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Bebas Neue" panose="020B0606020202050201" pitchFamily="34" charset="0"/>
      <p:regular r:id="rId20"/>
    </p:embeddedFont>
    <p:embeddedFont>
      <p:font typeface="Montserrat" panose="00000500000000000000" pitchFamily="50" charset="0"/>
      <p:regular r:id="rId21"/>
      <p:bold r:id="rId22"/>
      <p:italic r:id="rId23"/>
      <p:boldItalic r:id="rId24"/>
    </p:embeddedFont>
    <p:embeddedFont>
      <p:font typeface="Montserrat Light" panose="00000400000000000000" pitchFamily="50"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jxCUZApwd7bXhuomyv8QH6S5JW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5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3"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56"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501764105c_1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501764105c_1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501764105c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501764105c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501764105c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501764105c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01764105c_1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01764105c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01764105c_1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01764105c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01764105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01764105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501764105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501764105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501764105c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501764105c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501764105c_1_1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501764105c_1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501764105c_0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501764105c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501764105c_1_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501764105c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501764105c_1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501764105c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01764105c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01764105c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501764105c_1_1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501764105c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Bebas Neu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pic>
        <p:nvPicPr>
          <p:cNvPr id="23" name="Google Shape;23;p6" descr="Kuva, joka sisältää kohteen Värikkyys, kuvio, keltainen, appelsiini&#10;&#10;Kuvaus luotu automaattisesti"/>
          <p:cNvPicPr preferRelativeResize="0"/>
          <p:nvPr/>
        </p:nvPicPr>
        <p:blipFill rotWithShape="1">
          <a:blip r:embed="rId2">
            <a:alphaModFix/>
          </a:blip>
          <a:srcRect t="10000"/>
          <a:stretch/>
        </p:blipFill>
        <p:spPr>
          <a:xfrm>
            <a:off x="0" y="0"/>
            <a:ext cx="12192000" cy="6858000"/>
          </a:xfrm>
          <a:prstGeom prst="rect">
            <a:avLst/>
          </a:prstGeom>
          <a:noFill/>
          <a:ln>
            <a:noFill/>
          </a:ln>
        </p:spPr>
      </p:pic>
      <p:sp>
        <p:nvSpPr>
          <p:cNvPr id="24" name="Google Shape;24;p6"/>
          <p:cNvSpPr/>
          <p:nvPr/>
        </p:nvSpPr>
        <p:spPr>
          <a:xfrm>
            <a:off x="326858" y="365125"/>
            <a:ext cx="11538284" cy="62161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25"/>
        <p:cNvGrpSpPr/>
        <p:nvPr/>
      </p:nvGrpSpPr>
      <p:grpSpPr>
        <a:xfrm>
          <a:off x="0" y="0"/>
          <a:ext cx="0" cy="0"/>
          <a:chOff x="0" y="0"/>
          <a:chExt cx="0" cy="0"/>
        </a:xfrm>
      </p:grpSpPr>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2" name="Google Shape;3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3"/>
          <p:cNvSpPr>
            <a:spLocks noGrp="1"/>
          </p:cNvSpPr>
          <p:nvPr>
            <p:ph type="pic" idx="2"/>
          </p:nvPr>
        </p:nvSpPr>
        <p:spPr>
          <a:xfrm>
            <a:off x="5183188" y="987425"/>
            <a:ext cx="6172200" cy="4873625"/>
          </a:xfrm>
          <a:prstGeom prst="rect">
            <a:avLst/>
          </a:prstGeom>
          <a:noFill/>
          <a:ln>
            <a:noFill/>
          </a:ln>
        </p:spPr>
      </p:sp>
      <p:sp>
        <p:nvSpPr>
          <p:cNvPr id="66" name="Google Shape;66;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bas Neue"/>
              <a:buNone/>
              <a:defRPr sz="4400" b="0" i="0" u="none" strike="noStrike" cap="none">
                <a:solidFill>
                  <a:schemeClr val="dk1"/>
                </a:solidFill>
                <a:latin typeface="Bebas Neue"/>
                <a:ea typeface="Bebas Neue"/>
                <a:cs typeface="Bebas Neue"/>
                <a:sym typeface="Bebas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1pPr>
            <a:lvl2pPr marL="0" marR="0" lvl="1"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2pPr>
            <a:lvl3pPr marL="0" marR="0" lvl="2"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3pPr>
            <a:lvl4pPr marL="0" marR="0" lvl="3"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4pPr>
            <a:lvl5pPr marL="0" marR="0" lvl="4"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5pPr>
            <a:lvl6pPr marL="0" marR="0" lvl="5"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6pPr>
            <a:lvl7pPr marL="0" marR="0" lvl="6"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7pPr>
            <a:lvl8pPr marL="0" marR="0" lvl="7"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8pPr>
            <a:lvl9pPr marL="0" marR="0" lvl="8"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www.youtube.com/watch?v=d9SPayPA0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hyperlink" Target="https://www.andersenstories.com/da/andersen_fortaellinger/den_lille_pige_med_svovlstikkern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youtube.com/watch?v=wOvRCuIJwlI&amp;t=99s&amp;ab_channel=Danmiss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descr="Kuva, joka sisältää kohteen teksti, Grafiikka, graafinen suunnittelu, juliste&#10;&#10;Kuvaus luotu automaattisesti"/>
          <p:cNvPicPr preferRelativeResize="0"/>
          <p:nvPr/>
        </p:nvPicPr>
        <p:blipFill rotWithShape="1">
          <a:blip r:embed="rId3">
            <a:alphaModFix/>
          </a:blip>
          <a:srcRect/>
          <a:stretch/>
        </p:blipFill>
        <p:spPr>
          <a:xfrm>
            <a:off x="314463" y="0"/>
            <a:ext cx="11563073" cy="6858000"/>
          </a:xfrm>
          <a:prstGeom prst="rect">
            <a:avLst/>
          </a:prstGeom>
          <a:noFill/>
          <a:ln>
            <a:noFill/>
          </a:ln>
        </p:spPr>
      </p:pic>
      <p:pic>
        <p:nvPicPr>
          <p:cNvPr id="87" name="Google Shape;87;p1"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a:t>Tema: Stop sult</a:t>
            </a:r>
            <a:endParaRPr/>
          </a:p>
        </p:txBody>
      </p:sp>
      <p:sp>
        <p:nvSpPr>
          <p:cNvPr id="93" name="Google Shape;93;p2"/>
          <p:cNvSpPr txBox="1">
            <a:spLocks noGrp="1"/>
          </p:cNvSpPr>
          <p:nvPr>
            <p:ph type="body" idx="1"/>
          </p:nvPr>
        </p:nvSpPr>
        <p:spPr>
          <a:xfrm>
            <a:off x="774150" y="1690700"/>
            <a:ext cx="10643700" cy="4414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5000"/>
              </a:lnSpc>
              <a:spcBef>
                <a:spcPts val="1000"/>
              </a:spcBef>
              <a:spcAft>
                <a:spcPts val="0"/>
              </a:spcAft>
              <a:buClr>
                <a:schemeClr val="dk1"/>
              </a:buClr>
              <a:buSzPts val="1800"/>
              <a:buFont typeface="Arial"/>
              <a:buNone/>
            </a:pPr>
            <a:r>
              <a:rPr lang="fi-FI" sz="2060" b="1" dirty="0" err="1">
                <a:latin typeface="Montserrat"/>
                <a:ea typeface="Montserrat"/>
                <a:cs typeface="Montserrat"/>
                <a:sym typeface="Montserrat"/>
              </a:rPr>
              <a:t>Målgruppe</a:t>
            </a:r>
            <a:r>
              <a:rPr lang="fi-FI" sz="2060" dirty="0"/>
              <a:t>: </a:t>
            </a:r>
            <a:r>
              <a:rPr lang="fi-FI" sz="2060" dirty="0" err="1"/>
              <a:t>Udskolingen</a:t>
            </a:r>
            <a:r>
              <a:rPr lang="fi-FI" sz="2060" dirty="0"/>
              <a:t>, 7. - 9. </a:t>
            </a:r>
            <a:r>
              <a:rPr lang="fi-FI" sz="2060" dirty="0" err="1"/>
              <a:t>klasse</a:t>
            </a:r>
            <a:endParaRPr sz="2060" dirty="0"/>
          </a:p>
          <a:p>
            <a:pPr marL="0" lvl="0" indent="0" algn="l" rtl="0">
              <a:lnSpc>
                <a:spcPct val="115000"/>
              </a:lnSpc>
              <a:spcBef>
                <a:spcPts val="1000"/>
              </a:spcBef>
              <a:spcAft>
                <a:spcPts val="0"/>
              </a:spcAft>
              <a:buClr>
                <a:schemeClr val="dk1"/>
              </a:buClr>
              <a:buSzPts val="1800"/>
              <a:buNone/>
            </a:pPr>
            <a:r>
              <a:rPr lang="fi-FI" sz="2060" b="1" dirty="0" err="1">
                <a:latin typeface="Montserrat"/>
                <a:ea typeface="Montserrat"/>
                <a:cs typeface="Montserrat"/>
                <a:sym typeface="Montserrat"/>
              </a:rPr>
              <a:t>Varighed</a:t>
            </a:r>
            <a:r>
              <a:rPr lang="fi-FI" sz="2060" dirty="0"/>
              <a:t>: 10 </a:t>
            </a:r>
            <a:r>
              <a:rPr lang="fi-FI" sz="2060" dirty="0" err="1"/>
              <a:t>lektioner</a:t>
            </a:r>
            <a:endParaRPr sz="2060" dirty="0"/>
          </a:p>
          <a:p>
            <a:pPr marL="0" lvl="0" indent="0" algn="l" rtl="0">
              <a:lnSpc>
                <a:spcPct val="115000"/>
              </a:lnSpc>
              <a:spcBef>
                <a:spcPts val="1000"/>
              </a:spcBef>
              <a:spcAft>
                <a:spcPts val="0"/>
              </a:spcAft>
              <a:buClr>
                <a:schemeClr val="dk1"/>
              </a:buClr>
              <a:buSzPts val="1800"/>
              <a:buNone/>
            </a:pPr>
            <a:endParaRPr sz="2060" dirty="0"/>
          </a:p>
          <a:p>
            <a:pPr marL="0" lvl="0" indent="0" algn="l" rtl="0">
              <a:lnSpc>
                <a:spcPct val="115000"/>
              </a:lnSpc>
              <a:spcBef>
                <a:spcPts val="1000"/>
              </a:spcBef>
              <a:spcAft>
                <a:spcPts val="0"/>
              </a:spcAft>
              <a:buClr>
                <a:schemeClr val="dk1"/>
              </a:buClr>
              <a:buSzPts val="1800"/>
              <a:buFont typeface="Arial"/>
              <a:buNone/>
            </a:pPr>
            <a:r>
              <a:rPr lang="fi-FI" sz="2060" dirty="0"/>
              <a:t>Vi </a:t>
            </a:r>
            <a:r>
              <a:rPr lang="fi-FI" sz="2060" dirty="0" err="1"/>
              <a:t>laver</a:t>
            </a:r>
            <a:r>
              <a:rPr lang="fi-FI" sz="2060" dirty="0"/>
              <a:t> et </a:t>
            </a:r>
            <a:r>
              <a:rPr lang="fi-FI" sz="2060" dirty="0" err="1"/>
              <a:t>tværfagligt</a:t>
            </a:r>
            <a:r>
              <a:rPr lang="fi-FI" sz="2060" dirty="0"/>
              <a:t> </a:t>
            </a:r>
            <a:r>
              <a:rPr lang="fi-FI" sz="2060" dirty="0" err="1"/>
              <a:t>forløb</a:t>
            </a:r>
            <a:r>
              <a:rPr lang="fi-FI" sz="2060" dirty="0"/>
              <a:t> </a:t>
            </a:r>
            <a:r>
              <a:rPr lang="fi-FI" sz="2060" dirty="0" err="1"/>
              <a:t>med</a:t>
            </a:r>
            <a:r>
              <a:rPr lang="fi-FI" sz="2060" dirty="0"/>
              <a:t> </a:t>
            </a:r>
            <a:r>
              <a:rPr lang="fi-FI" sz="2060" dirty="0" err="1"/>
              <a:t>eleverne</a:t>
            </a:r>
            <a:r>
              <a:rPr lang="fi-FI" sz="2060" dirty="0"/>
              <a:t>, </a:t>
            </a:r>
            <a:r>
              <a:rPr lang="fi-FI" sz="2060" dirty="0" err="1"/>
              <a:t>hvor</a:t>
            </a:r>
            <a:r>
              <a:rPr lang="fi-FI" sz="2060" dirty="0"/>
              <a:t> vi </a:t>
            </a:r>
            <a:r>
              <a:rPr lang="fi-FI" sz="2060" dirty="0" err="1"/>
              <a:t>inddrager</a:t>
            </a:r>
            <a:r>
              <a:rPr lang="fi-FI" sz="2060" dirty="0"/>
              <a:t> </a:t>
            </a:r>
            <a:r>
              <a:rPr lang="fi-FI" sz="2060" dirty="0" err="1"/>
              <a:t>samfundsfag</a:t>
            </a:r>
            <a:r>
              <a:rPr lang="fi-FI" sz="2060" dirty="0"/>
              <a:t>, </a:t>
            </a:r>
            <a:r>
              <a:rPr lang="fi-FI" sz="2060" dirty="0" err="1"/>
              <a:t>hjemkundskab</a:t>
            </a:r>
            <a:r>
              <a:rPr lang="fi-FI" sz="2060" dirty="0"/>
              <a:t> </a:t>
            </a:r>
            <a:r>
              <a:rPr lang="fi-FI" sz="2060" dirty="0" err="1"/>
              <a:t>og</a:t>
            </a:r>
            <a:r>
              <a:rPr lang="fi-FI" sz="2060" dirty="0"/>
              <a:t> </a:t>
            </a:r>
            <a:r>
              <a:rPr lang="fi-FI" sz="2060" dirty="0" err="1"/>
              <a:t>dansk</a:t>
            </a:r>
            <a:r>
              <a:rPr lang="fi-FI" sz="2060" dirty="0"/>
              <a:t> (litteratur). </a:t>
            </a:r>
            <a:endParaRPr sz="2060" dirty="0"/>
          </a:p>
          <a:p>
            <a:pPr marL="0" lvl="0" indent="0" algn="l" rtl="0">
              <a:lnSpc>
                <a:spcPct val="115000"/>
              </a:lnSpc>
              <a:spcBef>
                <a:spcPts val="1000"/>
              </a:spcBef>
              <a:spcAft>
                <a:spcPts val="0"/>
              </a:spcAft>
              <a:buClr>
                <a:schemeClr val="dk1"/>
              </a:buClr>
              <a:buSzPts val="1800"/>
              <a:buFont typeface="Arial"/>
              <a:buNone/>
            </a:pPr>
            <a:endParaRPr sz="2060" b="1" dirty="0">
              <a:latin typeface="Montserrat"/>
              <a:ea typeface="Montserrat"/>
              <a:cs typeface="Montserrat"/>
              <a:sym typeface="Montserrat"/>
            </a:endParaRPr>
          </a:p>
          <a:p>
            <a:pPr marL="0" lvl="0" indent="0" algn="l" rtl="0">
              <a:lnSpc>
                <a:spcPct val="115000"/>
              </a:lnSpc>
              <a:spcBef>
                <a:spcPts val="1000"/>
              </a:spcBef>
              <a:spcAft>
                <a:spcPts val="0"/>
              </a:spcAft>
              <a:buClr>
                <a:schemeClr val="dk1"/>
              </a:buClr>
              <a:buSzPts val="1800"/>
              <a:buNone/>
            </a:pPr>
            <a:r>
              <a:rPr lang="fi-FI" sz="2060" b="1" dirty="0" err="1">
                <a:latin typeface="Montserrat"/>
                <a:ea typeface="Montserrat"/>
                <a:cs typeface="Montserrat"/>
                <a:sym typeface="Montserrat"/>
              </a:rPr>
              <a:t>Fokusområder</a:t>
            </a:r>
            <a:r>
              <a:rPr lang="fi-FI" sz="2060" b="1" dirty="0">
                <a:latin typeface="Montserrat"/>
                <a:ea typeface="Montserrat"/>
                <a:cs typeface="Montserrat"/>
                <a:sym typeface="Montserrat"/>
              </a:rPr>
              <a:t>/</a:t>
            </a:r>
            <a:r>
              <a:rPr lang="fi-FI" sz="2060" b="1" dirty="0" err="1">
                <a:latin typeface="Montserrat"/>
                <a:ea typeface="Montserrat"/>
                <a:cs typeface="Montserrat"/>
                <a:sym typeface="Montserrat"/>
              </a:rPr>
              <a:t>begreber</a:t>
            </a:r>
            <a:r>
              <a:rPr lang="fi-FI" sz="2060" dirty="0"/>
              <a:t>: </a:t>
            </a:r>
            <a:r>
              <a:rPr lang="fi-FI" sz="2060" dirty="0" err="1"/>
              <a:t>Forbrug</a:t>
            </a:r>
            <a:r>
              <a:rPr lang="fi-FI" sz="2060" dirty="0"/>
              <a:t>, </a:t>
            </a:r>
            <a:r>
              <a:rPr lang="fi-FI" sz="2060" dirty="0" err="1"/>
              <a:t>Madspild</a:t>
            </a:r>
            <a:endParaRPr sz="2060" dirty="0"/>
          </a:p>
          <a:p>
            <a:pPr marL="0" lvl="0" indent="0" algn="l" rtl="0">
              <a:lnSpc>
                <a:spcPct val="115000"/>
              </a:lnSpc>
              <a:spcBef>
                <a:spcPts val="1000"/>
              </a:spcBef>
              <a:spcAft>
                <a:spcPts val="0"/>
              </a:spcAft>
              <a:buClr>
                <a:schemeClr val="dk1"/>
              </a:buClr>
              <a:buSzPts val="1800"/>
              <a:buNone/>
            </a:pPr>
            <a:endParaRPr sz="2060" dirty="0"/>
          </a:p>
          <a:p>
            <a:pPr marL="0" lvl="0" indent="0" algn="l" rtl="0">
              <a:lnSpc>
                <a:spcPct val="115000"/>
              </a:lnSpc>
              <a:spcBef>
                <a:spcPts val="1000"/>
              </a:spcBef>
              <a:spcAft>
                <a:spcPts val="0"/>
              </a:spcAft>
              <a:buClr>
                <a:schemeClr val="dk1"/>
              </a:buClr>
              <a:buSzPts val="1800"/>
              <a:buFont typeface="Arial"/>
              <a:buNone/>
            </a:pPr>
            <a:r>
              <a:rPr lang="fi-FI" sz="2060" i="1" dirty="0"/>
              <a:t>Vi </a:t>
            </a:r>
            <a:r>
              <a:rPr lang="fi-FI" sz="2060" i="1" dirty="0" err="1"/>
              <a:t>afslutter</a:t>
            </a:r>
            <a:r>
              <a:rPr lang="fi-FI" sz="2060" i="1" dirty="0"/>
              <a:t> </a:t>
            </a:r>
            <a:r>
              <a:rPr lang="fi-FI" sz="2060" i="1" dirty="0" err="1"/>
              <a:t>forløbet</a:t>
            </a:r>
            <a:r>
              <a:rPr lang="fi-FI" sz="2060" i="1" dirty="0"/>
              <a:t> </a:t>
            </a:r>
            <a:r>
              <a:rPr lang="fi-FI" sz="2060" i="1" dirty="0" err="1"/>
              <a:t>med</a:t>
            </a:r>
            <a:r>
              <a:rPr lang="fi-FI" sz="2060" i="1" dirty="0"/>
              <a:t> en </a:t>
            </a:r>
            <a:r>
              <a:rPr lang="fi-FI" sz="2060" i="1" dirty="0" err="1"/>
              <a:t>temaaften</a:t>
            </a:r>
            <a:r>
              <a:rPr lang="fi-FI" sz="2060" i="1" dirty="0"/>
              <a:t> </a:t>
            </a:r>
            <a:r>
              <a:rPr lang="fi-FI" sz="2060" i="1" dirty="0" err="1"/>
              <a:t>med</a:t>
            </a:r>
            <a:r>
              <a:rPr lang="fi-FI" sz="2060" i="1" dirty="0"/>
              <a:t> </a:t>
            </a:r>
            <a:r>
              <a:rPr lang="fi-FI" sz="2060" i="1" dirty="0" err="1"/>
              <a:t>forældrene</a:t>
            </a:r>
            <a:r>
              <a:rPr lang="fi-FI" sz="2060" i="1" dirty="0"/>
              <a:t>,</a:t>
            </a:r>
            <a:br>
              <a:rPr lang="fi-FI" sz="2060" i="1" dirty="0"/>
            </a:br>
            <a:r>
              <a:rPr lang="fi-FI" sz="2060" i="1" dirty="0" err="1"/>
              <a:t>hvor</a:t>
            </a:r>
            <a:r>
              <a:rPr lang="fi-FI" sz="2060" i="1" dirty="0"/>
              <a:t> vi </a:t>
            </a:r>
            <a:r>
              <a:rPr lang="fi-FI" sz="2060" i="1" dirty="0" err="1"/>
              <a:t>afslutter</a:t>
            </a:r>
            <a:r>
              <a:rPr lang="fi-FI" sz="2060" i="1" dirty="0"/>
              <a:t> </a:t>
            </a:r>
            <a:r>
              <a:rPr lang="fi-FI" sz="2060" i="1" dirty="0" err="1"/>
              <a:t>forløbet</a:t>
            </a:r>
            <a:r>
              <a:rPr lang="fi-FI" sz="2060" i="1" dirty="0"/>
              <a:t>.. </a:t>
            </a:r>
            <a:endParaRPr sz="2060" i="1" dirty="0"/>
          </a:p>
        </p:txBody>
      </p:sp>
      <p:pic>
        <p:nvPicPr>
          <p:cNvPr id="94" name="Google Shape;94;p2" title="Skærmbillede 2025-04-25 kl. 09.44.31.png"/>
          <p:cNvPicPr preferRelativeResize="0"/>
          <p:nvPr/>
        </p:nvPicPr>
        <p:blipFill>
          <a:blip r:embed="rId3">
            <a:alphaModFix/>
          </a:blip>
          <a:stretch>
            <a:fillRect/>
          </a:stretch>
        </p:blipFill>
        <p:spPr>
          <a:xfrm>
            <a:off x="9023000" y="3745400"/>
            <a:ext cx="2238025" cy="2238025"/>
          </a:xfrm>
          <a:prstGeom prst="rect">
            <a:avLst/>
          </a:prstGeom>
          <a:noFill/>
          <a:ln>
            <a:noFill/>
          </a:ln>
        </p:spPr>
      </p:pic>
      <p:pic>
        <p:nvPicPr>
          <p:cNvPr id="95" name="Google Shape;95;p2"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3501764105c_1_19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Formål: hvorfor skal vi Lære det?</a:t>
            </a:r>
            <a:endParaRPr/>
          </a:p>
        </p:txBody>
      </p:sp>
      <p:sp>
        <p:nvSpPr>
          <p:cNvPr id="101" name="Google Shape;101;g3501764105c_1_192"/>
          <p:cNvSpPr txBox="1">
            <a:spLocks noGrp="1"/>
          </p:cNvSpPr>
          <p:nvPr>
            <p:ph type="body" idx="1"/>
          </p:nvPr>
        </p:nvSpPr>
        <p:spPr>
          <a:xfrm>
            <a:off x="838200" y="1863725"/>
            <a:ext cx="10515600" cy="43512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endParaRPr sz="2400" dirty="0"/>
          </a:p>
          <a:p>
            <a:pPr marL="0" lvl="0" indent="0" algn="ctr" rtl="0">
              <a:spcBef>
                <a:spcPts val="1000"/>
              </a:spcBef>
              <a:spcAft>
                <a:spcPts val="0"/>
              </a:spcAft>
              <a:buNone/>
            </a:pPr>
            <a:endParaRPr sz="2400" dirty="0"/>
          </a:p>
          <a:p>
            <a:pPr marL="0" lvl="0" indent="0" algn="l" rtl="0">
              <a:spcBef>
                <a:spcPts val="1000"/>
              </a:spcBef>
              <a:spcAft>
                <a:spcPts val="0"/>
              </a:spcAft>
              <a:buNone/>
            </a:pPr>
            <a:r>
              <a:rPr lang="fi-FI" sz="2400" dirty="0" err="1"/>
              <a:t>Så</a:t>
            </a:r>
            <a:r>
              <a:rPr lang="fi-FI" sz="2400" dirty="0"/>
              <a:t> I </a:t>
            </a:r>
            <a:r>
              <a:rPr lang="fi-FI" sz="2400" dirty="0" err="1"/>
              <a:t>kan</a:t>
            </a:r>
            <a:r>
              <a:rPr lang="fi-FI" sz="2400" dirty="0"/>
              <a:t> </a:t>
            </a:r>
            <a:r>
              <a:rPr lang="fi-FI" sz="2400" dirty="0" err="1"/>
              <a:t>forstå</a:t>
            </a:r>
            <a:r>
              <a:rPr lang="fi-FI" sz="2400" dirty="0"/>
              <a:t>, at </a:t>
            </a:r>
            <a:r>
              <a:rPr lang="fi-FI" sz="2400" dirty="0" err="1"/>
              <a:t>ikke</a:t>
            </a:r>
            <a:r>
              <a:rPr lang="fi-FI" sz="2400" dirty="0"/>
              <a:t> alle </a:t>
            </a:r>
            <a:r>
              <a:rPr lang="fi-FI" sz="2400" dirty="0" err="1"/>
              <a:t>har</a:t>
            </a:r>
            <a:r>
              <a:rPr lang="fi-FI" sz="2400" dirty="0"/>
              <a:t> </a:t>
            </a:r>
            <a:r>
              <a:rPr lang="fi-FI" sz="2400" dirty="0" err="1"/>
              <a:t>nok</a:t>
            </a:r>
            <a:r>
              <a:rPr lang="fi-FI" sz="2400" dirty="0"/>
              <a:t> mad, </a:t>
            </a:r>
            <a:br>
              <a:rPr lang="fi-FI" sz="2400" dirty="0"/>
            </a:br>
            <a:r>
              <a:rPr lang="fi-FI" sz="2400" dirty="0" err="1"/>
              <a:t>og</a:t>
            </a:r>
            <a:r>
              <a:rPr lang="fi-FI" sz="2400" dirty="0"/>
              <a:t> </a:t>
            </a:r>
            <a:r>
              <a:rPr lang="fi-FI" sz="2400" dirty="0" err="1"/>
              <a:t>lære</a:t>
            </a:r>
            <a:r>
              <a:rPr lang="fi-FI" sz="2400" dirty="0"/>
              <a:t> </a:t>
            </a:r>
            <a:r>
              <a:rPr lang="fi-FI" sz="2400" dirty="0" err="1"/>
              <a:t>hvordan</a:t>
            </a:r>
            <a:r>
              <a:rPr lang="fi-FI" sz="2400" dirty="0"/>
              <a:t> vi sammen </a:t>
            </a:r>
            <a:r>
              <a:rPr lang="fi-FI" sz="2400" dirty="0" err="1"/>
              <a:t>kan</a:t>
            </a:r>
            <a:r>
              <a:rPr lang="fi-FI" sz="2400" dirty="0"/>
              <a:t> </a:t>
            </a:r>
            <a:r>
              <a:rPr lang="fi-FI" sz="2400" dirty="0" err="1"/>
              <a:t>passe</a:t>
            </a:r>
            <a:r>
              <a:rPr lang="fi-FI" sz="2400" dirty="0"/>
              <a:t> </a:t>
            </a:r>
            <a:br>
              <a:rPr lang="fi-FI" sz="2400" dirty="0"/>
            </a:br>
            <a:r>
              <a:rPr lang="fi-FI" sz="2400" dirty="0" err="1"/>
              <a:t>bedre</a:t>
            </a:r>
            <a:r>
              <a:rPr lang="fi-FI" sz="2400" dirty="0"/>
              <a:t> </a:t>
            </a:r>
            <a:r>
              <a:rPr lang="fi-FI" sz="2400" dirty="0" err="1"/>
              <a:t>på</a:t>
            </a:r>
            <a:r>
              <a:rPr lang="fi-FI" sz="2400" dirty="0"/>
              <a:t> </a:t>
            </a:r>
            <a:r>
              <a:rPr lang="fi-FI" sz="2400" dirty="0" err="1"/>
              <a:t>maden</a:t>
            </a:r>
            <a:r>
              <a:rPr lang="fi-FI" sz="2400" dirty="0"/>
              <a:t>, </a:t>
            </a:r>
            <a:r>
              <a:rPr lang="fi-FI" sz="2400" dirty="0" err="1"/>
              <a:t>hjælpe</a:t>
            </a:r>
            <a:r>
              <a:rPr lang="fi-FI" sz="2400" dirty="0"/>
              <a:t> </a:t>
            </a:r>
            <a:r>
              <a:rPr lang="fi-FI" sz="2400" dirty="0" err="1"/>
              <a:t>andre</a:t>
            </a:r>
            <a:r>
              <a:rPr lang="fi-FI" sz="2400" dirty="0"/>
              <a:t> </a:t>
            </a:r>
            <a:r>
              <a:rPr lang="fi-FI" sz="2400" dirty="0" err="1"/>
              <a:t>og</a:t>
            </a:r>
            <a:r>
              <a:rPr lang="fi-FI" sz="2400" dirty="0"/>
              <a:t> </a:t>
            </a:r>
            <a:br>
              <a:rPr lang="fi-FI" sz="2400" dirty="0"/>
            </a:br>
            <a:r>
              <a:rPr lang="fi-FI" sz="2400" dirty="0" err="1"/>
              <a:t>tage</a:t>
            </a:r>
            <a:r>
              <a:rPr lang="fi-FI" sz="2400" dirty="0"/>
              <a:t> </a:t>
            </a:r>
            <a:r>
              <a:rPr lang="fi-FI" sz="2400" dirty="0" err="1"/>
              <a:t>ansvar</a:t>
            </a:r>
            <a:r>
              <a:rPr lang="fi-FI" sz="2400" dirty="0"/>
              <a:t> for en </a:t>
            </a:r>
            <a:r>
              <a:rPr lang="fi-FI" sz="2400" dirty="0" err="1"/>
              <a:t>mere</a:t>
            </a:r>
            <a:r>
              <a:rPr lang="fi-FI" sz="2400" dirty="0"/>
              <a:t> </a:t>
            </a:r>
            <a:r>
              <a:rPr lang="fi-FI" sz="2400" dirty="0" err="1"/>
              <a:t>retfærdig</a:t>
            </a:r>
            <a:r>
              <a:rPr lang="fi-FI" sz="2400" dirty="0"/>
              <a:t> </a:t>
            </a:r>
            <a:br>
              <a:rPr lang="fi-FI" sz="2400" dirty="0"/>
            </a:br>
            <a:r>
              <a:rPr lang="fi-FI" sz="2400" dirty="0" err="1"/>
              <a:t>og</a:t>
            </a:r>
            <a:r>
              <a:rPr lang="fi-FI" sz="2400" dirty="0"/>
              <a:t> </a:t>
            </a:r>
            <a:r>
              <a:rPr lang="fi-FI" sz="2400" dirty="0" err="1"/>
              <a:t>bæredygtig</a:t>
            </a:r>
            <a:r>
              <a:rPr lang="fi-FI" sz="2400" dirty="0"/>
              <a:t> </a:t>
            </a:r>
            <a:r>
              <a:rPr lang="fi-FI" sz="2400" dirty="0" err="1"/>
              <a:t>verden</a:t>
            </a:r>
            <a:r>
              <a:rPr lang="fi-FI" sz="2400" dirty="0"/>
              <a:t>.</a:t>
            </a:r>
            <a:endParaRPr sz="2400" dirty="0"/>
          </a:p>
          <a:p>
            <a:pPr marL="0" lvl="0" indent="0" algn="ctr" rtl="0">
              <a:spcBef>
                <a:spcPts val="1000"/>
              </a:spcBef>
              <a:spcAft>
                <a:spcPts val="0"/>
              </a:spcAft>
              <a:buNone/>
            </a:pPr>
            <a:endParaRPr sz="2400" dirty="0"/>
          </a:p>
        </p:txBody>
      </p:sp>
      <p:pic>
        <p:nvPicPr>
          <p:cNvPr id="102" name="Google Shape;102;g3501764105c_1_192" title="Billede1.png"/>
          <p:cNvPicPr preferRelativeResize="0"/>
          <p:nvPr/>
        </p:nvPicPr>
        <p:blipFill>
          <a:blip r:embed="rId3">
            <a:alphaModFix/>
          </a:blip>
          <a:stretch>
            <a:fillRect/>
          </a:stretch>
        </p:blipFill>
        <p:spPr>
          <a:xfrm>
            <a:off x="7721525" y="1609400"/>
            <a:ext cx="4218675" cy="4218675"/>
          </a:xfrm>
          <a:prstGeom prst="rect">
            <a:avLst/>
          </a:prstGeom>
          <a:noFill/>
          <a:ln>
            <a:noFill/>
          </a:ln>
        </p:spPr>
      </p:pic>
      <p:pic>
        <p:nvPicPr>
          <p:cNvPr id="103" name="Google Shape;103;g3501764105c_1_192"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3501764105c_1_6"/>
          <p:cNvSpPr txBox="1">
            <a:spLocks noGrp="1"/>
          </p:cNvSpPr>
          <p:nvPr>
            <p:ph type="title"/>
          </p:nvPr>
        </p:nvSpPr>
        <p:spPr>
          <a:xfrm>
            <a:off x="838200" y="8405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MÅL: Hvorfor ‘stop sult’?</a:t>
            </a:r>
            <a:endParaRPr/>
          </a:p>
        </p:txBody>
      </p:sp>
      <p:sp>
        <p:nvSpPr>
          <p:cNvPr id="109" name="Google Shape;109;g3501764105c_1_6"/>
          <p:cNvSpPr txBox="1">
            <a:spLocks noGrp="1"/>
          </p:cNvSpPr>
          <p:nvPr>
            <p:ph type="body" idx="1"/>
          </p:nvPr>
        </p:nvSpPr>
        <p:spPr>
          <a:xfrm>
            <a:off x="838200" y="2360813"/>
            <a:ext cx="10515600" cy="3000900"/>
          </a:xfrm>
          <a:prstGeom prst="rect">
            <a:avLst/>
          </a:prstGeom>
        </p:spPr>
        <p:txBody>
          <a:bodyPr spcFirstLastPara="1" wrap="square" lIns="91425" tIns="45700" rIns="91425" bIns="45700" anchor="t" anchorCtr="0">
            <a:normAutofit/>
          </a:bodyPr>
          <a:lstStyle/>
          <a:p>
            <a:pPr marL="457200" lvl="0" indent="-393700" algn="l" rtl="0">
              <a:spcBef>
                <a:spcPts val="1000"/>
              </a:spcBef>
              <a:spcAft>
                <a:spcPts val="0"/>
              </a:spcAft>
              <a:buSzPts val="2600"/>
              <a:buFont typeface="Montserrat"/>
              <a:buAutoNum type="arabicPeriod"/>
            </a:pPr>
            <a:r>
              <a:rPr lang="fi-FI" sz="2400" dirty="0"/>
              <a:t>Du </a:t>
            </a:r>
            <a:r>
              <a:rPr lang="fi-FI" sz="2400" dirty="0" err="1"/>
              <a:t>skal</a:t>
            </a:r>
            <a:r>
              <a:rPr lang="fi-FI" sz="2400" dirty="0"/>
              <a:t> </a:t>
            </a:r>
            <a:r>
              <a:rPr lang="fi-FI" sz="2400" dirty="0" err="1"/>
              <a:t>opnå</a:t>
            </a:r>
            <a:r>
              <a:rPr lang="fi-FI" sz="2400" dirty="0"/>
              <a:t> </a:t>
            </a:r>
            <a:r>
              <a:rPr lang="fi-FI" sz="2400" dirty="0" err="1"/>
              <a:t>viden</a:t>
            </a:r>
            <a:r>
              <a:rPr lang="fi-FI" sz="2400" dirty="0"/>
              <a:t> </a:t>
            </a:r>
            <a:r>
              <a:rPr lang="fi-FI" sz="2400" dirty="0" err="1"/>
              <a:t>om</a:t>
            </a:r>
            <a:r>
              <a:rPr lang="fi-FI" sz="2400" dirty="0"/>
              <a:t> et </a:t>
            </a:r>
            <a:r>
              <a:rPr lang="fi-FI" sz="2400" dirty="0" err="1"/>
              <a:t>eller</a:t>
            </a:r>
            <a:r>
              <a:rPr lang="fi-FI" sz="2400" dirty="0"/>
              <a:t> </a:t>
            </a:r>
            <a:r>
              <a:rPr lang="fi-FI" sz="2400" dirty="0" err="1"/>
              <a:t>flere</a:t>
            </a:r>
            <a:r>
              <a:rPr lang="fi-FI" sz="2400" dirty="0"/>
              <a:t> af de 17 </a:t>
            </a:r>
            <a:r>
              <a:rPr lang="fi-FI" sz="2400" dirty="0" err="1"/>
              <a:t>verdensmål</a:t>
            </a:r>
            <a:r>
              <a:rPr lang="fi-FI" sz="2400" dirty="0"/>
              <a:t>.</a:t>
            </a:r>
            <a:br>
              <a:rPr lang="fi-FI" sz="2400" dirty="0"/>
            </a:br>
            <a:endParaRPr sz="2400" dirty="0"/>
          </a:p>
          <a:p>
            <a:pPr marL="457200" lvl="0" indent="-393700" algn="l" rtl="0">
              <a:spcBef>
                <a:spcPts val="0"/>
              </a:spcBef>
              <a:spcAft>
                <a:spcPts val="0"/>
              </a:spcAft>
              <a:buSzPts val="2600"/>
              <a:buFont typeface="Montserrat"/>
              <a:buAutoNum type="arabicPeriod"/>
            </a:pPr>
            <a:r>
              <a:rPr lang="fi-FI" sz="2400" dirty="0"/>
              <a:t>Du </a:t>
            </a:r>
            <a:r>
              <a:rPr lang="fi-FI" sz="2400" dirty="0" err="1"/>
              <a:t>skal</a:t>
            </a:r>
            <a:r>
              <a:rPr lang="fi-FI" sz="2400" dirty="0"/>
              <a:t> </a:t>
            </a:r>
            <a:r>
              <a:rPr lang="fi-FI" sz="2400" dirty="0" err="1"/>
              <a:t>opnå</a:t>
            </a:r>
            <a:r>
              <a:rPr lang="fi-FI" sz="2400" dirty="0"/>
              <a:t> en </a:t>
            </a:r>
            <a:r>
              <a:rPr lang="fi-FI" sz="2400" dirty="0" err="1"/>
              <a:t>forståelse</a:t>
            </a:r>
            <a:r>
              <a:rPr lang="fi-FI" sz="2400" dirty="0"/>
              <a:t> for </a:t>
            </a:r>
            <a:r>
              <a:rPr lang="fi-FI" sz="2400" dirty="0" err="1"/>
              <a:t>omverdenen</a:t>
            </a:r>
            <a:r>
              <a:rPr lang="fi-FI" sz="2400" dirty="0"/>
              <a:t>.</a:t>
            </a:r>
            <a:br>
              <a:rPr lang="fi-FI" sz="2400" dirty="0"/>
            </a:br>
            <a:endParaRPr sz="2400" dirty="0"/>
          </a:p>
          <a:p>
            <a:pPr marL="457200" lvl="0" indent="-393700" algn="l" rtl="0">
              <a:spcBef>
                <a:spcPts val="0"/>
              </a:spcBef>
              <a:spcAft>
                <a:spcPts val="0"/>
              </a:spcAft>
              <a:buSzPts val="2600"/>
              <a:buFont typeface="Montserrat"/>
              <a:buAutoNum type="arabicPeriod"/>
            </a:pPr>
            <a:r>
              <a:rPr lang="fi-FI" sz="2400" dirty="0"/>
              <a:t>Du </a:t>
            </a:r>
            <a:r>
              <a:rPr lang="fi-FI" sz="2400" dirty="0" err="1"/>
              <a:t>skal</a:t>
            </a:r>
            <a:r>
              <a:rPr lang="fi-FI" sz="2400" dirty="0"/>
              <a:t> </a:t>
            </a:r>
            <a:r>
              <a:rPr lang="fi-FI" sz="2400" dirty="0" err="1"/>
              <a:t>opnå</a:t>
            </a:r>
            <a:r>
              <a:rPr lang="fi-FI" sz="2400" dirty="0"/>
              <a:t> </a:t>
            </a:r>
            <a:r>
              <a:rPr lang="fi-FI" sz="2400" dirty="0" err="1"/>
              <a:t>viden</a:t>
            </a:r>
            <a:r>
              <a:rPr lang="fi-FI" sz="2400" dirty="0"/>
              <a:t> </a:t>
            </a:r>
            <a:r>
              <a:rPr lang="fi-FI" sz="2400" dirty="0" err="1"/>
              <a:t>om</a:t>
            </a:r>
            <a:r>
              <a:rPr lang="fi-FI" sz="2400" dirty="0"/>
              <a:t>, </a:t>
            </a:r>
            <a:r>
              <a:rPr lang="fi-FI" sz="2400" dirty="0" err="1"/>
              <a:t>hvordan</a:t>
            </a:r>
            <a:r>
              <a:rPr lang="fi-FI" sz="2400" dirty="0"/>
              <a:t> </a:t>
            </a:r>
            <a:r>
              <a:rPr lang="fi-FI" sz="2400" dirty="0" err="1"/>
              <a:t>man</a:t>
            </a:r>
            <a:r>
              <a:rPr lang="fi-FI" sz="2400" dirty="0"/>
              <a:t> </a:t>
            </a:r>
            <a:r>
              <a:rPr lang="fi-FI" sz="2400" dirty="0" err="1"/>
              <a:t>arbejder</a:t>
            </a:r>
            <a:r>
              <a:rPr lang="fi-FI" sz="2400" dirty="0"/>
              <a:t> </a:t>
            </a:r>
            <a:r>
              <a:rPr lang="fi-FI" sz="2400" dirty="0" err="1"/>
              <a:t>med</a:t>
            </a:r>
            <a:r>
              <a:rPr lang="fi-FI" sz="2400" dirty="0"/>
              <a:t> mad </a:t>
            </a:r>
            <a:r>
              <a:rPr lang="fi-FI" sz="2400" dirty="0" err="1"/>
              <a:t>på</a:t>
            </a:r>
            <a:r>
              <a:rPr lang="fi-FI" sz="2400" dirty="0"/>
              <a:t> en </a:t>
            </a:r>
            <a:r>
              <a:rPr lang="fi-FI" sz="2400" dirty="0" err="1"/>
              <a:t>praktisk</a:t>
            </a:r>
            <a:r>
              <a:rPr lang="fi-FI" sz="2400" dirty="0"/>
              <a:t> </a:t>
            </a:r>
            <a:r>
              <a:rPr lang="fi-FI" sz="2400" dirty="0" err="1"/>
              <a:t>måde</a:t>
            </a:r>
            <a:r>
              <a:rPr lang="fi-FI" sz="2400" dirty="0"/>
              <a:t>.</a:t>
            </a:r>
            <a:endParaRPr sz="2400" dirty="0"/>
          </a:p>
          <a:p>
            <a:pPr marL="0" lvl="0" indent="0" algn="l" rtl="0">
              <a:spcBef>
                <a:spcPts val="1000"/>
              </a:spcBef>
              <a:spcAft>
                <a:spcPts val="0"/>
              </a:spcAft>
              <a:buNone/>
            </a:pPr>
            <a:endParaRPr sz="2400" dirty="0"/>
          </a:p>
        </p:txBody>
      </p:sp>
      <p:pic>
        <p:nvPicPr>
          <p:cNvPr id="110" name="Google Shape;110;g3501764105c_1_6"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pic>
        <p:nvPicPr>
          <p:cNvPr id="111" name="Google Shape;111;g3501764105c_1_6" title="Skærmbillede 2025-04-25 kl. 13.37.49.png"/>
          <p:cNvPicPr preferRelativeResize="0"/>
          <p:nvPr/>
        </p:nvPicPr>
        <p:blipFill>
          <a:blip r:embed="rId4">
            <a:alphaModFix/>
          </a:blip>
          <a:stretch>
            <a:fillRect/>
          </a:stretch>
        </p:blipFill>
        <p:spPr>
          <a:xfrm>
            <a:off x="9011400" y="4247950"/>
            <a:ext cx="2745550" cy="22275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3501764105c_1_1"/>
          <p:cNvSpPr txBox="1">
            <a:spLocks noGrp="1"/>
          </p:cNvSpPr>
          <p:nvPr>
            <p:ph type="title"/>
          </p:nvPr>
        </p:nvSpPr>
        <p:spPr>
          <a:xfrm>
            <a:off x="838200" y="5937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Program</a:t>
            </a:r>
            <a:br>
              <a:rPr lang="fi-FI" dirty="0"/>
            </a:br>
            <a:r>
              <a:rPr lang="fi-FI" sz="3200" dirty="0" err="1"/>
              <a:t>Lektion</a:t>
            </a:r>
            <a:r>
              <a:rPr lang="fi-FI" sz="3200" dirty="0"/>
              <a:t> 1+2</a:t>
            </a:r>
            <a:endParaRPr sz="3200" dirty="0"/>
          </a:p>
        </p:txBody>
      </p:sp>
      <p:sp>
        <p:nvSpPr>
          <p:cNvPr id="117" name="Google Shape;117;g3501764105c_1_1"/>
          <p:cNvSpPr txBox="1">
            <a:spLocks noGrp="1"/>
          </p:cNvSpPr>
          <p:nvPr>
            <p:ph type="body" idx="1"/>
          </p:nvPr>
        </p:nvSpPr>
        <p:spPr>
          <a:xfrm>
            <a:off x="838200" y="2141675"/>
            <a:ext cx="105156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fi-FI" sz="2000" b="1" dirty="0">
                <a:latin typeface="Montserrat Light" panose="00000400000000000000" pitchFamily="50" charset="0"/>
                <a:ea typeface="Montserrat"/>
                <a:cs typeface="Montserrat"/>
                <a:sym typeface="Montserrat"/>
              </a:rPr>
              <a:t>Introduktion</a:t>
            </a:r>
            <a:br>
              <a:rPr lang="fi-FI" sz="2000" dirty="0">
                <a:latin typeface="Montserrat Light" panose="00000400000000000000" pitchFamily="50" charset="0"/>
              </a:rPr>
            </a:br>
            <a:r>
              <a:rPr lang="fi-FI" sz="2000" dirty="0" err="1">
                <a:latin typeface="Montserrat Light" panose="00000400000000000000" pitchFamily="50" charset="0"/>
              </a:rPr>
              <a:t>Snak</a:t>
            </a:r>
            <a:r>
              <a:rPr lang="fi-FI" sz="2000" dirty="0">
                <a:latin typeface="Montserrat Light" panose="00000400000000000000" pitchFamily="50" charset="0"/>
              </a:rPr>
              <a:t> </a:t>
            </a:r>
            <a:r>
              <a:rPr lang="fi-FI" sz="2000" dirty="0" err="1">
                <a:latin typeface="Montserrat Light" panose="00000400000000000000" pitchFamily="50" charset="0"/>
              </a:rPr>
              <a:t>på</a:t>
            </a:r>
            <a:r>
              <a:rPr lang="fi-FI" sz="2000" dirty="0">
                <a:latin typeface="Montserrat Light" panose="00000400000000000000" pitchFamily="50" charset="0"/>
              </a:rPr>
              <a:t> </a:t>
            </a:r>
            <a:r>
              <a:rPr lang="fi-FI" sz="2000" dirty="0" err="1">
                <a:latin typeface="Montserrat Light" panose="00000400000000000000" pitchFamily="50" charset="0"/>
              </a:rPr>
              <a:t>klassen</a:t>
            </a:r>
            <a:r>
              <a:rPr lang="fi-FI" sz="2000" dirty="0">
                <a:latin typeface="Montserrat Light" panose="00000400000000000000" pitchFamily="50" charset="0"/>
              </a:rPr>
              <a:t> </a:t>
            </a:r>
            <a:r>
              <a:rPr lang="fi-FI" sz="2000" dirty="0" err="1">
                <a:latin typeface="Montserrat Light" panose="00000400000000000000" pitchFamily="50" charset="0"/>
              </a:rPr>
              <a:t>om</a:t>
            </a:r>
            <a:r>
              <a:rPr lang="fi-FI" sz="2000" dirty="0">
                <a:latin typeface="Montserrat Light" panose="00000400000000000000" pitchFamily="50" charset="0"/>
              </a:rPr>
              <a:t>, </a:t>
            </a:r>
            <a:r>
              <a:rPr lang="fi-FI" sz="2000" dirty="0" err="1">
                <a:latin typeface="Montserrat Light" panose="00000400000000000000" pitchFamily="50" charset="0"/>
              </a:rPr>
              <a:t>hvad</a:t>
            </a:r>
            <a:r>
              <a:rPr lang="fi-FI" sz="2000" dirty="0">
                <a:latin typeface="Montserrat Light" panose="00000400000000000000" pitchFamily="50" charset="0"/>
              </a:rPr>
              <a:t> </a:t>
            </a:r>
            <a:r>
              <a:rPr lang="fi-FI" sz="2000" dirty="0" err="1">
                <a:latin typeface="Montserrat Light" panose="00000400000000000000" pitchFamily="50" charset="0"/>
              </a:rPr>
              <a:t>eleverne</a:t>
            </a:r>
            <a:r>
              <a:rPr lang="fi-FI" sz="2000" dirty="0">
                <a:latin typeface="Montserrat Light" panose="00000400000000000000" pitchFamily="50" charset="0"/>
              </a:rPr>
              <a:t> </a:t>
            </a:r>
            <a:r>
              <a:rPr lang="fi-FI" sz="2000" dirty="0" err="1">
                <a:latin typeface="Montserrat Light" panose="00000400000000000000" pitchFamily="50" charset="0"/>
              </a:rPr>
              <a:t>ved</a:t>
            </a:r>
            <a:r>
              <a:rPr lang="fi-FI" sz="2000" dirty="0">
                <a:latin typeface="Montserrat Light" panose="00000400000000000000" pitchFamily="50" charset="0"/>
              </a:rPr>
              <a:t> i </a:t>
            </a:r>
            <a:r>
              <a:rPr lang="fi-FI" sz="2000" dirty="0" err="1">
                <a:latin typeface="Montserrat Light" panose="00000400000000000000" pitchFamily="50" charset="0"/>
              </a:rPr>
              <a:t>forvejen</a:t>
            </a:r>
            <a:r>
              <a:rPr lang="fi-FI" sz="2000" dirty="0">
                <a:latin typeface="Montserrat Light" panose="00000400000000000000" pitchFamily="50" charset="0"/>
              </a:rPr>
              <a:t>.</a:t>
            </a:r>
            <a:endParaRPr sz="2000" dirty="0">
              <a:latin typeface="Montserrat Light" panose="00000400000000000000" pitchFamily="50" charset="0"/>
            </a:endParaRPr>
          </a:p>
          <a:p>
            <a:pPr marL="0" lvl="0" indent="0" algn="l" rtl="0">
              <a:lnSpc>
                <a:spcPct val="115000"/>
              </a:lnSpc>
              <a:spcBef>
                <a:spcPts val="1000"/>
              </a:spcBef>
              <a:spcAft>
                <a:spcPts val="0"/>
              </a:spcAft>
              <a:buNone/>
            </a:pPr>
            <a:r>
              <a:rPr lang="fi-FI" sz="2000" dirty="0" err="1">
                <a:latin typeface="Montserrat Light" panose="00000400000000000000" pitchFamily="50" charset="0"/>
              </a:rPr>
              <a:t>Introducer</a:t>
            </a:r>
            <a:r>
              <a:rPr lang="fi-FI" sz="2000" dirty="0">
                <a:latin typeface="Montserrat Light" panose="00000400000000000000" pitchFamily="50" charset="0"/>
              </a:rPr>
              <a:t> </a:t>
            </a:r>
            <a:r>
              <a:rPr lang="fi-FI" sz="2000" dirty="0" err="1">
                <a:latin typeface="Montserrat Light" panose="00000400000000000000" pitchFamily="50" charset="0"/>
              </a:rPr>
              <a:t>eleverne</a:t>
            </a:r>
            <a:r>
              <a:rPr lang="fi-FI" sz="2000" dirty="0">
                <a:latin typeface="Montserrat Light" panose="00000400000000000000" pitchFamily="50" charset="0"/>
              </a:rPr>
              <a:t> </a:t>
            </a:r>
            <a:r>
              <a:rPr lang="fi-FI" sz="2000" dirty="0" err="1">
                <a:latin typeface="Montserrat Light" panose="00000400000000000000" pitchFamily="50" charset="0"/>
              </a:rPr>
              <a:t>til</a:t>
            </a:r>
            <a:r>
              <a:rPr lang="fi-FI" sz="2000" dirty="0">
                <a:latin typeface="Montserrat Light" panose="00000400000000000000" pitchFamily="50" charset="0"/>
              </a:rPr>
              <a:t> </a:t>
            </a:r>
            <a:r>
              <a:rPr lang="fi-FI" sz="2000" dirty="0" err="1">
                <a:latin typeface="Montserrat Light" panose="00000400000000000000" pitchFamily="50" charset="0"/>
              </a:rPr>
              <a:t>temaaften</a:t>
            </a:r>
            <a:r>
              <a:rPr lang="fi-FI" sz="2000" dirty="0">
                <a:latin typeface="Montserrat Light" panose="00000400000000000000" pitchFamily="50" charset="0"/>
              </a:rPr>
              <a:t> + </a:t>
            </a:r>
            <a:r>
              <a:rPr lang="fi-FI" sz="2000" dirty="0" err="1">
                <a:latin typeface="Montserrat Light" panose="00000400000000000000" pitchFamily="50" charset="0"/>
              </a:rPr>
              <a:t>plancher</a:t>
            </a:r>
            <a:r>
              <a:rPr lang="fi-FI" sz="2000" dirty="0">
                <a:latin typeface="Montserrat Light" panose="00000400000000000000" pitchFamily="50" charset="0"/>
              </a:rPr>
              <a:t>.</a:t>
            </a:r>
            <a:br>
              <a:rPr lang="fi-FI" sz="2000" dirty="0">
                <a:latin typeface="Montserrat Light" panose="00000400000000000000" pitchFamily="50" charset="0"/>
              </a:rPr>
            </a:br>
            <a:br>
              <a:rPr lang="fi-FI" sz="2000" dirty="0">
                <a:latin typeface="Montserrat Light" panose="00000400000000000000" pitchFamily="50" charset="0"/>
              </a:rPr>
            </a:br>
            <a:r>
              <a:rPr lang="fi-FI" sz="2000" b="1" dirty="0">
                <a:latin typeface="Montserrat Light" panose="00000400000000000000" pitchFamily="50" charset="0"/>
                <a:ea typeface="Montserrat"/>
                <a:cs typeface="Montserrat"/>
                <a:sym typeface="Montserrat"/>
              </a:rPr>
              <a:t>Videointroduktion</a:t>
            </a:r>
            <a:br>
              <a:rPr lang="fi-FI" sz="2000" dirty="0">
                <a:latin typeface="Montserrat Light" panose="00000400000000000000" pitchFamily="50" charset="0"/>
              </a:rPr>
            </a:br>
            <a:r>
              <a:rPr lang="fi-FI" sz="2000" dirty="0">
                <a:latin typeface="Montserrat Light" panose="00000400000000000000" pitchFamily="50" charset="0"/>
              </a:rPr>
              <a:t>Introduktion </a:t>
            </a:r>
            <a:r>
              <a:rPr lang="fi-FI" sz="2000" dirty="0" err="1">
                <a:latin typeface="Montserrat Light" panose="00000400000000000000" pitchFamily="50" charset="0"/>
              </a:rPr>
              <a:t>til</a:t>
            </a:r>
            <a:r>
              <a:rPr lang="fi-FI" sz="2000" dirty="0">
                <a:latin typeface="Montserrat Light" panose="00000400000000000000" pitchFamily="50" charset="0"/>
              </a:rPr>
              <a:t> 2. </a:t>
            </a:r>
            <a:r>
              <a:rPr lang="fi-FI" sz="2000" dirty="0" err="1">
                <a:latin typeface="Montserrat Light" panose="00000400000000000000" pitchFamily="50" charset="0"/>
              </a:rPr>
              <a:t>verdensmål</a:t>
            </a:r>
            <a:r>
              <a:rPr lang="fi-FI" sz="2000" dirty="0">
                <a:latin typeface="Montserrat Light" panose="00000400000000000000" pitchFamily="50" charset="0"/>
              </a:rPr>
              <a:t> - Stop </a:t>
            </a:r>
            <a:r>
              <a:rPr lang="fi-FI" sz="2000" dirty="0" err="1">
                <a:latin typeface="Montserrat Light" panose="00000400000000000000" pitchFamily="50" charset="0"/>
              </a:rPr>
              <a:t>sult</a:t>
            </a:r>
            <a:br>
              <a:rPr lang="fi-FI" sz="2000" dirty="0">
                <a:latin typeface="Montserrat Light" panose="00000400000000000000" pitchFamily="50" charset="0"/>
              </a:rPr>
            </a:br>
            <a:endParaRPr sz="2000" dirty="0">
              <a:latin typeface="Montserrat Light" panose="00000400000000000000" pitchFamily="50" charset="0"/>
            </a:endParaRPr>
          </a:p>
          <a:p>
            <a:pPr marL="0" lvl="0" indent="0" algn="l" rtl="0">
              <a:lnSpc>
                <a:spcPct val="115000"/>
              </a:lnSpc>
              <a:spcBef>
                <a:spcPts val="1000"/>
              </a:spcBef>
              <a:spcAft>
                <a:spcPts val="0"/>
              </a:spcAft>
              <a:buNone/>
            </a:pPr>
            <a:r>
              <a:rPr lang="fi-FI" sz="2000" b="1" dirty="0" err="1">
                <a:latin typeface="Montserrat Light" panose="00000400000000000000" pitchFamily="50" charset="0"/>
                <a:ea typeface="Montserrat"/>
                <a:cs typeface="Montserrat"/>
                <a:sym typeface="Montserrat"/>
              </a:rPr>
              <a:t>Dialog-Paus</a:t>
            </a:r>
            <a:r>
              <a:rPr lang="fi-FI" sz="2000" b="1" dirty="0">
                <a:latin typeface="Montserrat Light" panose="00000400000000000000" pitchFamily="50" charset="0"/>
                <a:ea typeface="Montserrat"/>
                <a:cs typeface="Montserrat"/>
                <a:sym typeface="Montserrat"/>
              </a:rPr>
              <a:t> i </a:t>
            </a:r>
            <a:r>
              <a:rPr lang="fi-FI" sz="2000" b="1" dirty="0" err="1">
                <a:latin typeface="Montserrat Light" panose="00000400000000000000" pitchFamily="50" charset="0"/>
                <a:ea typeface="Montserrat"/>
                <a:cs typeface="Montserrat"/>
                <a:sym typeface="Montserrat"/>
              </a:rPr>
              <a:t>grupper</a:t>
            </a:r>
            <a:endParaRPr sz="2000" b="1" dirty="0">
              <a:latin typeface="Montserrat Light" panose="00000400000000000000" pitchFamily="50" charset="0"/>
              <a:ea typeface="Montserrat"/>
              <a:cs typeface="Montserrat"/>
              <a:sym typeface="Montserrat"/>
            </a:endParaRPr>
          </a:p>
          <a:p>
            <a:pPr marL="0" lvl="0" indent="0" algn="l" rtl="0">
              <a:lnSpc>
                <a:spcPct val="115000"/>
              </a:lnSpc>
              <a:spcBef>
                <a:spcPts val="1000"/>
              </a:spcBef>
              <a:spcAft>
                <a:spcPts val="0"/>
              </a:spcAft>
              <a:buNone/>
            </a:pPr>
            <a:r>
              <a:rPr lang="fi-FI" sz="2000" dirty="0">
                <a:latin typeface="Montserrat Light" panose="00000400000000000000" pitchFamily="50" charset="0"/>
              </a:rPr>
              <a:t>Introduktion </a:t>
            </a:r>
            <a:r>
              <a:rPr lang="fi-FI" sz="2000" dirty="0" err="1">
                <a:latin typeface="Montserrat Light" panose="00000400000000000000" pitchFamily="50" charset="0"/>
              </a:rPr>
              <a:t>til</a:t>
            </a:r>
            <a:r>
              <a:rPr lang="fi-FI" sz="2000" dirty="0">
                <a:latin typeface="Montserrat Light" panose="00000400000000000000" pitchFamily="50" charset="0"/>
              </a:rPr>
              <a:t> </a:t>
            </a:r>
            <a:r>
              <a:rPr lang="fi-FI" sz="2000" dirty="0" err="1">
                <a:latin typeface="Montserrat Light" panose="00000400000000000000" pitchFamily="50" charset="0"/>
              </a:rPr>
              <a:t>spillereglerne</a:t>
            </a:r>
            <a:r>
              <a:rPr lang="fi-FI" sz="2000" dirty="0">
                <a:latin typeface="Montserrat Light" panose="00000400000000000000" pitchFamily="50" charset="0"/>
              </a:rPr>
              <a:t> </a:t>
            </a:r>
            <a:r>
              <a:rPr lang="fi-FI" sz="2000" dirty="0" err="1">
                <a:latin typeface="Montserrat Light" panose="00000400000000000000" pitchFamily="50" charset="0"/>
              </a:rPr>
              <a:t>ved</a:t>
            </a:r>
            <a:r>
              <a:rPr lang="fi-FI" sz="2000" dirty="0">
                <a:latin typeface="Montserrat Light" panose="00000400000000000000" pitchFamily="50" charset="0"/>
              </a:rPr>
              <a:t> “</a:t>
            </a:r>
            <a:r>
              <a:rPr lang="fi-FI" sz="2000" dirty="0" err="1">
                <a:latin typeface="Montserrat Light" panose="00000400000000000000" pitchFamily="50" charset="0"/>
              </a:rPr>
              <a:t>dialog-paus</a:t>
            </a:r>
            <a:r>
              <a:rPr lang="fi-FI" sz="2000" dirty="0">
                <a:latin typeface="Montserrat Light" panose="00000400000000000000" pitchFamily="50" charset="0"/>
              </a:rPr>
              <a:t> </a:t>
            </a:r>
            <a:r>
              <a:rPr lang="fi-FI" sz="2000" dirty="0" err="1">
                <a:latin typeface="Montserrat Light" panose="00000400000000000000" pitchFamily="50" charset="0"/>
              </a:rPr>
              <a:t>metoden</a:t>
            </a:r>
            <a:r>
              <a:rPr lang="fi-FI" sz="2000" dirty="0">
                <a:latin typeface="Montserrat Light" panose="00000400000000000000" pitchFamily="50" charset="0"/>
              </a:rPr>
              <a:t>”.</a:t>
            </a:r>
            <a:endParaRPr sz="2000" dirty="0">
              <a:latin typeface="Montserrat Light" panose="00000400000000000000" pitchFamily="50" charset="0"/>
            </a:endParaRPr>
          </a:p>
          <a:p>
            <a:pPr marL="0" lvl="0" indent="0" algn="l" rtl="0">
              <a:lnSpc>
                <a:spcPct val="115000"/>
              </a:lnSpc>
              <a:spcBef>
                <a:spcPts val="1000"/>
              </a:spcBef>
              <a:spcAft>
                <a:spcPts val="0"/>
              </a:spcAft>
              <a:buNone/>
            </a:pPr>
            <a:endParaRPr sz="2000" dirty="0">
              <a:latin typeface="Montserrat Light" panose="00000400000000000000" pitchFamily="50" charset="0"/>
            </a:endParaRPr>
          </a:p>
          <a:p>
            <a:pPr marL="0" lvl="0" indent="0" algn="l" rtl="0">
              <a:lnSpc>
                <a:spcPct val="115000"/>
              </a:lnSpc>
              <a:spcBef>
                <a:spcPts val="1000"/>
              </a:spcBef>
              <a:spcAft>
                <a:spcPts val="0"/>
              </a:spcAft>
              <a:buNone/>
            </a:pPr>
            <a:endParaRPr sz="2000" dirty="0">
              <a:latin typeface="Montserrat Light" panose="00000400000000000000" pitchFamily="50" charset="0"/>
            </a:endParaRPr>
          </a:p>
          <a:p>
            <a:pPr marL="0" lvl="0" indent="0" algn="l" rtl="0">
              <a:lnSpc>
                <a:spcPct val="115000"/>
              </a:lnSpc>
              <a:spcBef>
                <a:spcPts val="1000"/>
              </a:spcBef>
              <a:spcAft>
                <a:spcPts val="0"/>
              </a:spcAft>
              <a:buNone/>
            </a:pPr>
            <a:endParaRPr sz="2000" dirty="0">
              <a:latin typeface="Montserrat Light" panose="00000400000000000000" pitchFamily="50" charset="0"/>
            </a:endParaRPr>
          </a:p>
        </p:txBody>
      </p:sp>
      <p:pic>
        <p:nvPicPr>
          <p:cNvPr id="118" name="Google Shape;118;g3501764105c_1_1"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3501764105c_1_1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i-FI"/>
              <a:t>Hvad ved i om “stop sult”?</a:t>
            </a:r>
            <a:endParaRPr/>
          </a:p>
        </p:txBody>
      </p:sp>
      <p:pic>
        <p:nvPicPr>
          <p:cNvPr id="124" name="Google Shape;124;g3501764105c_1_17"/>
          <p:cNvPicPr preferRelativeResize="0"/>
          <p:nvPr/>
        </p:nvPicPr>
        <p:blipFill>
          <a:blip r:embed="rId3">
            <a:alphaModFix/>
          </a:blip>
          <a:stretch>
            <a:fillRect/>
          </a:stretch>
        </p:blipFill>
        <p:spPr>
          <a:xfrm>
            <a:off x="3938025" y="1690825"/>
            <a:ext cx="4315950" cy="4315950"/>
          </a:xfrm>
          <a:prstGeom prst="rect">
            <a:avLst/>
          </a:prstGeom>
          <a:noFill/>
          <a:ln>
            <a:noFill/>
          </a:ln>
        </p:spPr>
      </p:pic>
      <p:pic>
        <p:nvPicPr>
          <p:cNvPr id="125" name="Google Shape;125;g3501764105c_1_17"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501764105c_1_1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31" name="Google Shape;131;g3501764105c_1_1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32" name="Google Shape;132;g3501764105c_1_11"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pic>
        <p:nvPicPr>
          <p:cNvPr id="133" name="Google Shape;133;g3501764105c_1_11" descr="Det här är serien för och med ungdomar med FN:s globala mål “Agenda 2030” i fokus. 17 ungdomar har tagit sig an varsitt mål och tolkar det på sitt sätt genom en film. Vad innebär den mest ambitiösa agendan för hållbar utveckling som världens länder någonsin antagit för en vanlig ung vuxen i Sverige i dag? &#10;&#10;______________________________&#10;&#10;Gillar du videon? Prenumerera på EFN på YouTube: https://www.youtube.com/efnekonomikanalen?sub_confirmation=1&#10;&#10;Besök gärna http://www.efn.se för mer av vårt innehåll.&#10;&#10;Twitter: https://twitter.com/efntv och https://twitter.com/efnmarknad&#10;Facebook: https://www.facebook.com/EFNTV&#10;Instagram: https://www.instagram.com/efnekonomikoll/ och https://www.instagram.com/efnaktiekoll/&#10;Linkedin: https://www.linkedin.com/company/efn/" title="Mål 2. Ingen hunger – Peters film | 17 om 17">
            <a:hlinkClick r:id="rId4"/>
          </p:cNvPr>
          <p:cNvPicPr preferRelativeResize="0"/>
          <p:nvPr/>
        </p:nvPicPr>
        <p:blipFill>
          <a:blip r:embed="rId5">
            <a:alphaModFix/>
          </a:blip>
          <a:stretch>
            <a:fillRect/>
          </a:stretch>
        </p:blipFill>
        <p:spPr>
          <a:xfrm>
            <a:off x="302175" y="366625"/>
            <a:ext cx="11554800" cy="6216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1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3501764105c_0_0"/>
          <p:cNvSpPr txBox="1">
            <a:spLocks noGrp="1"/>
          </p:cNvSpPr>
          <p:nvPr>
            <p:ph type="title"/>
          </p:nvPr>
        </p:nvSpPr>
        <p:spPr>
          <a:xfrm>
            <a:off x="809400" y="499925"/>
            <a:ext cx="6408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Spilleregler for Dialog-paus</a:t>
            </a:r>
            <a:endParaRPr/>
          </a:p>
        </p:txBody>
      </p:sp>
      <p:sp>
        <p:nvSpPr>
          <p:cNvPr id="139" name="Google Shape;139;g3501764105c_0_0"/>
          <p:cNvSpPr txBox="1">
            <a:spLocks noGrp="1"/>
          </p:cNvSpPr>
          <p:nvPr>
            <p:ph type="body" idx="1"/>
          </p:nvPr>
        </p:nvSpPr>
        <p:spPr>
          <a:xfrm>
            <a:off x="838200" y="1825625"/>
            <a:ext cx="6567300" cy="4351200"/>
          </a:xfrm>
          <a:prstGeom prst="rect">
            <a:avLst/>
          </a:prstGeom>
        </p:spPr>
        <p:txBody>
          <a:bodyPr spcFirstLastPara="1" wrap="square" lIns="91425" tIns="45700" rIns="91425" bIns="45700" anchor="t" anchorCtr="0">
            <a:normAutofit lnSpcReduction="10000"/>
          </a:bodyPr>
          <a:lstStyle/>
          <a:p>
            <a:pPr marL="0" lvl="0" indent="0" algn="l" rtl="0">
              <a:lnSpc>
                <a:spcPct val="115000"/>
              </a:lnSpc>
              <a:spcBef>
                <a:spcPts val="1200"/>
              </a:spcBef>
              <a:spcAft>
                <a:spcPts val="0"/>
              </a:spcAft>
              <a:buClr>
                <a:schemeClr val="dk1"/>
              </a:buClr>
              <a:buSzPts val="1100"/>
              <a:buFont typeface="Arial"/>
              <a:buNone/>
            </a:pPr>
            <a:r>
              <a:rPr lang="fi-FI" sz="1900" b="1" dirty="0" err="1">
                <a:latin typeface="Montserrat Light" panose="00000400000000000000" pitchFamily="50" charset="0"/>
                <a:ea typeface="Montserrat"/>
                <a:cs typeface="Montserrat"/>
                <a:sym typeface="Montserrat"/>
              </a:rPr>
              <a:t>Jeg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lytter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til</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andre</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og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koncentrerer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mig</a:t>
            </a:r>
            <a:r>
              <a:rPr lang="fi-FI" sz="1900" b="1" dirty="0">
                <a:latin typeface="Montserrat Light" panose="00000400000000000000" pitchFamily="50" charset="0"/>
                <a:ea typeface="Montserrat"/>
                <a:cs typeface="Montserrat"/>
                <a:sym typeface="Montserrat"/>
              </a:rPr>
              <a:t>.</a:t>
            </a:r>
            <a:br>
              <a:rPr lang="fi-FI" sz="1900" b="1" dirty="0">
                <a:latin typeface="Montserrat Light" panose="00000400000000000000" pitchFamily="50" charset="0"/>
                <a:ea typeface="Montserrat"/>
                <a:cs typeface="Montserrat"/>
                <a:sym typeface="Montserrat"/>
              </a:rPr>
            </a:br>
            <a:r>
              <a:rPr lang="fi-FI" sz="1900" dirty="0">
                <a:latin typeface="Montserrat Light" panose="00000400000000000000" pitchFamily="50" charset="0"/>
                <a:ea typeface="Montserrat"/>
                <a:cs typeface="Montserrat"/>
                <a:sym typeface="Montserrat"/>
              </a:rPr>
              <a:t>Vi </a:t>
            </a:r>
            <a:r>
              <a:rPr lang="fi-FI" sz="1900" dirty="0" err="1">
                <a:latin typeface="Montserrat Light" panose="00000400000000000000" pitchFamily="50" charset="0"/>
                <a:ea typeface="Montserrat"/>
                <a:cs typeface="Montserrat"/>
                <a:sym typeface="Montserrat"/>
              </a:rPr>
              <a:t>taler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én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ad</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gangen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når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nogen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taler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lytter</a:t>
            </a:r>
            <a:r>
              <a:rPr lang="fi-FI" sz="1900" dirty="0">
                <a:latin typeface="Montserrat Light" panose="00000400000000000000" pitchFamily="50" charset="0"/>
                <a:ea typeface="Montserrat"/>
                <a:cs typeface="Montserrat"/>
                <a:sym typeface="Montserrat"/>
              </a:rPr>
              <a:t> vi </a:t>
            </a:r>
            <a:r>
              <a:rPr lang="fi-FI" sz="1900" dirty="0" err="1">
                <a:latin typeface="Montserrat Light" panose="00000400000000000000" pitchFamily="50" charset="0"/>
                <a:ea typeface="Montserrat"/>
                <a:cs typeface="Montserrat"/>
                <a:sym typeface="Montserrat"/>
              </a:rPr>
              <a:t>andre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øver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os</a:t>
            </a:r>
            <a:r>
              <a:rPr lang="fi-FI" sz="1900" dirty="0">
                <a:latin typeface="Montserrat Light" panose="00000400000000000000" pitchFamily="50" charset="0"/>
                <a:ea typeface="Montserrat"/>
                <a:cs typeface="Montserrat"/>
                <a:sym typeface="Montserrat"/>
              </a:rPr>
              <a:t> i at </a:t>
            </a:r>
            <a:r>
              <a:rPr lang="fi-FI" sz="1900" dirty="0" err="1">
                <a:latin typeface="Montserrat Light" panose="00000400000000000000" pitchFamily="50" charset="0"/>
                <a:ea typeface="Montserrat"/>
                <a:cs typeface="Montserrat"/>
                <a:sym typeface="Montserrat"/>
              </a:rPr>
              <a:t>koncentrere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os</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så</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kammeraten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føler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sig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tryg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ved</a:t>
            </a:r>
            <a:r>
              <a:rPr lang="fi-FI" sz="1900" dirty="0">
                <a:latin typeface="Montserrat Light" panose="00000400000000000000" pitchFamily="50" charset="0"/>
                <a:ea typeface="Montserrat"/>
                <a:cs typeface="Montserrat"/>
                <a:sym typeface="Montserrat"/>
              </a:rPr>
              <a:t> at </a:t>
            </a:r>
            <a:r>
              <a:rPr lang="fi-FI" sz="1900" dirty="0" err="1">
                <a:latin typeface="Montserrat Light" panose="00000400000000000000" pitchFamily="50" charset="0"/>
                <a:ea typeface="Montserrat"/>
                <a:cs typeface="Montserrat"/>
                <a:sym typeface="Montserrat"/>
              </a:rPr>
              <a:t>tale</a:t>
            </a:r>
            <a:r>
              <a:rPr lang="fi-FI" sz="1900" dirty="0">
                <a:latin typeface="Montserrat Light" panose="00000400000000000000" pitchFamily="50" charset="0"/>
                <a:ea typeface="Montserrat"/>
                <a:cs typeface="Montserrat"/>
                <a:sym typeface="Montserrat"/>
              </a:rPr>
              <a:t> i </a:t>
            </a:r>
            <a:r>
              <a:rPr lang="fi-FI" sz="1900" dirty="0" err="1">
                <a:latin typeface="Montserrat Light" panose="00000400000000000000" pitchFamily="50" charset="0"/>
                <a:ea typeface="Montserrat"/>
                <a:cs typeface="Montserrat"/>
                <a:sym typeface="Montserrat"/>
              </a:rPr>
              <a:t>gruppen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Lederen</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bestemmer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hvem</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der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må</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tale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hvornår</a:t>
            </a:r>
            <a:r>
              <a:rPr lang="fi-FI" sz="1900" dirty="0">
                <a:latin typeface="Montserrat Light" panose="00000400000000000000" pitchFamily="50" charset="0"/>
                <a:ea typeface="Montserrat"/>
                <a:cs typeface="Montserrat"/>
                <a:sym typeface="Montserrat"/>
              </a:rPr>
              <a:t>.</a:t>
            </a:r>
            <a:endParaRPr sz="1900" dirty="0">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900" b="1" dirty="0" err="1">
                <a:latin typeface="Montserrat Light" panose="00000400000000000000" pitchFamily="50" charset="0"/>
                <a:ea typeface="Montserrat"/>
                <a:cs typeface="Montserrat"/>
                <a:sym typeface="Montserrat"/>
              </a:rPr>
              <a:t>Jeg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deler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mine</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egne</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tanker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og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erfaringer</a:t>
            </a:r>
            <a:br>
              <a:rPr lang="fi-FI" sz="1900" b="1" dirty="0">
                <a:latin typeface="Montserrat Light" panose="00000400000000000000" pitchFamily="50" charset="0"/>
                <a:ea typeface="Montserrat"/>
                <a:cs typeface="Montserrat"/>
                <a:sym typeface="Montserrat"/>
              </a:rPr>
            </a:br>
            <a:r>
              <a:rPr lang="fi-FI" sz="1900" dirty="0" err="1">
                <a:latin typeface="Montserrat Light" panose="00000400000000000000" pitchFamily="50" charset="0"/>
                <a:ea typeface="Montserrat"/>
                <a:cs typeface="Montserrat"/>
                <a:sym typeface="Montserrat"/>
              </a:rPr>
              <a:t>Alles</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tanker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vigtige</a:t>
            </a:r>
            <a:r>
              <a:rPr lang="fi-FI" sz="1900" dirty="0">
                <a:latin typeface="Montserrat Light" panose="00000400000000000000" pitchFamily="50" charset="0"/>
                <a:ea typeface="Montserrat"/>
                <a:cs typeface="Montserrat"/>
                <a:sym typeface="Montserrat"/>
              </a:rPr>
              <a:t> at </a:t>
            </a:r>
            <a:r>
              <a:rPr lang="fi-FI" sz="1900" dirty="0" err="1">
                <a:latin typeface="Montserrat Light" panose="00000400000000000000" pitchFamily="50" charset="0"/>
                <a:ea typeface="Montserrat"/>
                <a:cs typeface="Montserrat"/>
                <a:sym typeface="Montserrat"/>
              </a:rPr>
              <a:t>lytte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til</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der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ikke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noget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der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rigtigt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eller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forkert</a:t>
            </a:r>
            <a:r>
              <a:rPr lang="fi-FI" sz="1900" dirty="0">
                <a:latin typeface="Montserrat Light" panose="00000400000000000000" pitchFamily="50" charset="0"/>
                <a:ea typeface="Montserrat"/>
                <a:cs typeface="Montserrat"/>
                <a:sym typeface="Montserrat"/>
              </a:rPr>
              <a:t>.</a:t>
            </a:r>
            <a:endParaRPr sz="1900" dirty="0">
              <a:latin typeface="Montserrat Light" panose="00000400000000000000" pitchFamily="50" charset="0"/>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i-FI" sz="1900" b="1" dirty="0" err="1">
                <a:latin typeface="Montserrat Light" panose="00000400000000000000" pitchFamily="50" charset="0"/>
                <a:ea typeface="Montserrat"/>
                <a:cs typeface="Montserrat"/>
                <a:sym typeface="Montserrat"/>
              </a:rPr>
              <a:t>Jeg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venlig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og</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respekterer</a:t>
            </a:r>
            <a:r>
              <a:rPr lang="fi-FI" sz="1900" b="1" dirty="0">
                <a:latin typeface="Montserrat Light" panose="00000400000000000000" pitchFamily="50" charset="0"/>
                <a:ea typeface="Montserrat"/>
                <a:cs typeface="Montserrat"/>
                <a:sym typeface="Montserrat"/>
              </a:rPr>
              <a:t> </a:t>
            </a:r>
            <a:r>
              <a:rPr lang="fi-FI" sz="1900" b="1" dirty="0" err="1">
                <a:latin typeface="Montserrat Light" panose="00000400000000000000" pitchFamily="50" charset="0"/>
                <a:ea typeface="Montserrat"/>
                <a:cs typeface="Montserrat"/>
                <a:sym typeface="Montserrat"/>
              </a:rPr>
              <a:t>andre</a:t>
            </a:r>
            <a:br>
              <a:rPr lang="fi-FI" sz="1900" b="1" dirty="0">
                <a:latin typeface="Montserrat Light" panose="00000400000000000000" pitchFamily="50" charset="0"/>
                <a:ea typeface="Montserrat"/>
                <a:cs typeface="Montserrat"/>
                <a:sym typeface="Montserrat"/>
              </a:rPr>
            </a:br>
            <a:r>
              <a:rPr lang="fi-FI" sz="1900" dirty="0">
                <a:latin typeface="Montserrat Light" panose="00000400000000000000" pitchFamily="50" charset="0"/>
                <a:ea typeface="Montserrat"/>
                <a:cs typeface="Montserrat"/>
                <a:sym typeface="Montserrat"/>
              </a:rPr>
              <a:t>Vi </a:t>
            </a:r>
            <a:r>
              <a:rPr lang="fi-FI" sz="1900" dirty="0" err="1">
                <a:latin typeface="Montserrat Light" panose="00000400000000000000" pitchFamily="50" charset="0"/>
                <a:ea typeface="Montserrat"/>
                <a:cs typeface="Montserrat"/>
                <a:sym typeface="Montserrat"/>
              </a:rPr>
              <a:t>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nysgerrige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på</a:t>
            </a:r>
            <a:r>
              <a:rPr lang="fi-FI" sz="1900" dirty="0">
                <a:latin typeface="Montserrat Light" panose="00000400000000000000" pitchFamily="50" charset="0"/>
                <a:ea typeface="Montserrat"/>
                <a:cs typeface="Montserrat"/>
                <a:sym typeface="Montserrat"/>
              </a:rPr>
              <a:t>, at vi </a:t>
            </a:r>
            <a:r>
              <a:rPr lang="fi-FI" sz="1900" dirty="0" err="1">
                <a:latin typeface="Montserrat Light" panose="00000400000000000000" pitchFamily="50" charset="0"/>
                <a:ea typeface="Montserrat"/>
                <a:cs typeface="Montserrat"/>
                <a:sym typeface="Montserrat"/>
              </a:rPr>
              <a:t>kan</a:t>
            </a:r>
            <a:r>
              <a:rPr lang="fi-FI" sz="1900" dirty="0">
                <a:latin typeface="Montserrat Light" panose="00000400000000000000" pitchFamily="50" charset="0"/>
                <a:ea typeface="Montserrat"/>
                <a:cs typeface="Montserrat"/>
                <a:sym typeface="Montserrat"/>
              </a:rPr>
              <a:t> mene </a:t>
            </a:r>
            <a:r>
              <a:rPr lang="fi-FI" sz="1900" dirty="0" err="1">
                <a:latin typeface="Montserrat Light" panose="00000400000000000000" pitchFamily="50" charset="0"/>
                <a:ea typeface="Montserrat"/>
                <a:cs typeface="Montserrat"/>
                <a:sym typeface="Montserrat"/>
              </a:rPr>
              <a:t>noget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forskelligt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det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er</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også</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okay</a:t>
            </a:r>
            <a:r>
              <a:rPr lang="fi-FI" sz="1900" dirty="0">
                <a:latin typeface="Montserrat Light" panose="00000400000000000000" pitchFamily="50" charset="0"/>
                <a:ea typeface="Montserrat"/>
                <a:cs typeface="Montserrat"/>
                <a:sym typeface="Montserrat"/>
              </a:rPr>
              <a:t> at </a:t>
            </a:r>
            <a:r>
              <a:rPr lang="fi-FI" sz="1900" dirty="0" err="1">
                <a:latin typeface="Montserrat Light" panose="00000400000000000000" pitchFamily="50" charset="0"/>
                <a:ea typeface="Montserrat"/>
                <a:cs typeface="Montserrat"/>
                <a:sym typeface="Montserrat"/>
              </a:rPr>
              <a:t>ændre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mening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og</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synes</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det</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samme</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som</a:t>
            </a:r>
            <a:r>
              <a:rPr lang="fi-FI" sz="1900" dirty="0">
                <a:latin typeface="Montserrat Light" panose="00000400000000000000" pitchFamily="50" charset="0"/>
                <a:ea typeface="Montserrat"/>
                <a:cs typeface="Montserrat"/>
                <a:sym typeface="Montserrat"/>
              </a:rPr>
              <a:t> </a:t>
            </a:r>
            <a:r>
              <a:rPr lang="fi-FI" sz="1900" dirty="0" err="1">
                <a:latin typeface="Montserrat Light" panose="00000400000000000000" pitchFamily="50" charset="0"/>
                <a:ea typeface="Montserrat"/>
                <a:cs typeface="Montserrat"/>
                <a:sym typeface="Montserrat"/>
              </a:rPr>
              <a:t>andre</a:t>
            </a:r>
            <a:r>
              <a:rPr lang="fi-FI" sz="1900" dirty="0">
                <a:latin typeface="Montserrat Light" panose="00000400000000000000" pitchFamily="50" charset="0"/>
                <a:ea typeface="Montserrat"/>
                <a:cs typeface="Montserrat"/>
                <a:sym typeface="Montserrat"/>
              </a:rPr>
              <a:t>.</a:t>
            </a:r>
            <a:endParaRPr sz="1900" dirty="0">
              <a:latin typeface="Montserrat Light" panose="00000400000000000000" pitchFamily="50" charset="0"/>
            </a:endParaRPr>
          </a:p>
          <a:p>
            <a:pPr marL="0" lvl="0" indent="0" algn="l" rtl="0">
              <a:spcBef>
                <a:spcPts val="1200"/>
              </a:spcBef>
              <a:spcAft>
                <a:spcPts val="0"/>
              </a:spcAft>
              <a:buNone/>
            </a:pPr>
            <a:endParaRPr dirty="0">
              <a:latin typeface="Montserrat Light" panose="00000400000000000000" pitchFamily="50" charset="0"/>
            </a:endParaRPr>
          </a:p>
        </p:txBody>
      </p:sp>
      <p:pic>
        <p:nvPicPr>
          <p:cNvPr id="140" name="Google Shape;140;g3501764105c_0_0" title="Skærmbillede 2025-04-25 kl. 10.17.57.png"/>
          <p:cNvPicPr preferRelativeResize="0"/>
          <p:nvPr/>
        </p:nvPicPr>
        <p:blipFill rotWithShape="1">
          <a:blip r:embed="rId3">
            <a:alphaModFix/>
          </a:blip>
          <a:srcRect l="4278"/>
          <a:stretch/>
        </p:blipFill>
        <p:spPr>
          <a:xfrm>
            <a:off x="8212275" y="2120374"/>
            <a:ext cx="2559162" cy="4351200"/>
          </a:xfrm>
          <a:prstGeom prst="rect">
            <a:avLst/>
          </a:prstGeom>
          <a:noFill/>
          <a:ln>
            <a:noFill/>
          </a:ln>
        </p:spPr>
      </p:pic>
      <p:sp>
        <p:nvSpPr>
          <p:cNvPr id="141" name="Google Shape;141;g3501764105c_0_0"/>
          <p:cNvSpPr txBox="1"/>
          <p:nvPr/>
        </p:nvSpPr>
        <p:spPr>
          <a:xfrm>
            <a:off x="7967250" y="994325"/>
            <a:ext cx="30492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FI" dirty="0" err="1">
                <a:solidFill>
                  <a:srgbClr val="595959"/>
                </a:solidFill>
                <a:latin typeface="Montserrat Light" panose="00000400000000000000" pitchFamily="50" charset="0"/>
                <a:ea typeface="Lato"/>
                <a:cs typeface="Lato"/>
                <a:sym typeface="Lato"/>
              </a:rPr>
              <a:t>Formålet</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med</a:t>
            </a:r>
            <a:r>
              <a:rPr lang="fi-FI" dirty="0">
                <a:solidFill>
                  <a:srgbClr val="595959"/>
                </a:solidFill>
                <a:latin typeface="Montserrat Light" panose="00000400000000000000" pitchFamily="50" charset="0"/>
                <a:ea typeface="Lato"/>
                <a:cs typeface="Lato"/>
                <a:sym typeface="Lato"/>
              </a:rPr>
              <a:t> en </a:t>
            </a:r>
            <a:r>
              <a:rPr lang="fi-FI" dirty="0" err="1">
                <a:solidFill>
                  <a:srgbClr val="595959"/>
                </a:solidFill>
                <a:latin typeface="Montserrat Light" panose="00000400000000000000" pitchFamily="50" charset="0"/>
                <a:ea typeface="Lato"/>
                <a:cs typeface="Lato"/>
                <a:sym typeface="Lato"/>
              </a:rPr>
              <a:t>dialog-pause</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er</a:t>
            </a:r>
            <a:r>
              <a:rPr lang="fi-FI" dirty="0">
                <a:solidFill>
                  <a:srgbClr val="595959"/>
                </a:solidFill>
                <a:latin typeface="Montserrat Light" panose="00000400000000000000" pitchFamily="50" charset="0"/>
                <a:ea typeface="Lato"/>
                <a:cs typeface="Lato"/>
                <a:sym typeface="Lato"/>
              </a:rPr>
              <a:t>, at alle </a:t>
            </a:r>
            <a:r>
              <a:rPr lang="fi-FI" dirty="0" err="1">
                <a:solidFill>
                  <a:srgbClr val="595959"/>
                </a:solidFill>
                <a:latin typeface="Montserrat Light" panose="00000400000000000000" pitchFamily="50" charset="0"/>
                <a:ea typeface="Lato"/>
                <a:cs typeface="Lato"/>
                <a:sym typeface="Lato"/>
              </a:rPr>
              <a:t>elever</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får</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tid</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og</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plads</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til</a:t>
            </a:r>
            <a:r>
              <a:rPr lang="fi-FI" dirty="0">
                <a:solidFill>
                  <a:srgbClr val="595959"/>
                </a:solidFill>
                <a:latin typeface="Montserrat Light" panose="00000400000000000000" pitchFamily="50" charset="0"/>
                <a:ea typeface="Lato"/>
                <a:cs typeface="Lato"/>
                <a:sym typeface="Lato"/>
              </a:rPr>
              <a:t> at </a:t>
            </a:r>
            <a:r>
              <a:rPr lang="fi-FI" dirty="0" err="1">
                <a:solidFill>
                  <a:srgbClr val="595959"/>
                </a:solidFill>
                <a:latin typeface="Montserrat Light" panose="00000400000000000000" pitchFamily="50" charset="0"/>
                <a:ea typeface="Lato"/>
                <a:cs typeface="Lato"/>
                <a:sym typeface="Lato"/>
              </a:rPr>
              <a:t>sige</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egne</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holdninger</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og</a:t>
            </a:r>
            <a:r>
              <a:rPr lang="fi-FI" dirty="0">
                <a:solidFill>
                  <a:srgbClr val="595959"/>
                </a:solidFill>
                <a:latin typeface="Montserrat Light" panose="00000400000000000000" pitchFamily="50" charset="0"/>
                <a:ea typeface="Lato"/>
                <a:cs typeface="Lato"/>
                <a:sym typeface="Lato"/>
              </a:rPr>
              <a:t> </a:t>
            </a:r>
            <a:r>
              <a:rPr lang="fi-FI" dirty="0" err="1">
                <a:solidFill>
                  <a:srgbClr val="595959"/>
                </a:solidFill>
                <a:latin typeface="Montserrat Light" panose="00000400000000000000" pitchFamily="50" charset="0"/>
                <a:ea typeface="Lato"/>
                <a:cs typeface="Lato"/>
                <a:sym typeface="Lato"/>
              </a:rPr>
              <a:t>tanker</a:t>
            </a:r>
            <a:r>
              <a:rPr lang="fi-FI" dirty="0">
                <a:solidFill>
                  <a:srgbClr val="595959"/>
                </a:solidFill>
                <a:latin typeface="Montserrat Light" panose="00000400000000000000" pitchFamily="50" charset="0"/>
                <a:ea typeface="Lato"/>
                <a:cs typeface="Lato"/>
                <a:sym typeface="Lato"/>
              </a:rPr>
              <a:t>. </a:t>
            </a:r>
            <a:endParaRPr sz="1500" dirty="0">
              <a:latin typeface="Montserrat Light" panose="00000400000000000000" pitchFamily="50" charset="0"/>
            </a:endParaRPr>
          </a:p>
        </p:txBody>
      </p:sp>
      <p:pic>
        <p:nvPicPr>
          <p:cNvPr id="142" name="Google Shape;142;g3501764105c_0_0"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3501764105c_0_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Dialog-paus: 45 minutter</a:t>
            </a:r>
            <a:endParaRPr/>
          </a:p>
        </p:txBody>
      </p:sp>
      <p:sp>
        <p:nvSpPr>
          <p:cNvPr id="148" name="Google Shape;148;g3501764105c_0_6"/>
          <p:cNvSpPr txBox="1">
            <a:spLocks noGrp="1"/>
          </p:cNvSpPr>
          <p:nvPr>
            <p:ph type="body" idx="1"/>
          </p:nvPr>
        </p:nvSpPr>
        <p:spPr>
          <a:xfrm>
            <a:off x="593275" y="2128200"/>
            <a:ext cx="10515600" cy="4351200"/>
          </a:xfrm>
          <a:prstGeom prst="rect">
            <a:avLst/>
          </a:prstGeom>
        </p:spPr>
        <p:txBody>
          <a:bodyPr spcFirstLastPara="1" wrap="square" lIns="91425" tIns="45700" rIns="91425" bIns="45700" anchor="t" anchorCtr="0">
            <a:normAutofit/>
          </a:bodyPr>
          <a:lstStyle/>
          <a:p>
            <a:pPr marL="457200" lvl="0" indent="-431800" algn="l" rtl="0">
              <a:lnSpc>
                <a:spcPct val="100000"/>
              </a:lnSpc>
              <a:spcBef>
                <a:spcPts val="0"/>
              </a:spcBef>
              <a:spcAft>
                <a:spcPts val="0"/>
              </a:spcAft>
              <a:buClr>
                <a:schemeClr val="dk1"/>
              </a:buClr>
              <a:buSzPts val="3200"/>
              <a:buFont typeface="Montserrat"/>
              <a:buAutoNum type="arabicPeriod"/>
            </a:pPr>
            <a:r>
              <a:rPr lang="fi-FI" dirty="0">
                <a:latin typeface="Montserrat Light" panose="00000400000000000000" pitchFamily="50" charset="0"/>
                <a:ea typeface="Montserrat"/>
                <a:cs typeface="Montserrat"/>
                <a:sym typeface="Montserrat"/>
              </a:rPr>
              <a:t>Introduktion: 4 min </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err="1">
                <a:latin typeface="Montserrat Light" panose="00000400000000000000" pitchFamily="50" charset="0"/>
                <a:ea typeface="Montserrat"/>
                <a:cs typeface="Montserrat"/>
                <a:sym typeface="Montserrat"/>
              </a:rPr>
              <a:t>Spilleregler</a:t>
            </a:r>
            <a:r>
              <a:rPr lang="fi-FI" dirty="0">
                <a:latin typeface="Montserrat Light" panose="00000400000000000000" pitchFamily="50" charset="0"/>
                <a:ea typeface="Montserrat"/>
                <a:cs typeface="Montserrat"/>
                <a:sym typeface="Montserrat"/>
              </a:rPr>
              <a:t>: 4 min  </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a:latin typeface="Montserrat Light" panose="00000400000000000000" pitchFamily="50" charset="0"/>
                <a:ea typeface="Montserrat"/>
                <a:cs typeface="Montserrat"/>
                <a:sym typeface="Montserrat"/>
              </a:rPr>
              <a:t>Diskussion i par: 5 min  </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err="1">
                <a:latin typeface="Montserrat Light" panose="00000400000000000000" pitchFamily="50" charset="0"/>
                <a:ea typeface="Montserrat"/>
                <a:cs typeface="Montserrat"/>
                <a:sym typeface="Montserrat"/>
              </a:rPr>
              <a:t>Fælles</a:t>
            </a:r>
            <a:r>
              <a:rPr lang="fi-FI" dirty="0">
                <a:latin typeface="Montserrat Light" panose="00000400000000000000" pitchFamily="50" charset="0"/>
                <a:ea typeface="Montserrat"/>
                <a:cs typeface="Montserrat"/>
                <a:sym typeface="Montserrat"/>
              </a:rPr>
              <a:t> diskussion: 15 min </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err="1">
                <a:latin typeface="Montserrat Light" panose="00000400000000000000" pitchFamily="50" charset="0"/>
                <a:ea typeface="Montserrat"/>
                <a:cs typeface="Montserrat"/>
                <a:sym typeface="Montserrat"/>
              </a:rPr>
              <a:t>Skriv</a:t>
            </a:r>
            <a:r>
              <a:rPr lang="fi-FI" dirty="0">
                <a:latin typeface="Montserrat Light" panose="00000400000000000000" pitchFamily="50" charset="0"/>
                <a:ea typeface="Montserrat"/>
                <a:cs typeface="Montserrat"/>
                <a:sym typeface="Montserrat"/>
              </a:rPr>
              <a:t> </a:t>
            </a:r>
            <a:r>
              <a:rPr lang="fi-FI" dirty="0" err="1">
                <a:latin typeface="Montserrat Light" panose="00000400000000000000" pitchFamily="50" charset="0"/>
                <a:ea typeface="Montserrat"/>
                <a:cs typeface="Montserrat"/>
                <a:sym typeface="Montserrat"/>
              </a:rPr>
              <a:t>refleksioner</a:t>
            </a:r>
            <a:r>
              <a:rPr lang="fi-FI" dirty="0">
                <a:latin typeface="Montserrat Light" panose="00000400000000000000" pitchFamily="50" charset="0"/>
                <a:ea typeface="Montserrat"/>
                <a:cs typeface="Montserrat"/>
                <a:sym typeface="Montserrat"/>
              </a:rPr>
              <a:t> </a:t>
            </a:r>
            <a:r>
              <a:rPr lang="fi-FI" dirty="0" err="1">
                <a:latin typeface="Montserrat Light" panose="00000400000000000000" pitchFamily="50" charset="0"/>
                <a:ea typeface="Montserrat"/>
                <a:cs typeface="Montserrat"/>
                <a:sym typeface="Montserrat"/>
              </a:rPr>
              <a:t>ned</a:t>
            </a:r>
            <a:r>
              <a:rPr lang="fi-FI" dirty="0">
                <a:latin typeface="Montserrat Light" panose="00000400000000000000" pitchFamily="50" charset="0"/>
                <a:ea typeface="Montserrat"/>
                <a:cs typeface="Montserrat"/>
                <a:sym typeface="Montserrat"/>
              </a:rPr>
              <a:t>: 4 min </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a:latin typeface="Montserrat Light" panose="00000400000000000000" pitchFamily="50" charset="0"/>
                <a:ea typeface="Montserrat"/>
                <a:cs typeface="Montserrat"/>
                <a:sym typeface="Montserrat"/>
              </a:rPr>
              <a:t>Del </a:t>
            </a:r>
            <a:r>
              <a:rPr lang="fi-FI" dirty="0" err="1">
                <a:latin typeface="Montserrat Light" panose="00000400000000000000" pitchFamily="50" charset="0"/>
                <a:ea typeface="Montserrat"/>
                <a:cs typeface="Montserrat"/>
                <a:sym typeface="Montserrat"/>
              </a:rPr>
              <a:t>refleksioner</a:t>
            </a:r>
            <a:r>
              <a:rPr lang="fi-FI" dirty="0">
                <a:latin typeface="Montserrat Light" panose="00000400000000000000" pitchFamily="50" charset="0"/>
                <a:ea typeface="Montserrat"/>
                <a:cs typeface="Montserrat"/>
                <a:sym typeface="Montserrat"/>
              </a:rPr>
              <a:t>: 5 min</a:t>
            </a:r>
            <a:endParaRPr dirty="0">
              <a:latin typeface="Montserrat Light" panose="00000400000000000000" pitchFamily="50" charset="0"/>
              <a:ea typeface="Montserrat"/>
              <a:cs typeface="Montserrat"/>
              <a:sym typeface="Montserrat"/>
            </a:endParaRPr>
          </a:p>
          <a:p>
            <a:pPr marL="457200" lvl="0" indent="-431800" algn="l" rtl="0">
              <a:lnSpc>
                <a:spcPct val="100000"/>
              </a:lnSpc>
              <a:spcBef>
                <a:spcPts val="0"/>
              </a:spcBef>
              <a:spcAft>
                <a:spcPts val="0"/>
              </a:spcAft>
              <a:buClr>
                <a:schemeClr val="dk1"/>
              </a:buClr>
              <a:buSzPts val="3200"/>
              <a:buFont typeface="Montserrat"/>
              <a:buAutoNum type="arabicPeriod"/>
            </a:pPr>
            <a:r>
              <a:rPr lang="fi-FI" dirty="0" err="1">
                <a:latin typeface="Montserrat Light" panose="00000400000000000000" pitchFamily="50" charset="0"/>
                <a:ea typeface="Montserrat"/>
                <a:cs typeface="Montserrat"/>
                <a:sym typeface="Montserrat"/>
              </a:rPr>
              <a:t>Fælles</a:t>
            </a:r>
            <a:r>
              <a:rPr lang="fi-FI" dirty="0">
                <a:latin typeface="Montserrat Light" panose="00000400000000000000" pitchFamily="50" charset="0"/>
                <a:ea typeface="Montserrat"/>
                <a:cs typeface="Montserrat"/>
                <a:sym typeface="Montserrat"/>
              </a:rPr>
              <a:t> </a:t>
            </a:r>
            <a:r>
              <a:rPr lang="fi-FI" dirty="0" err="1">
                <a:latin typeface="Montserrat Light" panose="00000400000000000000" pitchFamily="50" charset="0"/>
                <a:ea typeface="Montserrat"/>
                <a:cs typeface="Montserrat"/>
                <a:sym typeface="Montserrat"/>
              </a:rPr>
              <a:t>opsamling</a:t>
            </a:r>
            <a:r>
              <a:rPr lang="fi-FI" dirty="0">
                <a:latin typeface="Montserrat Light" panose="00000400000000000000" pitchFamily="50" charset="0"/>
                <a:ea typeface="Montserrat"/>
                <a:cs typeface="Montserrat"/>
                <a:sym typeface="Montserrat"/>
              </a:rPr>
              <a:t>: 4 min </a:t>
            </a:r>
            <a:endParaRPr sz="4000" dirty="0">
              <a:latin typeface="Montserrat Light" panose="00000400000000000000" pitchFamily="50" charset="0"/>
              <a:ea typeface="Montserrat"/>
              <a:cs typeface="Montserrat"/>
              <a:sym typeface="Montserrat"/>
            </a:endParaRPr>
          </a:p>
        </p:txBody>
      </p:sp>
      <p:sp>
        <p:nvSpPr>
          <p:cNvPr id="149" name="Google Shape;149;g3501764105c_0_6"/>
          <p:cNvSpPr txBox="1"/>
          <p:nvPr/>
        </p:nvSpPr>
        <p:spPr>
          <a:xfrm>
            <a:off x="7765675" y="3025550"/>
            <a:ext cx="31872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FI" sz="2000" dirty="0" err="1">
                <a:solidFill>
                  <a:schemeClr val="accent2"/>
                </a:solidFill>
                <a:latin typeface="Montserrat Light" panose="00000400000000000000" pitchFamily="50" charset="0"/>
                <a:ea typeface="Montserrat"/>
                <a:cs typeface="Montserrat"/>
                <a:sym typeface="Montserrat"/>
              </a:rPr>
              <a:t>Her</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er</a:t>
            </a:r>
            <a:r>
              <a:rPr lang="fi-FI" sz="2000" dirty="0">
                <a:solidFill>
                  <a:schemeClr val="accent2"/>
                </a:solidFill>
                <a:latin typeface="Montserrat Light" panose="00000400000000000000" pitchFamily="50" charset="0"/>
                <a:ea typeface="Montserrat"/>
                <a:cs typeface="Montserrat"/>
                <a:sym typeface="Montserrat"/>
              </a:rPr>
              <a:t> en </a:t>
            </a:r>
            <a:r>
              <a:rPr lang="fi-FI" sz="2000" dirty="0" err="1">
                <a:solidFill>
                  <a:schemeClr val="accent2"/>
                </a:solidFill>
                <a:latin typeface="Montserrat Light" panose="00000400000000000000" pitchFamily="50" charset="0"/>
                <a:ea typeface="Montserrat"/>
                <a:cs typeface="Montserrat"/>
                <a:sym typeface="Montserrat"/>
              </a:rPr>
              <a:t>guide</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til</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hvordan</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man</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kan</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fordele</a:t>
            </a:r>
            <a:r>
              <a:rPr lang="fi-FI" sz="2000" dirty="0">
                <a:solidFill>
                  <a:schemeClr val="accent2"/>
                </a:solidFill>
                <a:latin typeface="Montserrat Light" panose="00000400000000000000" pitchFamily="50" charset="0"/>
                <a:ea typeface="Montserrat"/>
                <a:cs typeface="Montserrat"/>
                <a:sym typeface="Montserrat"/>
              </a:rPr>
              <a:t> </a:t>
            </a:r>
            <a:r>
              <a:rPr lang="fi-FI" sz="2000" dirty="0" err="1">
                <a:solidFill>
                  <a:schemeClr val="accent2"/>
                </a:solidFill>
                <a:latin typeface="Montserrat Light" panose="00000400000000000000" pitchFamily="50" charset="0"/>
                <a:ea typeface="Montserrat"/>
                <a:cs typeface="Montserrat"/>
                <a:sym typeface="Montserrat"/>
              </a:rPr>
              <a:t>tiderne</a:t>
            </a:r>
            <a:r>
              <a:rPr lang="fi-FI" sz="2000" dirty="0">
                <a:solidFill>
                  <a:schemeClr val="accent2"/>
                </a:solidFill>
                <a:latin typeface="Montserrat Light" panose="00000400000000000000" pitchFamily="50" charset="0"/>
                <a:ea typeface="Montserrat"/>
                <a:cs typeface="Montserrat"/>
                <a:sym typeface="Montserrat"/>
              </a:rPr>
              <a:t>. </a:t>
            </a:r>
            <a:endParaRPr sz="2000" dirty="0">
              <a:solidFill>
                <a:schemeClr val="accent2"/>
              </a:solidFill>
              <a:latin typeface="Montserrat Light" panose="00000400000000000000" pitchFamily="50" charset="0"/>
              <a:ea typeface="Montserrat"/>
              <a:cs typeface="Montserrat"/>
              <a:sym typeface="Montserrat"/>
            </a:endParaRPr>
          </a:p>
        </p:txBody>
      </p:sp>
      <p:sp>
        <p:nvSpPr>
          <p:cNvPr id="150" name="Google Shape;150;g3501764105c_0_6"/>
          <p:cNvSpPr txBox="1"/>
          <p:nvPr/>
        </p:nvSpPr>
        <p:spPr>
          <a:xfrm>
            <a:off x="6203975" y="638975"/>
            <a:ext cx="5503800" cy="141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2000" dirty="0" err="1">
                <a:solidFill>
                  <a:schemeClr val="dk1"/>
                </a:solidFill>
                <a:latin typeface="Montserrat Light"/>
                <a:ea typeface="Montserrat Light"/>
                <a:cs typeface="Montserrat Light"/>
                <a:sym typeface="Montserrat Light"/>
              </a:rPr>
              <a:t>Klassen</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inddeles</a:t>
            </a:r>
            <a:r>
              <a:rPr lang="fi-FI" sz="2000" dirty="0">
                <a:solidFill>
                  <a:schemeClr val="dk1"/>
                </a:solidFill>
                <a:latin typeface="Montserrat Light"/>
                <a:ea typeface="Montserrat Light"/>
                <a:cs typeface="Montserrat Light"/>
                <a:sym typeface="Montserrat Light"/>
              </a:rPr>
              <a:t> i </a:t>
            </a:r>
            <a:r>
              <a:rPr lang="fi-FI" sz="2000" dirty="0" err="1">
                <a:solidFill>
                  <a:schemeClr val="dk1"/>
                </a:solidFill>
                <a:latin typeface="Montserrat Light"/>
                <a:ea typeface="Montserrat Light"/>
                <a:cs typeface="Montserrat Light"/>
                <a:sym typeface="Montserrat Light"/>
              </a:rPr>
              <a:t>grupper</a:t>
            </a:r>
            <a:r>
              <a:rPr lang="fi-FI" sz="2000" dirty="0">
                <a:solidFill>
                  <a:schemeClr val="dk1"/>
                </a:solidFill>
                <a:latin typeface="Montserrat Light"/>
                <a:ea typeface="Montserrat Light"/>
                <a:cs typeface="Montserrat Light"/>
                <a:sym typeface="Montserrat Light"/>
              </a:rPr>
              <a:t> af 5 </a:t>
            </a:r>
            <a:r>
              <a:rPr lang="fi-FI" sz="2000" dirty="0" err="1">
                <a:solidFill>
                  <a:schemeClr val="dk1"/>
                </a:solidFill>
                <a:latin typeface="Montserrat Light"/>
                <a:ea typeface="Montserrat Light"/>
                <a:cs typeface="Montserrat Light"/>
                <a:sym typeface="Montserrat Light"/>
              </a:rPr>
              <a:t>elever</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og</a:t>
            </a:r>
            <a:r>
              <a:rPr lang="fi-FI" sz="2000" dirty="0">
                <a:solidFill>
                  <a:schemeClr val="dk1"/>
                </a:solidFill>
                <a:latin typeface="Montserrat Light"/>
                <a:ea typeface="Montserrat Light"/>
                <a:cs typeface="Montserrat Light"/>
                <a:sym typeface="Montserrat Light"/>
              </a:rPr>
              <a:t> en </a:t>
            </a:r>
            <a:r>
              <a:rPr lang="fi-FI" sz="2000" dirty="0" err="1">
                <a:solidFill>
                  <a:schemeClr val="dk1"/>
                </a:solidFill>
                <a:latin typeface="Montserrat Light"/>
                <a:ea typeface="Montserrat Light"/>
                <a:cs typeface="Montserrat Light"/>
                <a:sym typeface="Montserrat Light"/>
              </a:rPr>
              <a:t>skal</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være</a:t>
            </a:r>
            <a:r>
              <a:rPr lang="fi-FI" sz="2000" dirty="0">
                <a:solidFill>
                  <a:schemeClr val="dk1"/>
                </a:solidFill>
                <a:latin typeface="Montserrat Light"/>
                <a:ea typeface="Montserrat Light"/>
                <a:cs typeface="Montserrat Light"/>
                <a:sym typeface="Montserrat Light"/>
              </a:rPr>
              <a:t> </a:t>
            </a:r>
            <a:r>
              <a:rPr lang="fi-FI" sz="2000" dirty="0" err="1">
                <a:solidFill>
                  <a:schemeClr val="dk1"/>
                </a:solidFill>
                <a:latin typeface="Montserrat Light"/>
                <a:ea typeface="Montserrat Light"/>
                <a:cs typeface="Montserrat Light"/>
                <a:sym typeface="Montserrat Light"/>
              </a:rPr>
              <a:t>lederen</a:t>
            </a:r>
            <a:r>
              <a:rPr lang="fi-FI" sz="2000" dirty="0">
                <a:solidFill>
                  <a:schemeClr val="dk1"/>
                </a:solidFill>
                <a:latin typeface="Montserrat Light"/>
                <a:ea typeface="Montserrat Light"/>
                <a:cs typeface="Montserrat Light"/>
                <a:sym typeface="Montserrat Light"/>
              </a:rPr>
              <a:t>. </a:t>
            </a:r>
            <a:endParaRPr sz="2000" dirty="0">
              <a:solidFill>
                <a:schemeClr val="dk1"/>
              </a:solidFill>
              <a:latin typeface="Montserrat Light"/>
              <a:ea typeface="Montserrat Light"/>
              <a:cs typeface="Montserrat Light"/>
              <a:sym typeface="Montserrat Light"/>
            </a:endParaRPr>
          </a:p>
        </p:txBody>
      </p:sp>
      <p:pic>
        <p:nvPicPr>
          <p:cNvPr id="151" name="Google Shape;151;g3501764105c_0_6"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sp>
        <p:nvSpPr>
          <p:cNvPr id="152" name="Google Shape;152;g3501764105c_0_6"/>
          <p:cNvSpPr/>
          <p:nvPr/>
        </p:nvSpPr>
        <p:spPr>
          <a:xfrm>
            <a:off x="7052901" y="2641711"/>
            <a:ext cx="4197204" cy="2106432"/>
          </a:xfrm>
          <a:prstGeom prst="cloud">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3501764105c_0_1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reflekterende spørgsmål</a:t>
            </a:r>
            <a:endParaRPr/>
          </a:p>
        </p:txBody>
      </p:sp>
      <p:sp>
        <p:nvSpPr>
          <p:cNvPr id="158" name="Google Shape;158;g3501764105c_0_1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marR="38100" lvl="0" indent="0" algn="l" rtl="0">
              <a:lnSpc>
                <a:spcPct val="115000"/>
              </a:lnSpc>
              <a:spcBef>
                <a:spcPts val="0"/>
              </a:spcBef>
              <a:spcAft>
                <a:spcPts val="0"/>
              </a:spcAft>
              <a:buNone/>
            </a:pPr>
            <a:r>
              <a:rPr lang="fi-FI" sz="2400" dirty="0">
                <a:solidFill>
                  <a:srgbClr val="1F1F1F"/>
                </a:solidFill>
              </a:rPr>
              <a:t>Du </a:t>
            </a:r>
            <a:r>
              <a:rPr lang="fi-FI" sz="2400" dirty="0" err="1">
                <a:solidFill>
                  <a:srgbClr val="1F1F1F"/>
                </a:solidFill>
              </a:rPr>
              <a:t>har</a:t>
            </a:r>
            <a:r>
              <a:rPr lang="fi-FI" sz="2400" dirty="0">
                <a:solidFill>
                  <a:srgbClr val="1F1F1F"/>
                </a:solidFill>
              </a:rPr>
              <a:t> nu set </a:t>
            </a:r>
            <a:r>
              <a:rPr lang="fi-FI" sz="2400" dirty="0" err="1">
                <a:solidFill>
                  <a:srgbClr val="1F1F1F"/>
                </a:solidFill>
              </a:rPr>
              <a:t>filmen</a:t>
            </a:r>
            <a:r>
              <a:rPr lang="fi-FI" sz="2400" dirty="0">
                <a:solidFill>
                  <a:srgbClr val="1F1F1F"/>
                </a:solidFill>
              </a:rPr>
              <a:t>, </a:t>
            </a:r>
            <a:r>
              <a:rPr lang="fi-FI" sz="2400" dirty="0" err="1">
                <a:solidFill>
                  <a:srgbClr val="1F1F1F"/>
                </a:solidFill>
              </a:rPr>
              <a:t>hvor</a:t>
            </a:r>
            <a:r>
              <a:rPr lang="fi-FI" sz="2400" dirty="0">
                <a:solidFill>
                  <a:srgbClr val="1F1F1F"/>
                </a:solidFill>
              </a:rPr>
              <a:t> </a:t>
            </a:r>
            <a:r>
              <a:rPr lang="fi-FI" sz="2400" dirty="0" err="1">
                <a:solidFill>
                  <a:srgbClr val="1F1F1F"/>
                </a:solidFill>
              </a:rPr>
              <a:t>unge</a:t>
            </a:r>
            <a:r>
              <a:rPr lang="fi-FI" sz="2400" dirty="0">
                <a:solidFill>
                  <a:srgbClr val="1F1F1F"/>
                </a:solidFill>
              </a:rPr>
              <a:t> </a:t>
            </a:r>
            <a:r>
              <a:rPr lang="fi-FI" sz="2400" dirty="0" err="1">
                <a:solidFill>
                  <a:srgbClr val="1F1F1F"/>
                </a:solidFill>
              </a:rPr>
              <a:t>giver</a:t>
            </a:r>
            <a:r>
              <a:rPr lang="fi-FI" sz="2400" dirty="0">
                <a:solidFill>
                  <a:srgbClr val="1F1F1F"/>
                </a:solidFill>
              </a:rPr>
              <a:t> </a:t>
            </a:r>
            <a:r>
              <a:rPr lang="fi-FI" sz="2400" dirty="0" err="1">
                <a:solidFill>
                  <a:srgbClr val="1F1F1F"/>
                </a:solidFill>
              </a:rPr>
              <a:t>eksempler</a:t>
            </a:r>
            <a:r>
              <a:rPr lang="fi-FI" sz="2400" dirty="0">
                <a:solidFill>
                  <a:srgbClr val="1F1F1F"/>
                </a:solidFill>
              </a:rPr>
              <a:t> </a:t>
            </a:r>
            <a:r>
              <a:rPr lang="fi-FI" sz="2400" dirty="0" err="1">
                <a:solidFill>
                  <a:srgbClr val="1F1F1F"/>
                </a:solidFill>
              </a:rPr>
              <a:t>på</a:t>
            </a:r>
            <a:r>
              <a:rPr lang="fi-FI" sz="2400" dirty="0">
                <a:solidFill>
                  <a:srgbClr val="1F1F1F"/>
                </a:solidFill>
              </a:rPr>
              <a:t>, </a:t>
            </a:r>
            <a:r>
              <a:rPr lang="fi-FI" sz="2400" dirty="0" err="1">
                <a:solidFill>
                  <a:srgbClr val="1F1F1F"/>
                </a:solidFill>
              </a:rPr>
              <a:t>hvordan</a:t>
            </a:r>
            <a:r>
              <a:rPr lang="fi-FI" sz="2400" dirty="0">
                <a:solidFill>
                  <a:srgbClr val="1F1F1F"/>
                </a:solidFill>
              </a:rPr>
              <a:t> </a:t>
            </a:r>
            <a:r>
              <a:rPr lang="fi-FI" sz="2400" dirty="0" err="1">
                <a:solidFill>
                  <a:srgbClr val="1F1F1F"/>
                </a:solidFill>
              </a:rPr>
              <a:t>sult</a:t>
            </a:r>
            <a:r>
              <a:rPr lang="fi-FI" sz="2400" dirty="0">
                <a:solidFill>
                  <a:srgbClr val="1F1F1F"/>
                </a:solidFill>
              </a:rPr>
              <a:t> </a:t>
            </a:r>
            <a:r>
              <a:rPr lang="fi-FI" sz="2400" dirty="0" err="1">
                <a:solidFill>
                  <a:srgbClr val="1F1F1F"/>
                </a:solidFill>
              </a:rPr>
              <a:t>kan</a:t>
            </a:r>
            <a:r>
              <a:rPr lang="fi-FI" sz="2400" dirty="0">
                <a:solidFill>
                  <a:srgbClr val="1F1F1F"/>
                </a:solidFill>
              </a:rPr>
              <a:t> </a:t>
            </a:r>
            <a:r>
              <a:rPr lang="fi-FI" sz="2400" dirty="0" err="1">
                <a:solidFill>
                  <a:srgbClr val="1F1F1F"/>
                </a:solidFill>
              </a:rPr>
              <a:t>opleves</a:t>
            </a:r>
            <a:r>
              <a:rPr lang="fi-FI" sz="2400" dirty="0">
                <a:solidFill>
                  <a:srgbClr val="1F1F1F"/>
                </a:solidFill>
              </a:rPr>
              <a:t>. </a:t>
            </a:r>
            <a:r>
              <a:rPr lang="fi-FI" sz="2400" dirty="0" err="1">
                <a:solidFill>
                  <a:srgbClr val="1F1F1F"/>
                </a:solidFill>
              </a:rPr>
              <a:t>Hvordan</a:t>
            </a:r>
            <a:r>
              <a:rPr lang="fi-FI" sz="2400" dirty="0">
                <a:solidFill>
                  <a:srgbClr val="1F1F1F"/>
                </a:solidFill>
              </a:rPr>
              <a:t> </a:t>
            </a:r>
            <a:r>
              <a:rPr lang="fi-FI" sz="2400" dirty="0" err="1">
                <a:solidFill>
                  <a:srgbClr val="1F1F1F"/>
                </a:solidFill>
              </a:rPr>
              <a:t>kan</a:t>
            </a:r>
            <a:r>
              <a:rPr lang="fi-FI" sz="2400" dirty="0">
                <a:solidFill>
                  <a:srgbClr val="1F1F1F"/>
                </a:solidFill>
              </a:rPr>
              <a:t> du </a:t>
            </a:r>
            <a:r>
              <a:rPr lang="fi-FI" sz="2400" dirty="0" err="1">
                <a:solidFill>
                  <a:srgbClr val="1F1F1F"/>
                </a:solidFill>
              </a:rPr>
              <a:t>sætte</a:t>
            </a:r>
            <a:r>
              <a:rPr lang="fi-FI" sz="2400" dirty="0">
                <a:solidFill>
                  <a:srgbClr val="1F1F1F"/>
                </a:solidFill>
              </a:rPr>
              <a:t> </a:t>
            </a:r>
            <a:r>
              <a:rPr lang="fi-FI" sz="2400" dirty="0" err="1">
                <a:solidFill>
                  <a:srgbClr val="1F1F1F"/>
                </a:solidFill>
              </a:rPr>
              <a:t>dit</a:t>
            </a:r>
            <a:r>
              <a:rPr lang="fi-FI" sz="2400" dirty="0">
                <a:solidFill>
                  <a:srgbClr val="1F1F1F"/>
                </a:solidFill>
              </a:rPr>
              <a:t> </a:t>
            </a:r>
            <a:r>
              <a:rPr lang="fi-FI" sz="2400" dirty="0" err="1">
                <a:solidFill>
                  <a:srgbClr val="1F1F1F"/>
                </a:solidFill>
              </a:rPr>
              <a:t>eget</a:t>
            </a:r>
            <a:r>
              <a:rPr lang="fi-FI" sz="2400" dirty="0">
                <a:solidFill>
                  <a:srgbClr val="1F1F1F"/>
                </a:solidFill>
              </a:rPr>
              <a:t> liv </a:t>
            </a:r>
            <a:r>
              <a:rPr lang="fi-FI" sz="2400" dirty="0" err="1">
                <a:solidFill>
                  <a:srgbClr val="1F1F1F"/>
                </a:solidFill>
              </a:rPr>
              <a:t>eller</a:t>
            </a:r>
            <a:r>
              <a:rPr lang="fi-FI" sz="2400" dirty="0">
                <a:solidFill>
                  <a:srgbClr val="1F1F1F"/>
                </a:solidFill>
              </a:rPr>
              <a:t> </a:t>
            </a:r>
            <a:r>
              <a:rPr lang="fi-FI" sz="2400" dirty="0" err="1">
                <a:solidFill>
                  <a:srgbClr val="1F1F1F"/>
                </a:solidFill>
              </a:rPr>
              <a:t>område</a:t>
            </a:r>
            <a:r>
              <a:rPr lang="fi-FI" sz="2400" dirty="0">
                <a:solidFill>
                  <a:srgbClr val="1F1F1F"/>
                </a:solidFill>
              </a:rPr>
              <a:t> i </a:t>
            </a:r>
            <a:r>
              <a:rPr lang="fi-FI" sz="2400" dirty="0" err="1">
                <a:solidFill>
                  <a:srgbClr val="1F1F1F"/>
                </a:solidFill>
              </a:rPr>
              <a:t>perspektiv</a:t>
            </a:r>
            <a:r>
              <a:rPr lang="fi-FI" sz="2400" dirty="0">
                <a:solidFill>
                  <a:srgbClr val="1F1F1F"/>
                </a:solidFill>
              </a:rPr>
              <a:t>?</a:t>
            </a:r>
            <a:endParaRPr sz="2400" dirty="0">
              <a:solidFill>
                <a:srgbClr val="1F1F1F"/>
              </a:solidFill>
            </a:endParaRPr>
          </a:p>
          <a:p>
            <a:pPr marL="0" marR="38100" lvl="0" indent="0" algn="l" rtl="0">
              <a:lnSpc>
                <a:spcPct val="115000"/>
              </a:lnSpc>
              <a:spcBef>
                <a:spcPts val="0"/>
              </a:spcBef>
              <a:spcAft>
                <a:spcPts val="0"/>
              </a:spcAft>
              <a:buNone/>
            </a:pPr>
            <a:endParaRPr sz="2400" dirty="0">
              <a:solidFill>
                <a:srgbClr val="1F1F1F"/>
              </a:solidFill>
            </a:endParaRPr>
          </a:p>
          <a:p>
            <a:pPr marL="0" lvl="0" indent="0" algn="l" rtl="0">
              <a:lnSpc>
                <a:spcPct val="115000"/>
              </a:lnSpc>
              <a:spcBef>
                <a:spcPts val="1000"/>
              </a:spcBef>
              <a:spcAft>
                <a:spcPts val="0"/>
              </a:spcAft>
              <a:buNone/>
            </a:pPr>
            <a:r>
              <a:rPr lang="fi-FI" sz="2400" dirty="0" err="1"/>
              <a:t>Er</a:t>
            </a:r>
            <a:r>
              <a:rPr lang="fi-FI" sz="2400" dirty="0"/>
              <a:t> </a:t>
            </a:r>
            <a:r>
              <a:rPr lang="fi-FI" sz="2400" dirty="0" err="1"/>
              <a:t>der</a:t>
            </a:r>
            <a:r>
              <a:rPr lang="fi-FI" sz="2400" dirty="0"/>
              <a:t> </a:t>
            </a:r>
            <a:r>
              <a:rPr lang="fi-FI" sz="2400" dirty="0" err="1"/>
              <a:t>noget</a:t>
            </a:r>
            <a:r>
              <a:rPr lang="fi-FI" sz="2400" dirty="0"/>
              <a:t> I </a:t>
            </a:r>
            <a:r>
              <a:rPr lang="fi-FI" sz="2400" dirty="0" err="1"/>
              <a:t>selv</a:t>
            </a:r>
            <a:r>
              <a:rPr lang="fi-FI" sz="2400" dirty="0"/>
              <a:t> </a:t>
            </a:r>
            <a:r>
              <a:rPr lang="fi-FI" sz="2400" dirty="0" err="1"/>
              <a:t>kan</a:t>
            </a:r>
            <a:r>
              <a:rPr lang="fi-FI" sz="2400" dirty="0"/>
              <a:t> </a:t>
            </a:r>
            <a:r>
              <a:rPr lang="fi-FI" sz="2400" dirty="0" err="1"/>
              <a:t>gøre</a:t>
            </a:r>
            <a:r>
              <a:rPr lang="fi-FI" sz="2400" dirty="0"/>
              <a:t>, for at </a:t>
            </a:r>
            <a:r>
              <a:rPr lang="fi-FI" sz="2400" dirty="0" err="1"/>
              <a:t>gøre</a:t>
            </a:r>
            <a:r>
              <a:rPr lang="fi-FI" sz="2400" dirty="0"/>
              <a:t> en </a:t>
            </a:r>
            <a:r>
              <a:rPr lang="fi-FI" sz="2400" dirty="0" err="1"/>
              <a:t>forskel</a:t>
            </a:r>
            <a:r>
              <a:rPr lang="fi-FI" sz="2400" dirty="0"/>
              <a:t>?</a:t>
            </a:r>
            <a:endParaRPr sz="2400" dirty="0"/>
          </a:p>
          <a:p>
            <a:pPr marL="0" lvl="0" indent="0" algn="l" rtl="0">
              <a:lnSpc>
                <a:spcPct val="115000"/>
              </a:lnSpc>
              <a:spcBef>
                <a:spcPts val="1000"/>
              </a:spcBef>
              <a:spcAft>
                <a:spcPts val="0"/>
              </a:spcAft>
              <a:buNone/>
            </a:pPr>
            <a:endParaRPr sz="2400" dirty="0"/>
          </a:p>
          <a:p>
            <a:pPr marL="0" lvl="0" indent="0" algn="l" rtl="0">
              <a:lnSpc>
                <a:spcPct val="115000"/>
              </a:lnSpc>
              <a:spcBef>
                <a:spcPts val="1000"/>
              </a:spcBef>
              <a:spcAft>
                <a:spcPts val="0"/>
              </a:spcAft>
              <a:buNone/>
            </a:pPr>
            <a:r>
              <a:rPr lang="fi-FI" sz="2400" dirty="0" err="1"/>
              <a:t>Verdensmål</a:t>
            </a:r>
            <a:r>
              <a:rPr lang="fi-FI" sz="2400" dirty="0"/>
              <a:t> </a:t>
            </a:r>
            <a:r>
              <a:rPr lang="fi-FI" sz="2400" dirty="0" err="1"/>
              <a:t>nr.</a:t>
            </a:r>
            <a:r>
              <a:rPr lang="fi-FI" sz="2400" dirty="0"/>
              <a:t> 13 </a:t>
            </a:r>
            <a:r>
              <a:rPr lang="fi-FI" sz="2400" dirty="0" err="1"/>
              <a:t>går</a:t>
            </a:r>
            <a:r>
              <a:rPr lang="fi-FI" sz="2400" dirty="0"/>
              <a:t> </a:t>
            </a:r>
            <a:r>
              <a:rPr lang="fi-FI" sz="2400" dirty="0" err="1"/>
              <a:t>hånd</a:t>
            </a:r>
            <a:r>
              <a:rPr lang="fi-FI" sz="2400" dirty="0"/>
              <a:t>-i-</a:t>
            </a:r>
            <a:r>
              <a:rPr lang="fi-FI" sz="2400" dirty="0" err="1"/>
              <a:t>hånd</a:t>
            </a:r>
            <a:r>
              <a:rPr lang="fi-FI" sz="2400" dirty="0"/>
              <a:t> </a:t>
            </a:r>
            <a:r>
              <a:rPr lang="fi-FI" sz="2400" dirty="0" err="1"/>
              <a:t>med</a:t>
            </a:r>
            <a:r>
              <a:rPr lang="fi-FI" sz="2400" dirty="0"/>
              <a:t> </a:t>
            </a:r>
            <a:r>
              <a:rPr lang="fi-FI" sz="2400" dirty="0" err="1"/>
              <a:t>verdensmål</a:t>
            </a:r>
            <a:r>
              <a:rPr lang="fi-FI" sz="2400" dirty="0"/>
              <a:t> </a:t>
            </a:r>
            <a:r>
              <a:rPr lang="fi-FI" sz="2400" dirty="0" err="1"/>
              <a:t>nr.</a:t>
            </a:r>
            <a:r>
              <a:rPr lang="fi-FI" sz="2400" dirty="0"/>
              <a:t> 2, </a:t>
            </a:r>
            <a:r>
              <a:rPr lang="fi-FI" sz="2400" dirty="0" err="1"/>
              <a:t>hvilke</a:t>
            </a:r>
            <a:r>
              <a:rPr lang="fi-FI" sz="2400" dirty="0"/>
              <a:t> </a:t>
            </a:r>
            <a:r>
              <a:rPr lang="fi-FI" sz="2400" dirty="0" err="1"/>
              <a:t>andre</a:t>
            </a:r>
            <a:r>
              <a:rPr lang="fi-FI" sz="2400" dirty="0"/>
              <a:t> </a:t>
            </a:r>
            <a:r>
              <a:rPr lang="fi-FI" sz="2400" dirty="0" err="1"/>
              <a:t>verdensmål</a:t>
            </a:r>
            <a:r>
              <a:rPr lang="fi-FI" sz="2400" dirty="0"/>
              <a:t> </a:t>
            </a:r>
            <a:r>
              <a:rPr lang="fi-FI" sz="2400" dirty="0" err="1"/>
              <a:t>kan</a:t>
            </a:r>
            <a:r>
              <a:rPr lang="fi-FI" sz="2400" dirty="0"/>
              <a:t> </a:t>
            </a:r>
            <a:r>
              <a:rPr lang="fi-FI" sz="2400" dirty="0" err="1"/>
              <a:t>give</a:t>
            </a:r>
            <a:r>
              <a:rPr lang="fi-FI" sz="2400" dirty="0"/>
              <a:t> </a:t>
            </a:r>
            <a:r>
              <a:rPr lang="fi-FI" sz="2400" dirty="0" err="1"/>
              <a:t>mening</a:t>
            </a:r>
            <a:r>
              <a:rPr lang="fi-FI" sz="2400" dirty="0"/>
              <a:t> at </a:t>
            </a:r>
            <a:r>
              <a:rPr lang="fi-FI" sz="2400" dirty="0" err="1"/>
              <a:t>sætte</a:t>
            </a:r>
            <a:r>
              <a:rPr lang="fi-FI" sz="2400" dirty="0"/>
              <a:t> sammen </a:t>
            </a:r>
            <a:r>
              <a:rPr lang="fi-FI" sz="2400" dirty="0" err="1"/>
              <a:t>med</a:t>
            </a:r>
            <a:r>
              <a:rPr lang="fi-FI" sz="2400" dirty="0"/>
              <a:t> </a:t>
            </a:r>
            <a:r>
              <a:rPr lang="fi-FI" sz="2400" dirty="0" err="1"/>
              <a:t>nr.</a:t>
            </a:r>
            <a:r>
              <a:rPr lang="fi-FI" sz="2400" dirty="0"/>
              <a:t> 2? </a:t>
            </a:r>
            <a:br>
              <a:rPr lang="fi-FI" sz="2400" dirty="0"/>
            </a:br>
            <a:r>
              <a:rPr lang="fi-FI" sz="2400" dirty="0"/>
              <a:t>I </a:t>
            </a:r>
            <a:r>
              <a:rPr lang="fi-FI" sz="2400" dirty="0" err="1"/>
              <a:t>må</a:t>
            </a:r>
            <a:r>
              <a:rPr lang="fi-FI" sz="2400" dirty="0"/>
              <a:t> </a:t>
            </a:r>
            <a:r>
              <a:rPr lang="fi-FI" sz="2400" dirty="0" err="1"/>
              <a:t>gerne</a:t>
            </a:r>
            <a:r>
              <a:rPr lang="fi-FI" sz="2400" dirty="0"/>
              <a:t> </a:t>
            </a:r>
            <a:r>
              <a:rPr lang="fi-FI" sz="2400" dirty="0" err="1"/>
              <a:t>undersøge</a:t>
            </a:r>
            <a:r>
              <a:rPr lang="fi-FI" sz="2400" dirty="0"/>
              <a:t> </a:t>
            </a:r>
            <a:r>
              <a:rPr lang="fi-FI" sz="2400" dirty="0" err="1"/>
              <a:t>verdensmålene</a:t>
            </a:r>
            <a:r>
              <a:rPr lang="fi-FI" sz="2400" dirty="0"/>
              <a:t> </a:t>
            </a:r>
            <a:r>
              <a:rPr lang="fi-FI" sz="2400" dirty="0" err="1"/>
              <a:t>på</a:t>
            </a:r>
            <a:r>
              <a:rPr lang="fi-FI" sz="2400" dirty="0"/>
              <a:t> </a:t>
            </a:r>
            <a:r>
              <a:rPr lang="fi-FI" sz="2400" dirty="0" err="1"/>
              <a:t>nettet</a:t>
            </a:r>
            <a:r>
              <a:rPr lang="fi-FI" sz="2400" dirty="0"/>
              <a:t>. </a:t>
            </a:r>
            <a:endParaRPr sz="2400" dirty="0"/>
          </a:p>
        </p:txBody>
      </p:sp>
      <p:pic>
        <p:nvPicPr>
          <p:cNvPr id="159" name="Google Shape;159;g3501764105c_0_19"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g3501764105c_1_132" title="Skærmbillede 2025-04-25 kl. 13.11.53.png"/>
          <p:cNvPicPr preferRelativeResize="0"/>
          <p:nvPr/>
        </p:nvPicPr>
        <p:blipFill rotWithShape="1">
          <a:blip r:embed="rId3">
            <a:alphaModFix/>
          </a:blip>
          <a:srcRect l="934" r="669"/>
          <a:stretch/>
        </p:blipFill>
        <p:spPr>
          <a:xfrm>
            <a:off x="2999400" y="570200"/>
            <a:ext cx="6209699" cy="5717599"/>
          </a:xfrm>
          <a:prstGeom prst="rect">
            <a:avLst/>
          </a:prstGeom>
          <a:noFill/>
          <a:ln>
            <a:noFill/>
          </a:ln>
        </p:spPr>
      </p:pic>
      <p:pic>
        <p:nvPicPr>
          <p:cNvPr id="165" name="Google Shape;165;g3501764105c_1_132" title="Skærmbillede 2025-04-25 kl. 13.15.46.png"/>
          <p:cNvPicPr preferRelativeResize="0"/>
          <p:nvPr/>
        </p:nvPicPr>
        <p:blipFill>
          <a:blip r:embed="rId4">
            <a:alphaModFix/>
          </a:blip>
          <a:stretch>
            <a:fillRect/>
          </a:stretch>
        </p:blipFill>
        <p:spPr>
          <a:xfrm>
            <a:off x="11756950" y="62475"/>
            <a:ext cx="370975" cy="304150"/>
          </a:xfrm>
          <a:prstGeom prst="rect">
            <a:avLst/>
          </a:prstGeom>
          <a:noFill/>
          <a:ln>
            <a:noFill/>
          </a:ln>
        </p:spPr>
      </p:pic>
      <p:pic>
        <p:nvPicPr>
          <p:cNvPr id="166" name="Google Shape;166;g3501764105c_1_132" title="Skærmbillede 2025-04-25 kl. 13.09.06.png"/>
          <p:cNvPicPr preferRelativeResize="0"/>
          <p:nvPr/>
        </p:nvPicPr>
        <p:blipFill>
          <a:blip r:embed="rId5">
            <a:alphaModFix/>
          </a:blip>
          <a:stretch>
            <a:fillRect/>
          </a:stretch>
        </p:blipFill>
        <p:spPr>
          <a:xfrm>
            <a:off x="1720875" y="897750"/>
            <a:ext cx="1278526" cy="1237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3501764105c_0_2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Program - hjemkundskab</a:t>
            </a:r>
            <a:endParaRPr/>
          </a:p>
          <a:p>
            <a:pPr marL="0" lvl="0" indent="0" algn="l" rtl="0">
              <a:spcBef>
                <a:spcPts val="0"/>
              </a:spcBef>
              <a:spcAft>
                <a:spcPts val="0"/>
              </a:spcAft>
              <a:buNone/>
            </a:pPr>
            <a:r>
              <a:rPr lang="fi-FI" sz="3200"/>
              <a:t>lektion 3-6, Cirkulær økonomisk bæredygtighed</a:t>
            </a:r>
            <a:endParaRPr sz="3200"/>
          </a:p>
        </p:txBody>
      </p:sp>
      <p:sp>
        <p:nvSpPr>
          <p:cNvPr id="172" name="Google Shape;172;g3501764105c_0_2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77500" lnSpcReduction="20000"/>
          </a:bodyPr>
          <a:lstStyle/>
          <a:p>
            <a:pPr marL="0" lvl="0" indent="0" algn="l" rtl="0">
              <a:spcBef>
                <a:spcPts val="1000"/>
              </a:spcBef>
              <a:spcAft>
                <a:spcPts val="0"/>
              </a:spcAft>
              <a:buNone/>
            </a:pPr>
            <a:r>
              <a:rPr lang="fi-FI" b="1" dirty="0">
                <a:latin typeface="Montserrat"/>
                <a:ea typeface="Montserrat"/>
                <a:cs typeface="Montserrat"/>
                <a:sym typeface="Montserrat"/>
              </a:rPr>
              <a:t>Introduktion </a:t>
            </a:r>
            <a:r>
              <a:rPr lang="fi-FI" b="1" dirty="0" err="1">
                <a:latin typeface="Montserrat"/>
                <a:ea typeface="Montserrat"/>
                <a:cs typeface="Montserrat"/>
                <a:sym typeface="Montserrat"/>
              </a:rPr>
              <a:t>til</a:t>
            </a:r>
            <a:r>
              <a:rPr lang="fi-FI" b="1" dirty="0">
                <a:latin typeface="Montserrat"/>
                <a:ea typeface="Montserrat"/>
                <a:cs typeface="Montserrat"/>
                <a:sym typeface="Montserrat"/>
              </a:rPr>
              <a:t> </a:t>
            </a:r>
            <a:r>
              <a:rPr lang="fi-FI" b="1" dirty="0" err="1">
                <a:latin typeface="Montserrat"/>
                <a:ea typeface="Montserrat"/>
                <a:cs typeface="Montserrat"/>
                <a:sym typeface="Montserrat"/>
              </a:rPr>
              <a:t>dagen</a:t>
            </a:r>
            <a:r>
              <a:rPr lang="fi-FI" b="1" dirty="0">
                <a:latin typeface="Montserrat"/>
                <a:ea typeface="Montserrat"/>
                <a:cs typeface="Montserrat"/>
                <a:sym typeface="Montserrat"/>
              </a:rPr>
              <a:t> i </a:t>
            </a:r>
            <a:r>
              <a:rPr lang="fi-FI" b="1" dirty="0" err="1">
                <a:latin typeface="Montserrat"/>
                <a:ea typeface="Montserrat"/>
                <a:cs typeface="Montserrat"/>
                <a:sym typeface="Montserrat"/>
              </a:rPr>
              <a:t>hjemkundskabslokalet</a:t>
            </a:r>
            <a:r>
              <a:rPr lang="fi-FI" b="1" dirty="0">
                <a:latin typeface="Montserrat"/>
                <a:ea typeface="Montserrat"/>
                <a:cs typeface="Montserrat"/>
                <a:sym typeface="Montserrat"/>
              </a:rPr>
              <a:t>.</a:t>
            </a:r>
            <a:endParaRPr b="1" dirty="0">
              <a:latin typeface="Montserrat"/>
              <a:ea typeface="Montserrat"/>
              <a:cs typeface="Montserrat"/>
              <a:sym typeface="Montserrat"/>
            </a:endParaRPr>
          </a:p>
          <a:p>
            <a:pPr marL="0" lvl="0" indent="0" algn="l" rtl="0">
              <a:spcBef>
                <a:spcPts val="1000"/>
              </a:spcBef>
              <a:spcAft>
                <a:spcPts val="0"/>
              </a:spcAft>
              <a:buNone/>
            </a:pPr>
            <a:r>
              <a:rPr lang="fi-FI" sz="2600" dirty="0" err="1"/>
              <a:t>Arbejde</a:t>
            </a:r>
            <a:r>
              <a:rPr lang="fi-FI" sz="2600" dirty="0"/>
              <a:t> </a:t>
            </a:r>
            <a:r>
              <a:rPr lang="fi-FI" sz="2600" dirty="0" err="1"/>
              <a:t>med</a:t>
            </a:r>
            <a:r>
              <a:rPr lang="fi-FI" sz="2600" dirty="0"/>
              <a:t> </a:t>
            </a:r>
            <a:r>
              <a:rPr lang="fi-FI" sz="2600" dirty="0" err="1"/>
              <a:t>gulerødder</a:t>
            </a:r>
            <a:r>
              <a:rPr lang="fi-FI" sz="2600" dirty="0"/>
              <a:t>, </a:t>
            </a:r>
            <a:r>
              <a:rPr lang="fi-FI" sz="2600" dirty="0" err="1"/>
              <a:t>kartofler</a:t>
            </a:r>
            <a:r>
              <a:rPr lang="fi-FI" sz="2600" dirty="0"/>
              <a:t> </a:t>
            </a:r>
            <a:r>
              <a:rPr lang="fi-FI" sz="2600" dirty="0" err="1"/>
              <a:t>og</a:t>
            </a:r>
            <a:r>
              <a:rPr lang="fi-FI" sz="2600" dirty="0"/>
              <a:t> </a:t>
            </a:r>
            <a:r>
              <a:rPr lang="fi-FI" sz="2600" dirty="0" err="1"/>
              <a:t>æg</a:t>
            </a:r>
            <a:r>
              <a:rPr lang="fi-FI" sz="2600" dirty="0"/>
              <a:t>.</a:t>
            </a:r>
            <a:br>
              <a:rPr lang="fi-FI" dirty="0"/>
            </a:br>
            <a:endParaRPr dirty="0"/>
          </a:p>
          <a:p>
            <a:pPr marL="0" lvl="0" indent="0" algn="l" rtl="0">
              <a:spcBef>
                <a:spcPts val="1000"/>
              </a:spcBef>
              <a:spcAft>
                <a:spcPts val="0"/>
              </a:spcAft>
              <a:buNone/>
            </a:pPr>
            <a:r>
              <a:rPr lang="fi-FI" b="1" dirty="0" err="1">
                <a:latin typeface="Montserrat"/>
                <a:ea typeface="Montserrat"/>
                <a:cs typeface="Montserrat"/>
                <a:sym typeface="Montserrat"/>
              </a:rPr>
              <a:t>Undersøg</a:t>
            </a:r>
            <a:r>
              <a:rPr lang="fi-FI" b="1" dirty="0">
                <a:latin typeface="Montserrat"/>
                <a:ea typeface="Montserrat"/>
                <a:cs typeface="Montserrat"/>
                <a:sym typeface="Montserrat"/>
              </a:rPr>
              <a:t>, </a:t>
            </a:r>
            <a:r>
              <a:rPr lang="fi-FI" b="1" dirty="0" err="1">
                <a:latin typeface="Montserrat"/>
                <a:ea typeface="Montserrat"/>
                <a:cs typeface="Montserrat"/>
                <a:sym typeface="Montserrat"/>
              </a:rPr>
              <a:t>hvad</a:t>
            </a:r>
            <a:r>
              <a:rPr lang="fi-FI" b="1" dirty="0">
                <a:latin typeface="Montserrat"/>
                <a:ea typeface="Montserrat"/>
                <a:cs typeface="Montserrat"/>
                <a:sym typeface="Montserrat"/>
              </a:rPr>
              <a:t> </a:t>
            </a:r>
            <a:r>
              <a:rPr lang="fi-FI" b="1" dirty="0" err="1">
                <a:latin typeface="Montserrat"/>
                <a:ea typeface="Montserrat"/>
                <a:cs typeface="Montserrat"/>
                <a:sym typeface="Montserrat"/>
              </a:rPr>
              <a:t>man</a:t>
            </a:r>
            <a:r>
              <a:rPr lang="fi-FI" b="1" dirty="0">
                <a:latin typeface="Montserrat"/>
                <a:ea typeface="Montserrat"/>
                <a:cs typeface="Montserrat"/>
                <a:sym typeface="Montserrat"/>
              </a:rPr>
              <a:t> </a:t>
            </a:r>
            <a:r>
              <a:rPr lang="fi-FI" b="1" dirty="0" err="1">
                <a:latin typeface="Montserrat"/>
                <a:ea typeface="Montserrat"/>
                <a:cs typeface="Montserrat"/>
                <a:sym typeface="Montserrat"/>
              </a:rPr>
              <a:t>kan</a:t>
            </a:r>
            <a:r>
              <a:rPr lang="fi-FI" b="1" dirty="0">
                <a:latin typeface="Montserrat"/>
                <a:ea typeface="Montserrat"/>
                <a:cs typeface="Montserrat"/>
                <a:sym typeface="Montserrat"/>
              </a:rPr>
              <a:t> </a:t>
            </a:r>
            <a:r>
              <a:rPr lang="fi-FI" b="1" dirty="0" err="1">
                <a:latin typeface="Montserrat"/>
                <a:ea typeface="Montserrat"/>
                <a:cs typeface="Montserrat"/>
                <a:sym typeface="Montserrat"/>
              </a:rPr>
              <a:t>med</a:t>
            </a:r>
            <a:r>
              <a:rPr lang="fi-FI" b="1" dirty="0">
                <a:latin typeface="Montserrat"/>
                <a:ea typeface="Montserrat"/>
                <a:cs typeface="Montserrat"/>
                <a:sym typeface="Montserrat"/>
              </a:rPr>
              <a:t> de </a:t>
            </a:r>
            <a:r>
              <a:rPr lang="fi-FI" b="1" dirty="0" err="1">
                <a:latin typeface="Montserrat"/>
                <a:ea typeface="Montserrat"/>
                <a:cs typeface="Montserrat"/>
                <a:sym typeface="Montserrat"/>
              </a:rPr>
              <a:t>forskellige</a:t>
            </a:r>
            <a:r>
              <a:rPr lang="fi-FI" b="1" dirty="0">
                <a:latin typeface="Montserrat"/>
                <a:ea typeface="Montserrat"/>
                <a:cs typeface="Montserrat"/>
                <a:sym typeface="Montserrat"/>
              </a:rPr>
              <a:t> </a:t>
            </a:r>
            <a:r>
              <a:rPr lang="fi-FI" b="1" dirty="0" err="1">
                <a:latin typeface="Montserrat"/>
                <a:ea typeface="Montserrat"/>
                <a:cs typeface="Montserrat"/>
                <a:sym typeface="Montserrat"/>
              </a:rPr>
              <a:t>råvarer</a:t>
            </a:r>
            <a:r>
              <a:rPr lang="fi-FI" b="1" dirty="0">
                <a:latin typeface="Montserrat"/>
                <a:ea typeface="Montserrat"/>
                <a:cs typeface="Montserrat"/>
                <a:sym typeface="Montserrat"/>
              </a:rPr>
              <a:t>.</a:t>
            </a:r>
            <a:br>
              <a:rPr lang="fi-FI" b="1" dirty="0">
                <a:latin typeface="Montserrat"/>
                <a:ea typeface="Montserrat"/>
                <a:cs typeface="Montserrat"/>
                <a:sym typeface="Montserrat"/>
              </a:rPr>
            </a:br>
            <a:r>
              <a:rPr lang="fi-FI" sz="2600" dirty="0" err="1"/>
              <a:t>Undersøg</a:t>
            </a:r>
            <a:r>
              <a:rPr lang="fi-FI" sz="2600" dirty="0"/>
              <a:t> i </a:t>
            </a:r>
            <a:r>
              <a:rPr lang="fi-FI" sz="2600" dirty="0" err="1"/>
              <a:t>gruppen</a:t>
            </a:r>
            <a:r>
              <a:rPr lang="fi-FI" sz="2600" dirty="0"/>
              <a:t>, </a:t>
            </a:r>
            <a:r>
              <a:rPr lang="fi-FI" sz="2600" dirty="0" err="1"/>
              <a:t>hvad</a:t>
            </a:r>
            <a:r>
              <a:rPr lang="fi-FI" sz="2600" dirty="0"/>
              <a:t> I </a:t>
            </a:r>
            <a:r>
              <a:rPr lang="fi-FI" sz="2600" dirty="0" err="1"/>
              <a:t>kan</a:t>
            </a:r>
            <a:r>
              <a:rPr lang="fi-FI" sz="2600" dirty="0"/>
              <a:t> </a:t>
            </a:r>
            <a:r>
              <a:rPr lang="fi-FI" sz="2600" dirty="0" err="1"/>
              <a:t>med</a:t>
            </a:r>
            <a:r>
              <a:rPr lang="fi-FI" sz="2600" dirty="0"/>
              <a:t> </a:t>
            </a:r>
            <a:r>
              <a:rPr lang="fi-FI" sz="2600" dirty="0" err="1"/>
              <a:t>jeres</a:t>
            </a:r>
            <a:r>
              <a:rPr lang="fi-FI" sz="2600" dirty="0"/>
              <a:t> </a:t>
            </a:r>
            <a:r>
              <a:rPr lang="fi-FI" sz="2600" dirty="0" err="1"/>
              <a:t>råvarer</a:t>
            </a:r>
            <a:r>
              <a:rPr lang="fi-FI" sz="2600" dirty="0"/>
              <a:t> </a:t>
            </a:r>
            <a:r>
              <a:rPr lang="fi-FI" sz="2600" dirty="0" err="1"/>
              <a:t>og</a:t>
            </a:r>
            <a:r>
              <a:rPr lang="fi-FI" sz="2600" dirty="0"/>
              <a:t> </a:t>
            </a:r>
            <a:r>
              <a:rPr lang="fi-FI" sz="2600" dirty="0" err="1"/>
              <a:t>lav</a:t>
            </a:r>
            <a:r>
              <a:rPr lang="fi-FI" sz="2600" dirty="0"/>
              <a:t> </a:t>
            </a:r>
            <a:r>
              <a:rPr lang="fi-FI" sz="2600" dirty="0" err="1"/>
              <a:t>det</a:t>
            </a:r>
            <a:r>
              <a:rPr lang="fi-FI" sz="2600" dirty="0"/>
              <a:t> i </a:t>
            </a:r>
            <a:r>
              <a:rPr lang="fi-FI" sz="2600" dirty="0" err="1"/>
              <a:t>kan</a:t>
            </a:r>
            <a:r>
              <a:rPr lang="fi-FI" sz="2600" dirty="0"/>
              <a:t> </a:t>
            </a:r>
            <a:r>
              <a:rPr lang="fi-FI" sz="2600" dirty="0" err="1"/>
              <a:t>med</a:t>
            </a:r>
            <a:r>
              <a:rPr lang="fi-FI" sz="2600" dirty="0"/>
              <a:t> </a:t>
            </a:r>
            <a:r>
              <a:rPr lang="fi-FI" sz="2600" dirty="0" err="1"/>
              <a:t>dem</a:t>
            </a:r>
            <a:r>
              <a:rPr lang="fi-FI" sz="2600" dirty="0"/>
              <a:t>, </a:t>
            </a:r>
            <a:r>
              <a:rPr lang="fi-FI" sz="2600" dirty="0" err="1"/>
              <a:t>så</a:t>
            </a:r>
            <a:r>
              <a:rPr lang="fi-FI" sz="2600" dirty="0"/>
              <a:t> </a:t>
            </a:r>
            <a:r>
              <a:rPr lang="fi-FI" sz="2600" dirty="0" err="1"/>
              <a:t>det</a:t>
            </a:r>
            <a:r>
              <a:rPr lang="fi-FI" sz="2600" dirty="0"/>
              <a:t> </a:t>
            </a:r>
            <a:r>
              <a:rPr lang="fi-FI" sz="2600" dirty="0" err="1"/>
              <a:t>kan</a:t>
            </a:r>
            <a:r>
              <a:rPr lang="fi-FI" sz="2600" dirty="0"/>
              <a:t> </a:t>
            </a:r>
            <a:r>
              <a:rPr lang="fi-FI" sz="2600" dirty="0" err="1"/>
              <a:t>præsenteres</a:t>
            </a:r>
            <a:r>
              <a:rPr lang="fi-FI" sz="2600" dirty="0"/>
              <a:t> for de </a:t>
            </a:r>
            <a:r>
              <a:rPr lang="fi-FI" sz="2600" dirty="0" err="1"/>
              <a:t>andre</a:t>
            </a:r>
            <a:r>
              <a:rPr lang="fi-FI" sz="2600" dirty="0"/>
              <a:t>.</a:t>
            </a:r>
            <a:endParaRPr sz="2600" dirty="0"/>
          </a:p>
          <a:p>
            <a:pPr marL="0" lvl="0" indent="0" algn="l" rtl="0">
              <a:spcBef>
                <a:spcPts val="1000"/>
              </a:spcBef>
              <a:spcAft>
                <a:spcPts val="0"/>
              </a:spcAft>
              <a:buNone/>
            </a:pPr>
            <a:r>
              <a:rPr lang="fi-FI" dirty="0" err="1"/>
              <a:t>Skriv</a:t>
            </a:r>
            <a:r>
              <a:rPr lang="fi-FI" dirty="0"/>
              <a:t> </a:t>
            </a:r>
            <a:r>
              <a:rPr lang="fi-FI" dirty="0" err="1"/>
              <a:t>ned</a:t>
            </a:r>
            <a:r>
              <a:rPr lang="fi-FI" dirty="0"/>
              <a:t> i et </a:t>
            </a:r>
            <a:r>
              <a:rPr lang="fi-FI" dirty="0" err="1"/>
              <a:t>dokument</a:t>
            </a:r>
            <a:r>
              <a:rPr lang="fi-FI" dirty="0"/>
              <a:t>, </a:t>
            </a:r>
            <a:r>
              <a:rPr lang="fi-FI" dirty="0" err="1"/>
              <a:t>hvilke</a:t>
            </a:r>
            <a:r>
              <a:rPr lang="fi-FI" dirty="0"/>
              <a:t> </a:t>
            </a:r>
            <a:r>
              <a:rPr lang="fi-FI" dirty="0" err="1"/>
              <a:t>redskaber</a:t>
            </a:r>
            <a:r>
              <a:rPr lang="fi-FI" dirty="0"/>
              <a:t> </a:t>
            </a:r>
            <a:r>
              <a:rPr lang="fi-FI" dirty="0" err="1"/>
              <a:t>og</a:t>
            </a:r>
            <a:r>
              <a:rPr lang="fi-FI" dirty="0"/>
              <a:t> </a:t>
            </a:r>
            <a:r>
              <a:rPr lang="fi-FI" dirty="0" err="1"/>
              <a:t>metoder</a:t>
            </a:r>
            <a:r>
              <a:rPr lang="fi-FI" dirty="0"/>
              <a:t>, </a:t>
            </a:r>
            <a:r>
              <a:rPr lang="fi-FI" dirty="0" err="1"/>
              <a:t>man</a:t>
            </a:r>
            <a:r>
              <a:rPr lang="fi-FI" dirty="0"/>
              <a:t> </a:t>
            </a:r>
            <a:r>
              <a:rPr lang="fi-FI" dirty="0" err="1"/>
              <a:t>har</a:t>
            </a:r>
            <a:r>
              <a:rPr lang="fi-FI" dirty="0"/>
              <a:t> </a:t>
            </a:r>
            <a:r>
              <a:rPr lang="fi-FI" dirty="0" err="1"/>
              <a:t>anvendt</a:t>
            </a:r>
            <a:r>
              <a:rPr lang="fi-FI" dirty="0"/>
              <a:t>. </a:t>
            </a:r>
            <a:br>
              <a:rPr lang="fi-FI" dirty="0"/>
            </a:br>
            <a:r>
              <a:rPr lang="fi-FI" dirty="0" err="1"/>
              <a:t>Find</a:t>
            </a:r>
            <a:r>
              <a:rPr lang="fi-FI" dirty="0"/>
              <a:t> </a:t>
            </a:r>
            <a:r>
              <a:rPr lang="fi-FI" dirty="0" err="1"/>
              <a:t>prisen</a:t>
            </a:r>
            <a:r>
              <a:rPr lang="fi-FI" dirty="0"/>
              <a:t> </a:t>
            </a:r>
            <a:r>
              <a:rPr lang="fi-FI" dirty="0" err="1"/>
              <a:t>på</a:t>
            </a:r>
            <a:r>
              <a:rPr lang="fi-FI" dirty="0"/>
              <a:t> </a:t>
            </a:r>
            <a:r>
              <a:rPr lang="fi-FI" dirty="0" err="1"/>
              <a:t>råvarene</a:t>
            </a:r>
            <a:r>
              <a:rPr lang="fi-FI" dirty="0"/>
              <a:t>.</a:t>
            </a:r>
            <a:br>
              <a:rPr lang="fi-FI" b="1" dirty="0">
                <a:latin typeface="Montserrat"/>
                <a:ea typeface="Montserrat"/>
                <a:cs typeface="Montserrat"/>
                <a:sym typeface="Montserrat"/>
              </a:rPr>
            </a:br>
            <a:br>
              <a:rPr lang="fi-FI" b="1" dirty="0">
                <a:latin typeface="Montserrat"/>
                <a:ea typeface="Montserrat"/>
                <a:cs typeface="Montserrat"/>
                <a:sym typeface="Montserrat"/>
              </a:rPr>
            </a:br>
            <a:r>
              <a:rPr lang="fi-FI" b="1" dirty="0" err="1">
                <a:latin typeface="Montserrat"/>
                <a:ea typeface="Montserrat"/>
                <a:cs typeface="Montserrat"/>
                <a:sym typeface="Montserrat"/>
              </a:rPr>
              <a:t>Præsentér</a:t>
            </a:r>
            <a:r>
              <a:rPr lang="fi-FI" b="1" dirty="0">
                <a:latin typeface="Montserrat"/>
                <a:ea typeface="Montserrat"/>
                <a:cs typeface="Montserrat"/>
                <a:sym typeface="Montserrat"/>
              </a:rPr>
              <a:t> </a:t>
            </a:r>
            <a:r>
              <a:rPr lang="fi-FI" b="1" dirty="0" err="1">
                <a:latin typeface="Montserrat"/>
                <a:ea typeface="Montserrat"/>
                <a:cs typeface="Montserrat"/>
                <a:sym typeface="Montserrat"/>
              </a:rPr>
              <a:t>jeres</a:t>
            </a:r>
            <a:r>
              <a:rPr lang="fi-FI" b="1" dirty="0">
                <a:latin typeface="Montserrat"/>
                <a:ea typeface="Montserrat"/>
                <a:cs typeface="Montserrat"/>
                <a:sym typeface="Montserrat"/>
              </a:rPr>
              <a:t> </a:t>
            </a:r>
            <a:r>
              <a:rPr lang="fi-FI" b="1" dirty="0" err="1">
                <a:latin typeface="Montserrat"/>
                <a:ea typeface="Montserrat"/>
                <a:cs typeface="Montserrat"/>
                <a:sym typeface="Montserrat"/>
              </a:rPr>
              <a:t>idéer</a:t>
            </a:r>
            <a:r>
              <a:rPr lang="fi-FI" b="1" dirty="0">
                <a:latin typeface="Montserrat"/>
                <a:ea typeface="Montserrat"/>
                <a:cs typeface="Montserrat"/>
                <a:sym typeface="Montserrat"/>
              </a:rPr>
              <a:t> for </a:t>
            </a:r>
            <a:r>
              <a:rPr lang="fi-FI" b="1" dirty="0" err="1">
                <a:latin typeface="Montserrat"/>
                <a:ea typeface="Montserrat"/>
                <a:cs typeface="Montserrat"/>
                <a:sym typeface="Montserrat"/>
              </a:rPr>
              <a:t>resten</a:t>
            </a:r>
            <a:r>
              <a:rPr lang="fi-FI" b="1" dirty="0">
                <a:latin typeface="Montserrat"/>
                <a:ea typeface="Montserrat"/>
                <a:cs typeface="Montserrat"/>
                <a:sym typeface="Montserrat"/>
              </a:rPr>
              <a:t> af </a:t>
            </a:r>
            <a:r>
              <a:rPr lang="fi-FI" b="1" dirty="0" err="1">
                <a:latin typeface="Montserrat"/>
                <a:ea typeface="Montserrat"/>
                <a:cs typeface="Montserrat"/>
                <a:sym typeface="Montserrat"/>
              </a:rPr>
              <a:t>klassen</a:t>
            </a:r>
            <a:r>
              <a:rPr lang="fi-FI" b="1" dirty="0">
                <a:latin typeface="Montserrat"/>
                <a:ea typeface="Montserrat"/>
                <a:cs typeface="Montserrat"/>
                <a:sym typeface="Montserrat"/>
              </a:rPr>
              <a:t>.</a:t>
            </a:r>
            <a:endParaRPr b="1" dirty="0">
              <a:latin typeface="Montserrat"/>
              <a:ea typeface="Montserrat"/>
              <a:cs typeface="Montserrat"/>
              <a:sym typeface="Montserrat"/>
            </a:endParaRPr>
          </a:p>
          <a:p>
            <a:pPr marL="0" lvl="0" indent="0" algn="l" rtl="0">
              <a:spcBef>
                <a:spcPts val="1000"/>
              </a:spcBef>
              <a:spcAft>
                <a:spcPts val="0"/>
              </a:spcAft>
              <a:buNone/>
            </a:pPr>
            <a:endParaRPr dirty="0"/>
          </a:p>
          <a:p>
            <a:pPr marL="0" lvl="0" indent="0" algn="l" rtl="0">
              <a:spcBef>
                <a:spcPts val="1000"/>
              </a:spcBef>
              <a:spcAft>
                <a:spcPts val="0"/>
              </a:spcAft>
              <a:buNone/>
            </a:pPr>
            <a:r>
              <a:rPr lang="fi-FI" b="1" dirty="0" err="1">
                <a:latin typeface="Montserrat"/>
                <a:ea typeface="Montserrat"/>
                <a:cs typeface="Montserrat"/>
                <a:sym typeface="Montserrat"/>
              </a:rPr>
              <a:t>Opsamling</a:t>
            </a:r>
            <a:br>
              <a:rPr lang="fi-FI" b="1" dirty="0">
                <a:latin typeface="Montserrat"/>
                <a:ea typeface="Montserrat"/>
                <a:cs typeface="Montserrat"/>
                <a:sym typeface="Montserrat"/>
              </a:rPr>
            </a:br>
            <a:r>
              <a:rPr lang="fi-FI" dirty="0" err="1"/>
              <a:t>Hvorfor</a:t>
            </a:r>
            <a:r>
              <a:rPr lang="fi-FI" dirty="0"/>
              <a:t> </a:t>
            </a:r>
            <a:r>
              <a:rPr lang="fi-FI" dirty="0" err="1"/>
              <a:t>var</a:t>
            </a:r>
            <a:r>
              <a:rPr lang="fi-FI" dirty="0"/>
              <a:t> </a:t>
            </a:r>
            <a:r>
              <a:rPr lang="fi-FI" dirty="0" err="1"/>
              <a:t>det</a:t>
            </a:r>
            <a:r>
              <a:rPr lang="fi-FI" dirty="0"/>
              <a:t> en </a:t>
            </a:r>
            <a:r>
              <a:rPr lang="fi-FI" dirty="0" err="1"/>
              <a:t>vigtig</a:t>
            </a:r>
            <a:r>
              <a:rPr lang="fi-FI" dirty="0"/>
              <a:t> </a:t>
            </a:r>
            <a:r>
              <a:rPr lang="fi-FI" dirty="0" err="1"/>
              <a:t>øvelse</a:t>
            </a:r>
            <a:r>
              <a:rPr lang="fi-FI" dirty="0"/>
              <a:t>?</a:t>
            </a:r>
            <a:endParaRPr dirty="0"/>
          </a:p>
          <a:p>
            <a:pPr marL="0" lvl="0" indent="0" algn="l" rtl="0">
              <a:spcBef>
                <a:spcPts val="1000"/>
              </a:spcBef>
              <a:spcAft>
                <a:spcPts val="0"/>
              </a:spcAft>
              <a:buNone/>
            </a:pPr>
            <a:r>
              <a:rPr lang="fi-FI" dirty="0" err="1"/>
              <a:t>Hvordan</a:t>
            </a:r>
            <a:r>
              <a:rPr lang="fi-FI" dirty="0"/>
              <a:t> </a:t>
            </a:r>
            <a:r>
              <a:rPr lang="fi-FI" dirty="0" err="1"/>
              <a:t>kobles</a:t>
            </a:r>
            <a:r>
              <a:rPr lang="fi-FI" dirty="0"/>
              <a:t> </a:t>
            </a:r>
            <a:r>
              <a:rPr lang="fi-FI" dirty="0" err="1"/>
              <a:t>undersøgelsen</a:t>
            </a:r>
            <a:r>
              <a:rPr lang="fi-FI" dirty="0"/>
              <a:t> </a:t>
            </a:r>
            <a:r>
              <a:rPr lang="fi-FI" dirty="0" err="1"/>
              <a:t>til</a:t>
            </a:r>
            <a:r>
              <a:rPr lang="fi-FI" dirty="0"/>
              <a:t> </a:t>
            </a:r>
            <a:r>
              <a:rPr lang="fi-FI" dirty="0" err="1"/>
              <a:t>temaet</a:t>
            </a:r>
            <a:r>
              <a:rPr lang="fi-FI" dirty="0"/>
              <a:t> “stop </a:t>
            </a:r>
            <a:r>
              <a:rPr lang="fi-FI" dirty="0" err="1"/>
              <a:t>sult</a:t>
            </a:r>
            <a:r>
              <a:rPr lang="fi-FI" dirty="0"/>
              <a:t>”?</a:t>
            </a:r>
            <a:endParaRPr dirty="0"/>
          </a:p>
        </p:txBody>
      </p:sp>
      <p:pic>
        <p:nvPicPr>
          <p:cNvPr id="173" name="Google Shape;173;g3501764105c_0_24" title="Skærmbillede 2025-04-25 kl. 13.04.36.png"/>
          <p:cNvPicPr preferRelativeResize="0"/>
          <p:nvPr/>
        </p:nvPicPr>
        <p:blipFill>
          <a:blip r:embed="rId3">
            <a:alphaModFix/>
          </a:blip>
          <a:stretch>
            <a:fillRect/>
          </a:stretch>
        </p:blipFill>
        <p:spPr>
          <a:xfrm>
            <a:off x="10357300" y="844725"/>
            <a:ext cx="1385076" cy="1701649"/>
          </a:xfrm>
          <a:prstGeom prst="rect">
            <a:avLst/>
          </a:prstGeom>
          <a:noFill/>
          <a:ln>
            <a:noFill/>
          </a:ln>
        </p:spPr>
      </p:pic>
      <p:pic>
        <p:nvPicPr>
          <p:cNvPr id="174" name="Google Shape;174;g3501764105c_0_24" title="Skærmbillede 2025-04-25 kl. 13.05.18.png"/>
          <p:cNvPicPr preferRelativeResize="0"/>
          <p:nvPr/>
        </p:nvPicPr>
        <p:blipFill rotWithShape="1">
          <a:blip r:embed="rId4">
            <a:alphaModFix/>
          </a:blip>
          <a:srcRect/>
          <a:stretch/>
        </p:blipFill>
        <p:spPr>
          <a:xfrm>
            <a:off x="9598964" y="685226"/>
            <a:ext cx="758336" cy="1634627"/>
          </a:xfrm>
          <a:prstGeom prst="rect">
            <a:avLst/>
          </a:prstGeom>
          <a:noFill/>
          <a:ln>
            <a:noFill/>
          </a:ln>
        </p:spPr>
      </p:pic>
      <p:pic>
        <p:nvPicPr>
          <p:cNvPr id="175" name="Google Shape;175;g3501764105c_0_24"/>
          <p:cNvPicPr preferRelativeResize="0"/>
          <p:nvPr/>
        </p:nvPicPr>
        <p:blipFill>
          <a:blip r:embed="rId5">
            <a:alphaModFix/>
          </a:blip>
          <a:stretch>
            <a:fillRect/>
          </a:stretch>
        </p:blipFill>
        <p:spPr>
          <a:xfrm>
            <a:off x="9244391" y="1501850"/>
            <a:ext cx="1984435" cy="1325700"/>
          </a:xfrm>
          <a:prstGeom prst="rect">
            <a:avLst/>
          </a:prstGeom>
          <a:noFill/>
          <a:ln>
            <a:noFill/>
          </a:ln>
        </p:spPr>
      </p:pic>
      <p:pic>
        <p:nvPicPr>
          <p:cNvPr id="176" name="Google Shape;176;g3501764105c_0_24" title="Skærmbillede 2025-04-25 kl. 13.15.46.png"/>
          <p:cNvPicPr preferRelativeResize="0"/>
          <p:nvPr/>
        </p:nvPicPr>
        <p:blipFill>
          <a:blip r:embed="rId6">
            <a:alphaModFix/>
          </a:blip>
          <a:stretch>
            <a:fillRect/>
          </a:stretch>
        </p:blipFill>
        <p:spPr>
          <a:xfrm>
            <a:off x="11756950" y="62475"/>
            <a:ext cx="370975" cy="304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501764105c_1_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Program - Litteratur</a:t>
            </a:r>
            <a:endParaRPr/>
          </a:p>
          <a:p>
            <a:pPr marL="0" lvl="0" indent="0" algn="l" rtl="0">
              <a:spcBef>
                <a:spcPts val="0"/>
              </a:spcBef>
              <a:spcAft>
                <a:spcPts val="0"/>
              </a:spcAft>
              <a:buNone/>
            </a:pPr>
            <a:r>
              <a:rPr lang="fi-FI" sz="4000"/>
              <a:t>Lektion 7-8</a:t>
            </a:r>
            <a:endParaRPr sz="4000"/>
          </a:p>
        </p:txBody>
      </p:sp>
      <p:sp>
        <p:nvSpPr>
          <p:cNvPr id="182" name="Google Shape;182;g3501764105c_1_23"/>
          <p:cNvSpPr txBox="1">
            <a:spLocks noGrp="1"/>
          </p:cNvSpPr>
          <p:nvPr>
            <p:ph type="body" idx="1"/>
          </p:nvPr>
        </p:nvSpPr>
        <p:spPr>
          <a:xfrm>
            <a:off x="783525" y="1833425"/>
            <a:ext cx="10515600" cy="4351200"/>
          </a:xfrm>
          <a:prstGeom prst="rect">
            <a:avLst/>
          </a:prstGeom>
        </p:spPr>
        <p:txBody>
          <a:bodyPr spcFirstLastPara="1" wrap="square" lIns="91425" tIns="45700" rIns="91425" bIns="45700" anchor="t" anchorCtr="0">
            <a:normAutofit fontScale="92500" lnSpcReduction="20000"/>
          </a:bodyPr>
          <a:lstStyle/>
          <a:p>
            <a:pPr marL="0" lvl="0" indent="0" algn="l" rtl="0">
              <a:spcBef>
                <a:spcPts val="1000"/>
              </a:spcBef>
              <a:spcAft>
                <a:spcPts val="0"/>
              </a:spcAft>
              <a:buNone/>
            </a:pPr>
            <a:r>
              <a:rPr lang="fi-FI" b="1" dirty="0">
                <a:latin typeface="Montserrat"/>
                <a:ea typeface="Montserrat"/>
                <a:cs typeface="Montserrat"/>
                <a:sym typeface="Montserrat"/>
              </a:rPr>
              <a:t>Introduktion</a:t>
            </a:r>
            <a:endParaRPr b="1" dirty="0">
              <a:latin typeface="Montserrat"/>
              <a:ea typeface="Montserrat"/>
              <a:cs typeface="Montserrat"/>
              <a:sym typeface="Montserrat"/>
            </a:endParaRPr>
          </a:p>
          <a:p>
            <a:pPr marL="0" lvl="0" indent="0" algn="l" rtl="0">
              <a:spcBef>
                <a:spcPts val="1000"/>
              </a:spcBef>
              <a:spcAft>
                <a:spcPts val="0"/>
              </a:spcAft>
              <a:buNone/>
            </a:pPr>
            <a:r>
              <a:rPr lang="fi-FI" sz="2600" dirty="0" err="1"/>
              <a:t>Pigen</a:t>
            </a:r>
            <a:r>
              <a:rPr lang="fi-FI" sz="2600" dirty="0"/>
              <a:t> </a:t>
            </a:r>
            <a:r>
              <a:rPr lang="fi-FI" sz="2600" dirty="0" err="1"/>
              <a:t>med</a:t>
            </a:r>
            <a:r>
              <a:rPr lang="fi-FI" sz="2600" dirty="0"/>
              <a:t> </a:t>
            </a:r>
            <a:r>
              <a:rPr lang="fi-FI" sz="2600" dirty="0" err="1"/>
              <a:t>Svovlstikkerne</a:t>
            </a:r>
            <a:r>
              <a:rPr lang="fi-FI" sz="2600" dirty="0"/>
              <a:t>, H.C. Andersen</a:t>
            </a:r>
            <a:endParaRPr sz="2600" dirty="0"/>
          </a:p>
          <a:p>
            <a:pPr marL="0" lvl="0" indent="0" algn="l" rtl="0">
              <a:spcBef>
                <a:spcPts val="1000"/>
              </a:spcBef>
              <a:spcAft>
                <a:spcPts val="0"/>
              </a:spcAft>
              <a:buNone/>
            </a:pPr>
            <a:endParaRPr sz="2600" dirty="0"/>
          </a:p>
          <a:p>
            <a:pPr marL="0" lvl="0" indent="0" algn="l" rtl="0">
              <a:spcBef>
                <a:spcPts val="1000"/>
              </a:spcBef>
              <a:spcAft>
                <a:spcPts val="0"/>
              </a:spcAft>
              <a:buNone/>
            </a:pPr>
            <a:r>
              <a:rPr lang="fi-FI" sz="2600" b="1" dirty="0" err="1">
                <a:latin typeface="Montserrat"/>
                <a:ea typeface="Montserrat"/>
                <a:cs typeface="Montserrat"/>
                <a:sym typeface="Montserrat"/>
              </a:rPr>
              <a:t>Læsning</a:t>
            </a:r>
            <a:endParaRPr sz="2600" b="1" dirty="0">
              <a:latin typeface="Montserrat"/>
              <a:ea typeface="Montserrat"/>
              <a:cs typeface="Montserrat"/>
              <a:sym typeface="Montserrat"/>
            </a:endParaRPr>
          </a:p>
          <a:p>
            <a:pPr marL="0" lvl="0" indent="0" algn="l" rtl="0">
              <a:spcBef>
                <a:spcPts val="1000"/>
              </a:spcBef>
              <a:spcAft>
                <a:spcPts val="0"/>
              </a:spcAft>
              <a:buNone/>
            </a:pPr>
            <a:r>
              <a:rPr lang="fi-FI" dirty="0" err="1"/>
              <a:t>Læs</a:t>
            </a:r>
            <a:r>
              <a:rPr lang="fi-FI" dirty="0"/>
              <a:t>/</a:t>
            </a:r>
            <a:r>
              <a:rPr lang="fi-FI" dirty="0" err="1"/>
              <a:t>lyt</a:t>
            </a:r>
            <a:r>
              <a:rPr lang="fi-FI" dirty="0"/>
              <a:t> </a:t>
            </a:r>
            <a:r>
              <a:rPr lang="fi-FI" dirty="0" err="1"/>
              <a:t>teksten</a:t>
            </a:r>
            <a:r>
              <a:rPr lang="fi-FI" dirty="0"/>
              <a:t> sammen i par.</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fi-FI" b="1" dirty="0" err="1">
                <a:latin typeface="Montserrat"/>
                <a:ea typeface="Montserrat"/>
                <a:cs typeface="Montserrat"/>
                <a:sym typeface="Montserrat"/>
              </a:rPr>
              <a:t>Refleksion</a:t>
            </a:r>
            <a:endParaRPr b="1" dirty="0">
              <a:latin typeface="Montserrat"/>
              <a:ea typeface="Montserrat"/>
              <a:cs typeface="Montserrat"/>
              <a:sym typeface="Montserrat"/>
            </a:endParaRPr>
          </a:p>
          <a:p>
            <a:pPr marL="0" lvl="0" indent="0" algn="l" rtl="0">
              <a:spcBef>
                <a:spcPts val="1000"/>
              </a:spcBef>
              <a:spcAft>
                <a:spcPts val="0"/>
              </a:spcAft>
              <a:buNone/>
            </a:pPr>
            <a:r>
              <a:rPr lang="fi-FI" dirty="0" err="1"/>
              <a:t>Find</a:t>
            </a:r>
            <a:r>
              <a:rPr lang="fi-FI" dirty="0"/>
              <a:t> </a:t>
            </a:r>
            <a:r>
              <a:rPr lang="fi-FI" dirty="0" err="1"/>
              <a:t>tre</a:t>
            </a:r>
            <a:r>
              <a:rPr lang="fi-FI" dirty="0"/>
              <a:t> </a:t>
            </a:r>
            <a:r>
              <a:rPr lang="fi-FI" dirty="0" err="1"/>
              <a:t>punkter</a:t>
            </a:r>
            <a:r>
              <a:rPr lang="fi-FI" dirty="0"/>
              <a:t>, </a:t>
            </a:r>
            <a:r>
              <a:rPr lang="fi-FI" dirty="0" err="1"/>
              <a:t>hvor</a:t>
            </a:r>
            <a:r>
              <a:rPr lang="fi-FI" dirty="0"/>
              <a:t> </a:t>
            </a:r>
            <a:r>
              <a:rPr lang="fi-FI" dirty="0" err="1"/>
              <a:t>teksten</a:t>
            </a:r>
            <a:r>
              <a:rPr lang="fi-FI" dirty="0"/>
              <a:t> </a:t>
            </a:r>
            <a:r>
              <a:rPr lang="fi-FI" dirty="0" err="1"/>
              <a:t>kan</a:t>
            </a:r>
            <a:r>
              <a:rPr lang="fi-FI" dirty="0"/>
              <a:t> </a:t>
            </a:r>
            <a:r>
              <a:rPr lang="fi-FI" dirty="0" err="1"/>
              <a:t>kobles</a:t>
            </a:r>
            <a:r>
              <a:rPr lang="fi-FI" dirty="0"/>
              <a:t> sammen </a:t>
            </a:r>
            <a:r>
              <a:rPr lang="fi-FI" dirty="0" err="1"/>
              <a:t>med</a:t>
            </a:r>
            <a:r>
              <a:rPr lang="fi-FI" dirty="0"/>
              <a:t> </a:t>
            </a:r>
            <a:r>
              <a:rPr lang="fi-FI" dirty="0" err="1"/>
              <a:t>målet</a:t>
            </a:r>
            <a:r>
              <a:rPr lang="fi-FI" dirty="0"/>
              <a:t>.</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fi-FI" i="1" dirty="0" err="1"/>
              <a:t>Hvis</a:t>
            </a:r>
            <a:r>
              <a:rPr lang="fi-FI" i="1" dirty="0"/>
              <a:t> I </a:t>
            </a:r>
            <a:r>
              <a:rPr lang="fi-FI" i="1" dirty="0" err="1"/>
              <a:t>er</a:t>
            </a:r>
            <a:r>
              <a:rPr lang="fi-FI" i="1" dirty="0"/>
              <a:t> </a:t>
            </a:r>
            <a:r>
              <a:rPr lang="fi-FI" i="1" dirty="0" err="1"/>
              <a:t>færdige</a:t>
            </a:r>
            <a:r>
              <a:rPr lang="fi-FI" i="1" dirty="0"/>
              <a:t> </a:t>
            </a:r>
            <a:r>
              <a:rPr lang="fi-FI" i="1" dirty="0" err="1"/>
              <a:t>før</a:t>
            </a:r>
            <a:r>
              <a:rPr lang="fi-FI" i="1" dirty="0"/>
              <a:t> </a:t>
            </a:r>
            <a:r>
              <a:rPr lang="fi-FI" i="1" dirty="0" err="1"/>
              <a:t>tid</a:t>
            </a:r>
            <a:r>
              <a:rPr lang="fi-FI" i="1" dirty="0"/>
              <a:t>, </a:t>
            </a:r>
            <a:r>
              <a:rPr lang="fi-FI" i="1" dirty="0" err="1"/>
              <a:t>må</a:t>
            </a:r>
            <a:r>
              <a:rPr lang="fi-FI" i="1" dirty="0"/>
              <a:t> I </a:t>
            </a:r>
            <a:r>
              <a:rPr lang="fi-FI" i="1" dirty="0" err="1"/>
              <a:t>gerne</a:t>
            </a:r>
            <a:r>
              <a:rPr lang="fi-FI" i="1" dirty="0"/>
              <a:t> </a:t>
            </a:r>
            <a:r>
              <a:rPr lang="fi-FI" i="1" dirty="0" err="1"/>
              <a:t>gå</a:t>
            </a:r>
            <a:r>
              <a:rPr lang="fi-FI" i="1" dirty="0"/>
              <a:t> i </a:t>
            </a:r>
            <a:r>
              <a:rPr lang="fi-FI" i="1" dirty="0" err="1"/>
              <a:t>gang</a:t>
            </a:r>
            <a:r>
              <a:rPr lang="fi-FI" i="1" dirty="0"/>
              <a:t> </a:t>
            </a:r>
            <a:r>
              <a:rPr lang="fi-FI" i="1" dirty="0" err="1"/>
              <a:t>med</a:t>
            </a:r>
            <a:r>
              <a:rPr lang="fi-FI" i="1" dirty="0"/>
              <a:t> </a:t>
            </a:r>
            <a:r>
              <a:rPr lang="fi-FI" i="1" dirty="0" err="1"/>
              <a:t>plancher</a:t>
            </a:r>
            <a:r>
              <a:rPr lang="fi-FI" i="1" dirty="0"/>
              <a:t> </a:t>
            </a:r>
            <a:r>
              <a:rPr lang="fi-FI" i="1" dirty="0" err="1"/>
              <a:t>til</a:t>
            </a:r>
            <a:r>
              <a:rPr lang="fi-FI" i="1" dirty="0"/>
              <a:t> </a:t>
            </a:r>
            <a:r>
              <a:rPr lang="fi-FI" i="1" dirty="0" err="1"/>
              <a:t>tema-aften</a:t>
            </a:r>
            <a:endParaRPr i="1" dirty="0"/>
          </a:p>
        </p:txBody>
      </p:sp>
      <p:pic>
        <p:nvPicPr>
          <p:cNvPr id="183" name="Google Shape;183;g3501764105c_1_23"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pic>
        <p:nvPicPr>
          <p:cNvPr id="184" name="Google Shape;184;g3501764105c_1_23"/>
          <p:cNvPicPr preferRelativeResize="0"/>
          <p:nvPr/>
        </p:nvPicPr>
        <p:blipFill>
          <a:blip r:embed="rId4">
            <a:alphaModFix/>
          </a:blip>
          <a:stretch>
            <a:fillRect/>
          </a:stretch>
        </p:blipFill>
        <p:spPr>
          <a:xfrm>
            <a:off x="8105775" y="781050"/>
            <a:ext cx="3019425" cy="3019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501764105c_1_2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Link til ‘Den lille pige med svovlstikkerne’</a:t>
            </a:r>
            <a:endParaRPr/>
          </a:p>
        </p:txBody>
      </p:sp>
      <p:sp>
        <p:nvSpPr>
          <p:cNvPr id="190" name="Google Shape;190;g3501764105c_1_28"/>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dirty="0" err="1"/>
              <a:t>Tekst</a:t>
            </a:r>
            <a:r>
              <a:rPr lang="fi-FI" dirty="0"/>
              <a:t>:</a:t>
            </a:r>
            <a:endParaRPr dirty="0"/>
          </a:p>
          <a:p>
            <a:pPr marL="0" lvl="0" indent="0" algn="l" rtl="0">
              <a:spcBef>
                <a:spcPts val="1000"/>
              </a:spcBef>
              <a:spcAft>
                <a:spcPts val="0"/>
              </a:spcAft>
              <a:buNone/>
            </a:pPr>
            <a:r>
              <a:rPr lang="fi-FI" u="sng" dirty="0">
                <a:solidFill>
                  <a:schemeClr val="hlink"/>
                </a:solidFill>
                <a:hlinkClick r:id="rId3"/>
              </a:rPr>
              <a:t>https://www.andersenstories.com/da/andersen_fortaellinger/den_lille_pige_med_svovlstikkerne</a:t>
            </a:r>
            <a:r>
              <a:rPr lang="fi-FI" dirty="0"/>
              <a:t> </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fi-FI" dirty="0" err="1"/>
              <a:t>Hvis</a:t>
            </a:r>
            <a:r>
              <a:rPr lang="fi-FI" dirty="0"/>
              <a:t> du </a:t>
            </a:r>
            <a:r>
              <a:rPr lang="fi-FI" dirty="0" err="1"/>
              <a:t>hellere</a:t>
            </a:r>
            <a:r>
              <a:rPr lang="fi-FI" dirty="0"/>
              <a:t> </a:t>
            </a:r>
            <a:r>
              <a:rPr lang="fi-FI" dirty="0" err="1"/>
              <a:t>vil</a:t>
            </a:r>
            <a:r>
              <a:rPr lang="fi-FI" dirty="0"/>
              <a:t> </a:t>
            </a:r>
            <a:r>
              <a:rPr lang="fi-FI" dirty="0" err="1"/>
              <a:t>have</a:t>
            </a:r>
            <a:r>
              <a:rPr lang="fi-FI" dirty="0"/>
              <a:t> </a:t>
            </a:r>
            <a:r>
              <a:rPr lang="fi-FI" dirty="0" err="1"/>
              <a:t>teksten</a:t>
            </a:r>
            <a:r>
              <a:rPr lang="fi-FI" dirty="0"/>
              <a:t> </a:t>
            </a:r>
            <a:r>
              <a:rPr lang="fi-FI" dirty="0" err="1"/>
              <a:t>læst</a:t>
            </a:r>
            <a:r>
              <a:rPr lang="fi-FI" dirty="0"/>
              <a:t> op:</a:t>
            </a:r>
            <a:endParaRPr dirty="0"/>
          </a:p>
          <a:p>
            <a:pPr marL="0" lvl="0" indent="0" algn="l" rtl="0">
              <a:spcBef>
                <a:spcPts val="1000"/>
              </a:spcBef>
              <a:spcAft>
                <a:spcPts val="0"/>
              </a:spcAft>
              <a:buNone/>
            </a:pPr>
            <a:r>
              <a:rPr lang="fi-FI" u="sng" dirty="0">
                <a:solidFill>
                  <a:schemeClr val="hlink"/>
                </a:solidFill>
                <a:hlinkClick r:id="rId4"/>
              </a:rPr>
              <a:t>https://www.youtube.com/watch?v=wOvRCuIJwlI&amp;t=99s&amp;ab_channel=Danmission</a:t>
            </a:r>
            <a:endParaRPr dirty="0"/>
          </a:p>
          <a:p>
            <a:pPr marL="0" lvl="0" indent="0" algn="l" rtl="0">
              <a:spcBef>
                <a:spcPts val="1000"/>
              </a:spcBef>
              <a:spcAft>
                <a:spcPts val="0"/>
              </a:spcAft>
              <a:buNone/>
            </a:pPr>
            <a:endParaRPr dirty="0"/>
          </a:p>
        </p:txBody>
      </p:sp>
      <p:pic>
        <p:nvPicPr>
          <p:cNvPr id="191" name="Google Shape;191;g3501764105c_1_28" title="Skærmbillede 2025-04-25 kl. 13.15.46.png"/>
          <p:cNvPicPr preferRelativeResize="0"/>
          <p:nvPr/>
        </p:nvPicPr>
        <p:blipFill>
          <a:blip r:embed="rId5">
            <a:alphaModFix/>
          </a:blip>
          <a:stretch>
            <a:fillRect/>
          </a:stretch>
        </p:blipFill>
        <p:spPr>
          <a:xfrm>
            <a:off x="11756950" y="62475"/>
            <a:ext cx="370975" cy="304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501764105c_1_34"/>
          <p:cNvSpPr txBox="1">
            <a:spLocks noGrp="1"/>
          </p:cNvSpPr>
          <p:nvPr>
            <p:ph type="title"/>
          </p:nvPr>
        </p:nvSpPr>
        <p:spPr>
          <a:xfrm>
            <a:off x="838200" y="523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Program: Afslutning lektion 9+10</a:t>
            </a:r>
            <a:endParaRPr/>
          </a:p>
          <a:p>
            <a:pPr marL="0" lvl="0" indent="0" algn="l" rtl="0">
              <a:spcBef>
                <a:spcPts val="0"/>
              </a:spcBef>
              <a:spcAft>
                <a:spcPts val="0"/>
              </a:spcAft>
              <a:buNone/>
            </a:pPr>
            <a:r>
              <a:rPr lang="fi-FI"/>
              <a:t>Planchen - hvad skal den indeholde?</a:t>
            </a:r>
            <a:endParaRPr/>
          </a:p>
        </p:txBody>
      </p:sp>
      <p:sp>
        <p:nvSpPr>
          <p:cNvPr id="197" name="Google Shape;197;g3501764105c_1_34"/>
          <p:cNvSpPr txBox="1">
            <a:spLocks noGrp="1"/>
          </p:cNvSpPr>
          <p:nvPr>
            <p:ph type="body" idx="1"/>
          </p:nvPr>
        </p:nvSpPr>
        <p:spPr>
          <a:xfrm>
            <a:off x="838200" y="2394080"/>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fi-FI" sz="2400" dirty="0" err="1"/>
              <a:t>Information</a:t>
            </a:r>
            <a:r>
              <a:rPr lang="fi-FI" sz="2400" dirty="0"/>
              <a:t> </a:t>
            </a:r>
            <a:r>
              <a:rPr lang="fi-FI" sz="2400" dirty="0" err="1"/>
              <a:t>om</a:t>
            </a:r>
            <a:r>
              <a:rPr lang="fi-FI" sz="2400" dirty="0"/>
              <a:t> 2. </a:t>
            </a:r>
            <a:r>
              <a:rPr lang="fi-FI" sz="2400" dirty="0" err="1"/>
              <a:t>verdensmål</a:t>
            </a:r>
            <a:r>
              <a:rPr lang="fi-FI" sz="2400" dirty="0"/>
              <a:t> - stop </a:t>
            </a:r>
            <a:r>
              <a:rPr lang="fi-FI" sz="2400" dirty="0" err="1"/>
              <a:t>sult</a:t>
            </a:r>
            <a:r>
              <a:rPr lang="fi-FI" sz="2400" dirty="0"/>
              <a:t>.</a:t>
            </a:r>
            <a:endParaRPr sz="2400" dirty="0"/>
          </a:p>
          <a:p>
            <a:pPr marL="457200" lvl="0" indent="-342900" algn="l" rtl="0">
              <a:spcBef>
                <a:spcPts val="0"/>
              </a:spcBef>
              <a:spcAft>
                <a:spcPts val="0"/>
              </a:spcAft>
              <a:buSzPts val="1800"/>
              <a:buChar char="-"/>
            </a:pPr>
            <a:r>
              <a:rPr lang="fi-FI" sz="2400" dirty="0" err="1"/>
              <a:t>Billeder</a:t>
            </a:r>
            <a:r>
              <a:rPr lang="fi-FI" sz="2400" dirty="0"/>
              <a:t> </a:t>
            </a:r>
            <a:r>
              <a:rPr lang="fi-FI" sz="2400" dirty="0" err="1"/>
              <a:t>fra</a:t>
            </a:r>
            <a:r>
              <a:rPr lang="fi-FI" sz="2400" dirty="0"/>
              <a:t> </a:t>
            </a:r>
            <a:r>
              <a:rPr lang="fi-FI" sz="2400" dirty="0" err="1"/>
              <a:t>eksperimentet</a:t>
            </a:r>
            <a:r>
              <a:rPr lang="fi-FI" sz="2400" dirty="0"/>
              <a:t> </a:t>
            </a:r>
            <a:r>
              <a:rPr lang="fi-FI" sz="2400" dirty="0" err="1"/>
              <a:t>og</a:t>
            </a:r>
            <a:r>
              <a:rPr lang="fi-FI" sz="2400" dirty="0"/>
              <a:t> </a:t>
            </a:r>
            <a:r>
              <a:rPr lang="fi-FI" sz="2400" dirty="0" err="1"/>
              <a:t>kobling</a:t>
            </a:r>
            <a:r>
              <a:rPr lang="fi-FI" sz="2400" dirty="0"/>
              <a:t> </a:t>
            </a:r>
            <a:r>
              <a:rPr lang="fi-FI" sz="2400" dirty="0" err="1"/>
              <a:t>til</a:t>
            </a:r>
            <a:r>
              <a:rPr lang="fi-FI" sz="2400" dirty="0"/>
              <a:t> </a:t>
            </a:r>
            <a:r>
              <a:rPr lang="fi-FI" sz="2400" dirty="0" err="1"/>
              <a:t>temaet</a:t>
            </a:r>
            <a:r>
              <a:rPr lang="fi-FI" sz="2400" dirty="0"/>
              <a:t>. </a:t>
            </a:r>
            <a:endParaRPr sz="2400" dirty="0"/>
          </a:p>
          <a:p>
            <a:pPr marL="457200" lvl="0" indent="-342900" algn="l" rtl="0">
              <a:spcBef>
                <a:spcPts val="0"/>
              </a:spcBef>
              <a:spcAft>
                <a:spcPts val="0"/>
              </a:spcAft>
              <a:buSzPts val="1800"/>
              <a:buChar char="-"/>
            </a:pPr>
            <a:r>
              <a:rPr lang="fi-FI" sz="2400" dirty="0" err="1"/>
              <a:t>Kobling</a:t>
            </a:r>
            <a:r>
              <a:rPr lang="fi-FI" sz="2400" dirty="0"/>
              <a:t> </a:t>
            </a:r>
            <a:r>
              <a:rPr lang="fi-FI" sz="2400" dirty="0" err="1"/>
              <a:t>til</a:t>
            </a:r>
            <a:r>
              <a:rPr lang="fi-FI" sz="2400" dirty="0"/>
              <a:t> et </a:t>
            </a:r>
            <a:r>
              <a:rPr lang="fi-FI" sz="2400" dirty="0" err="1"/>
              <a:t>andet</a:t>
            </a:r>
            <a:r>
              <a:rPr lang="fi-FI" sz="2400" dirty="0"/>
              <a:t> </a:t>
            </a:r>
            <a:r>
              <a:rPr lang="fi-FI" sz="2400" dirty="0" err="1"/>
              <a:t>verdensmål</a:t>
            </a:r>
            <a:endParaRPr sz="2400" dirty="0"/>
          </a:p>
          <a:p>
            <a:pPr marL="457200" lvl="0" indent="-342900" algn="l" rtl="0">
              <a:spcBef>
                <a:spcPts val="0"/>
              </a:spcBef>
              <a:spcAft>
                <a:spcPts val="0"/>
              </a:spcAft>
              <a:buSzPts val="1800"/>
              <a:buChar char="-"/>
            </a:pPr>
            <a:r>
              <a:rPr lang="fi-FI" sz="2400" dirty="0" err="1"/>
              <a:t>Kobling</a:t>
            </a:r>
            <a:r>
              <a:rPr lang="fi-FI" sz="2400" dirty="0"/>
              <a:t> </a:t>
            </a:r>
            <a:r>
              <a:rPr lang="fi-FI" sz="2400" dirty="0" err="1"/>
              <a:t>til</a:t>
            </a:r>
            <a:r>
              <a:rPr lang="fi-FI" sz="2400" dirty="0"/>
              <a:t> “</a:t>
            </a:r>
            <a:r>
              <a:rPr lang="fi-FI" sz="2400" dirty="0" err="1"/>
              <a:t>Pigen</a:t>
            </a:r>
            <a:r>
              <a:rPr lang="fi-FI" sz="2400" dirty="0"/>
              <a:t> </a:t>
            </a:r>
            <a:r>
              <a:rPr lang="fi-FI" sz="2400" dirty="0" err="1"/>
              <a:t>med</a:t>
            </a:r>
            <a:r>
              <a:rPr lang="fi-FI" sz="2400" dirty="0"/>
              <a:t> </a:t>
            </a:r>
            <a:r>
              <a:rPr lang="fi-FI" sz="2400" dirty="0" err="1"/>
              <a:t>svovlstikkerne</a:t>
            </a:r>
            <a:r>
              <a:rPr lang="fi-FI" sz="2400" dirty="0"/>
              <a:t>”.</a:t>
            </a:r>
            <a:endParaRPr sz="2400" dirty="0"/>
          </a:p>
          <a:p>
            <a:pPr marL="457200" lvl="0" indent="-342900" algn="l" rtl="0">
              <a:spcBef>
                <a:spcPts val="0"/>
              </a:spcBef>
              <a:spcAft>
                <a:spcPts val="0"/>
              </a:spcAft>
              <a:buSzPts val="1800"/>
              <a:buChar char="-"/>
            </a:pPr>
            <a:r>
              <a:rPr lang="fi-FI" sz="2400" dirty="0" err="1"/>
              <a:t>Hvad</a:t>
            </a:r>
            <a:r>
              <a:rPr lang="fi-FI" sz="2400" dirty="0"/>
              <a:t> </a:t>
            </a:r>
            <a:r>
              <a:rPr lang="fi-FI" sz="2400" dirty="0" err="1"/>
              <a:t>har</a:t>
            </a:r>
            <a:r>
              <a:rPr lang="fi-FI" sz="2400" dirty="0"/>
              <a:t> I </a:t>
            </a:r>
            <a:r>
              <a:rPr lang="fi-FI" sz="2400" dirty="0" err="1"/>
              <a:t>lært</a:t>
            </a:r>
            <a:r>
              <a:rPr lang="fi-FI" sz="2400" dirty="0"/>
              <a:t>?</a:t>
            </a:r>
            <a:endParaRPr sz="2400" dirty="0"/>
          </a:p>
          <a:p>
            <a:pPr marL="457200" lvl="0" indent="-342900" algn="l" rtl="0">
              <a:spcBef>
                <a:spcPts val="0"/>
              </a:spcBef>
              <a:spcAft>
                <a:spcPts val="0"/>
              </a:spcAft>
              <a:buSzPts val="1800"/>
              <a:buChar char="-"/>
            </a:pPr>
            <a:r>
              <a:rPr lang="fi-FI" sz="2400" dirty="0" err="1"/>
              <a:t>Hvilken</a:t>
            </a:r>
            <a:r>
              <a:rPr lang="fi-FI" sz="2400" dirty="0"/>
              <a:t> </a:t>
            </a:r>
            <a:r>
              <a:rPr lang="fi-FI" sz="2400" dirty="0" err="1"/>
              <a:t>forskel</a:t>
            </a:r>
            <a:r>
              <a:rPr lang="fi-FI" sz="2400" dirty="0"/>
              <a:t> </a:t>
            </a:r>
            <a:r>
              <a:rPr lang="fi-FI" sz="2400" dirty="0" err="1"/>
              <a:t>kan</a:t>
            </a:r>
            <a:r>
              <a:rPr lang="fi-FI" sz="2400" dirty="0"/>
              <a:t> I </a:t>
            </a:r>
            <a:r>
              <a:rPr lang="fi-FI" sz="2400" dirty="0" err="1"/>
              <a:t>gøre</a:t>
            </a:r>
            <a:r>
              <a:rPr lang="fi-FI" sz="2400" dirty="0"/>
              <a:t>?</a:t>
            </a:r>
            <a:endParaRPr sz="2400" dirty="0"/>
          </a:p>
          <a:p>
            <a:pPr marL="0" lvl="0" indent="0" algn="l" rtl="0">
              <a:spcBef>
                <a:spcPts val="1000"/>
              </a:spcBef>
              <a:spcAft>
                <a:spcPts val="0"/>
              </a:spcAft>
              <a:buNone/>
            </a:pPr>
            <a:endParaRPr sz="2400" dirty="0"/>
          </a:p>
          <a:p>
            <a:pPr marL="0" lvl="0" indent="0" algn="l" rtl="0">
              <a:spcBef>
                <a:spcPts val="1000"/>
              </a:spcBef>
              <a:spcAft>
                <a:spcPts val="0"/>
              </a:spcAft>
              <a:buNone/>
            </a:pPr>
            <a:r>
              <a:rPr lang="fi-FI" sz="2400" b="1" dirty="0">
                <a:latin typeface="Montserrat Light" panose="00000400000000000000" pitchFamily="50" charset="0"/>
                <a:ea typeface="Montserrat"/>
                <a:cs typeface="Montserrat"/>
                <a:sym typeface="Montserrat"/>
              </a:rPr>
              <a:t>I </a:t>
            </a:r>
            <a:r>
              <a:rPr lang="fi-FI" sz="2400" b="1" dirty="0" err="1">
                <a:latin typeface="Montserrat Light" panose="00000400000000000000" pitchFamily="50" charset="0"/>
                <a:ea typeface="Montserrat"/>
                <a:cs typeface="Montserrat"/>
                <a:sym typeface="Montserrat"/>
              </a:rPr>
              <a:t>må</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gerne</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sætte</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ting</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på</a:t>
            </a:r>
            <a:r>
              <a:rPr lang="fi-FI" sz="2400" b="1" dirty="0">
                <a:latin typeface="Montserrat Light" panose="00000400000000000000" pitchFamily="50" charset="0"/>
                <a:ea typeface="Montserrat"/>
                <a:cs typeface="Montserrat"/>
                <a:sym typeface="Montserrat"/>
              </a:rPr>
              <a:t> i </a:t>
            </a:r>
            <a:r>
              <a:rPr lang="fi-FI" sz="2400" b="1" dirty="0" err="1">
                <a:latin typeface="Montserrat Light" panose="00000400000000000000" pitchFamily="50" charset="0"/>
                <a:ea typeface="Montserrat"/>
                <a:cs typeface="Montserrat"/>
                <a:sym typeface="Montserrat"/>
              </a:rPr>
              <a:t>synes</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der</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også</a:t>
            </a:r>
            <a:r>
              <a:rPr lang="fi-FI" sz="2400" b="1" dirty="0">
                <a:latin typeface="Montserrat Light" panose="00000400000000000000" pitchFamily="50" charset="0"/>
                <a:ea typeface="Montserrat"/>
                <a:cs typeface="Montserrat"/>
                <a:sym typeface="Montserrat"/>
              </a:rPr>
              <a:t> kunne </a:t>
            </a:r>
            <a:r>
              <a:rPr lang="fi-FI" sz="2400" b="1" dirty="0" err="1">
                <a:latin typeface="Montserrat Light" panose="00000400000000000000" pitchFamily="50" charset="0"/>
                <a:ea typeface="Montserrat"/>
                <a:cs typeface="Montserrat"/>
                <a:sym typeface="Montserrat"/>
              </a:rPr>
              <a:t>være</a:t>
            </a:r>
            <a:r>
              <a:rPr lang="fi-FI" sz="2400" b="1" dirty="0">
                <a:latin typeface="Montserrat Light" panose="00000400000000000000" pitchFamily="50" charset="0"/>
                <a:ea typeface="Montserrat"/>
                <a:cs typeface="Montserrat"/>
                <a:sym typeface="Montserrat"/>
              </a:rPr>
              <a:t> </a:t>
            </a:r>
            <a:r>
              <a:rPr lang="fi-FI" sz="2400" b="1" dirty="0" err="1">
                <a:latin typeface="Montserrat Light" panose="00000400000000000000" pitchFamily="50" charset="0"/>
                <a:ea typeface="Montserrat"/>
                <a:cs typeface="Montserrat"/>
                <a:sym typeface="Montserrat"/>
              </a:rPr>
              <a:t>relevante</a:t>
            </a:r>
            <a:r>
              <a:rPr lang="fi-FI" sz="2400" b="1" dirty="0">
                <a:latin typeface="Montserrat Light" panose="00000400000000000000" pitchFamily="50" charset="0"/>
                <a:ea typeface="Montserrat"/>
                <a:cs typeface="Montserrat"/>
                <a:sym typeface="Montserrat"/>
              </a:rPr>
              <a:t>.</a:t>
            </a:r>
            <a:endParaRPr sz="2400" b="1" dirty="0">
              <a:latin typeface="Montserrat Light" panose="00000400000000000000" pitchFamily="50" charset="0"/>
              <a:ea typeface="Montserrat"/>
              <a:cs typeface="Montserrat"/>
              <a:sym typeface="Montserrat"/>
            </a:endParaRPr>
          </a:p>
          <a:p>
            <a:pPr marL="0" lvl="0" indent="0" algn="l" rtl="0">
              <a:spcBef>
                <a:spcPts val="1000"/>
              </a:spcBef>
              <a:spcAft>
                <a:spcPts val="0"/>
              </a:spcAft>
              <a:buNone/>
            </a:pPr>
            <a:endParaRPr sz="2400" dirty="0"/>
          </a:p>
        </p:txBody>
      </p:sp>
      <p:pic>
        <p:nvPicPr>
          <p:cNvPr id="198" name="Google Shape;198;g3501764105c_1_34"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501764105c_1_110"/>
          <p:cNvSpPr txBox="1">
            <a:spLocks noGrp="1"/>
          </p:cNvSpPr>
          <p:nvPr>
            <p:ph type="body" idx="1"/>
          </p:nvPr>
        </p:nvSpPr>
        <p:spPr>
          <a:xfrm>
            <a:off x="838200" y="787225"/>
            <a:ext cx="10515600" cy="53895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204" name="Google Shape;204;g3501764105c_1_110"/>
          <p:cNvSpPr/>
          <p:nvPr/>
        </p:nvSpPr>
        <p:spPr>
          <a:xfrm>
            <a:off x="2324125" y="2819400"/>
            <a:ext cx="7543502" cy="1219618"/>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F9900"/>
                </a:solidFill>
                <a:latin typeface="Arial"/>
              </a:rPr>
              <a:t>Temaaften</a:t>
            </a:r>
          </a:p>
        </p:txBody>
      </p:sp>
      <p:pic>
        <p:nvPicPr>
          <p:cNvPr id="205" name="Google Shape;205;g3501764105c_1_110" title="Skærmbillede 2025-04-25 kl. 13.15.46.png"/>
          <p:cNvPicPr preferRelativeResize="0"/>
          <p:nvPr/>
        </p:nvPicPr>
        <p:blipFill>
          <a:blip r:embed="rId3">
            <a:alphaModFix/>
          </a:blip>
          <a:stretch>
            <a:fillRect/>
          </a:stretch>
        </p:blipFill>
        <p:spPr>
          <a:xfrm>
            <a:off x="11756950" y="62475"/>
            <a:ext cx="370975" cy="304150"/>
          </a:xfrm>
          <a:prstGeom prst="rect">
            <a:avLst/>
          </a:prstGeom>
          <a:noFill/>
          <a:ln>
            <a:noFill/>
          </a:ln>
        </p:spPr>
      </p:pic>
      <p:pic>
        <p:nvPicPr>
          <p:cNvPr id="206" name="Google Shape;206;g3501764105c_1_110"/>
          <p:cNvPicPr preferRelativeResize="0"/>
          <p:nvPr/>
        </p:nvPicPr>
        <p:blipFill>
          <a:blip r:embed="rId4">
            <a:alphaModFix/>
          </a:blip>
          <a:stretch>
            <a:fillRect/>
          </a:stretch>
        </p:blipFill>
        <p:spPr>
          <a:xfrm>
            <a:off x="4879275" y="-399975"/>
            <a:ext cx="9182100" cy="3924300"/>
          </a:xfrm>
          <a:prstGeom prst="rect">
            <a:avLst/>
          </a:prstGeom>
          <a:noFill/>
          <a:ln>
            <a:noFill/>
          </a:ln>
        </p:spPr>
      </p:pic>
      <p:pic>
        <p:nvPicPr>
          <p:cNvPr id="207" name="Google Shape;207;g3501764105c_1_110"/>
          <p:cNvPicPr preferRelativeResize="0"/>
          <p:nvPr/>
        </p:nvPicPr>
        <p:blipFill>
          <a:blip r:embed="rId4">
            <a:alphaModFix/>
          </a:blip>
          <a:stretch>
            <a:fillRect/>
          </a:stretch>
        </p:blipFill>
        <p:spPr>
          <a:xfrm flipH="1">
            <a:off x="-1905675" y="-419100"/>
            <a:ext cx="9182100" cy="3924300"/>
          </a:xfrm>
          <a:prstGeom prst="rect">
            <a:avLst/>
          </a:prstGeom>
          <a:noFill/>
          <a:ln>
            <a:noFill/>
          </a:ln>
        </p:spPr>
      </p:pic>
      <p:pic>
        <p:nvPicPr>
          <p:cNvPr id="208" name="Google Shape;208;g3501764105c_1_110"/>
          <p:cNvPicPr preferRelativeResize="0"/>
          <p:nvPr/>
        </p:nvPicPr>
        <p:blipFill>
          <a:blip r:embed="rId5">
            <a:alphaModFix/>
          </a:blip>
          <a:stretch>
            <a:fillRect/>
          </a:stretch>
        </p:blipFill>
        <p:spPr>
          <a:xfrm>
            <a:off x="133350" y="2984125"/>
            <a:ext cx="1447801" cy="1111624"/>
          </a:xfrm>
          <a:prstGeom prst="rect">
            <a:avLst/>
          </a:prstGeom>
          <a:noFill/>
          <a:ln>
            <a:noFill/>
          </a:ln>
        </p:spPr>
      </p:pic>
      <p:pic>
        <p:nvPicPr>
          <p:cNvPr id="209" name="Google Shape;209;g3501764105c_1_110"/>
          <p:cNvPicPr preferRelativeResize="0"/>
          <p:nvPr/>
        </p:nvPicPr>
        <p:blipFill>
          <a:blip r:embed="rId5">
            <a:alphaModFix/>
          </a:blip>
          <a:stretch>
            <a:fillRect/>
          </a:stretch>
        </p:blipFill>
        <p:spPr>
          <a:xfrm rot="3726166">
            <a:off x="438150" y="4041400"/>
            <a:ext cx="1447801" cy="1111624"/>
          </a:xfrm>
          <a:prstGeom prst="rect">
            <a:avLst/>
          </a:prstGeom>
          <a:noFill/>
          <a:ln>
            <a:noFill/>
          </a:ln>
        </p:spPr>
      </p:pic>
      <p:pic>
        <p:nvPicPr>
          <p:cNvPr id="210" name="Google Shape;210;g3501764105c_1_110"/>
          <p:cNvPicPr preferRelativeResize="0"/>
          <p:nvPr/>
        </p:nvPicPr>
        <p:blipFill>
          <a:blip r:embed="rId5">
            <a:alphaModFix/>
          </a:blip>
          <a:stretch>
            <a:fillRect/>
          </a:stretch>
        </p:blipFill>
        <p:spPr>
          <a:xfrm rot="5400000">
            <a:off x="1152525" y="2673588"/>
            <a:ext cx="1447801" cy="1111623"/>
          </a:xfrm>
          <a:prstGeom prst="rect">
            <a:avLst/>
          </a:prstGeom>
          <a:noFill/>
          <a:ln>
            <a:noFill/>
          </a:ln>
        </p:spPr>
      </p:pic>
      <p:pic>
        <p:nvPicPr>
          <p:cNvPr id="211" name="Google Shape;211;g3501764105c_1_110"/>
          <p:cNvPicPr preferRelativeResize="0"/>
          <p:nvPr/>
        </p:nvPicPr>
        <p:blipFill>
          <a:blip r:embed="rId5">
            <a:alphaModFix/>
          </a:blip>
          <a:stretch>
            <a:fillRect/>
          </a:stretch>
        </p:blipFill>
        <p:spPr>
          <a:xfrm>
            <a:off x="9867625" y="2873188"/>
            <a:ext cx="1447801" cy="1111624"/>
          </a:xfrm>
          <a:prstGeom prst="rect">
            <a:avLst/>
          </a:prstGeom>
          <a:noFill/>
          <a:ln>
            <a:noFill/>
          </a:ln>
        </p:spPr>
      </p:pic>
      <p:pic>
        <p:nvPicPr>
          <p:cNvPr id="212" name="Google Shape;212;g3501764105c_1_110"/>
          <p:cNvPicPr preferRelativeResize="0"/>
          <p:nvPr/>
        </p:nvPicPr>
        <p:blipFill>
          <a:blip r:embed="rId5">
            <a:alphaModFix/>
          </a:blip>
          <a:stretch>
            <a:fillRect/>
          </a:stretch>
        </p:blipFill>
        <p:spPr>
          <a:xfrm rot="5069381">
            <a:off x="10553425" y="3647113"/>
            <a:ext cx="1447800" cy="1111624"/>
          </a:xfrm>
          <a:prstGeom prst="rect">
            <a:avLst/>
          </a:prstGeom>
          <a:noFill/>
          <a:ln>
            <a:noFill/>
          </a:ln>
        </p:spPr>
      </p:pic>
      <p:pic>
        <p:nvPicPr>
          <p:cNvPr id="213" name="Google Shape;213;g3501764105c_1_110"/>
          <p:cNvPicPr preferRelativeResize="0"/>
          <p:nvPr/>
        </p:nvPicPr>
        <p:blipFill>
          <a:blip r:embed="rId5">
            <a:alphaModFix/>
          </a:blip>
          <a:stretch>
            <a:fillRect/>
          </a:stretch>
        </p:blipFill>
        <p:spPr>
          <a:xfrm rot="2072164">
            <a:off x="9581875" y="4114788"/>
            <a:ext cx="1447801" cy="1111625"/>
          </a:xfrm>
          <a:prstGeom prst="rect">
            <a:avLst/>
          </a:prstGeom>
          <a:noFill/>
          <a:ln>
            <a:noFill/>
          </a:ln>
        </p:spPr>
      </p:pic>
      <p:pic>
        <p:nvPicPr>
          <p:cNvPr id="214" name="Google Shape;214;g3501764105c_1_110"/>
          <p:cNvPicPr preferRelativeResize="0"/>
          <p:nvPr/>
        </p:nvPicPr>
        <p:blipFill>
          <a:blip r:embed="rId5">
            <a:alphaModFix/>
          </a:blip>
          <a:stretch>
            <a:fillRect/>
          </a:stretch>
        </p:blipFill>
        <p:spPr>
          <a:xfrm rot="-3823783">
            <a:off x="10692325" y="4844862"/>
            <a:ext cx="1447801" cy="11116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 descr="Kuva, joka sisältää kohteen teksti, kuvakaappaus, Fontti, graafinen suunnittelu&#10;&#10;Kuvaus luotu automaattisesti"/>
          <p:cNvPicPr preferRelativeResize="0"/>
          <p:nvPr/>
        </p:nvPicPr>
        <p:blipFill rotWithShape="1">
          <a:blip r:embed="rId3">
            <a:alphaModFix/>
          </a:blip>
          <a:srcRect/>
          <a:stretch/>
        </p:blipFill>
        <p:spPr>
          <a:xfrm>
            <a:off x="1016508" y="1524000"/>
            <a:ext cx="10158984" cy="3810000"/>
          </a:xfrm>
          <a:prstGeom prst="rect">
            <a:avLst/>
          </a:prstGeom>
          <a:noFill/>
          <a:ln>
            <a:noFill/>
          </a:ln>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791</Words>
  <Application>Microsoft Office PowerPoint</Application>
  <PresentationFormat>Laajakuva</PresentationFormat>
  <Paragraphs>83</Paragraphs>
  <Slides>17</Slides>
  <Notes>17</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17</vt:i4>
      </vt:variant>
    </vt:vector>
  </HeadingPairs>
  <TitlesOfParts>
    <vt:vector size="22" baseType="lpstr">
      <vt:lpstr>Bebas Neue</vt:lpstr>
      <vt:lpstr>Montserrat Light</vt:lpstr>
      <vt:lpstr>Montserrat</vt:lpstr>
      <vt:lpstr>Arial</vt:lpstr>
      <vt:lpstr>Office-teema</vt:lpstr>
      <vt:lpstr>PowerPoint-esitys</vt:lpstr>
      <vt:lpstr>Tema: Stop sult</vt:lpstr>
      <vt:lpstr>Formål: hvorfor skal vi Lære det?</vt:lpstr>
      <vt:lpstr>MÅL: Hvorfor ‘stop sult’?</vt:lpstr>
      <vt:lpstr>Program Lektion 1+2</vt:lpstr>
      <vt:lpstr>Hvad ved i om “stop sult”?</vt:lpstr>
      <vt:lpstr>PowerPoint-esitys</vt:lpstr>
      <vt:lpstr>Spilleregler for Dialog-paus</vt:lpstr>
      <vt:lpstr>Dialog-paus: 45 minutter</vt:lpstr>
      <vt:lpstr>reflekterende spørgsmål</vt:lpstr>
      <vt:lpstr>PowerPoint-esitys</vt:lpstr>
      <vt:lpstr>Program - hjemkundskab lektion 3-6, Cirkulær økonomisk bæredygtighed</vt:lpstr>
      <vt:lpstr>Program - Litteratur Lektion 7-8</vt:lpstr>
      <vt:lpstr>Link til ‘Den lille pige med svovlstikkerne’</vt:lpstr>
      <vt:lpstr>Program: Afslutning lektion 9+10 Planchen - hvad skal den indeholde?</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Mukkala</dc:creator>
  <cp:lastModifiedBy>Oona Mertoniemi</cp:lastModifiedBy>
  <cp:revision>2</cp:revision>
  <dcterms:created xsi:type="dcterms:W3CDTF">2024-05-06T12:17:41Z</dcterms:created>
  <dcterms:modified xsi:type="dcterms:W3CDTF">2025-08-21T09:45:34Z</dcterms:modified>
</cp:coreProperties>
</file>