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Bebas Neue" panose="020B0606020202050201" pitchFamily="34" charset="0"/>
      <p:regular r:id="rId24"/>
    </p:embeddedFont>
    <p:embeddedFont>
      <p:font typeface="Lato" panose="020F0502020204030203" pitchFamily="34" charset="0"/>
      <p:regular r:id="rId25"/>
      <p:bold r:id="rId26"/>
      <p:italic r:id="rId27"/>
      <p:boldItalic r:id="rId28"/>
    </p:embeddedFont>
    <p:embeddedFont>
      <p:font typeface="Montserrat Light" panose="00000400000000000000" pitchFamily="50"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216"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1d8189c26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g31d8189c26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1d8189c262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1d8189c262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1d8189c262_0_1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1d8189c262_0_1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1d8189c262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1d8189c262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1d8189c262_0_1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1d8189c262_0_1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1d8189c262_0_14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1d8189c262_0_1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1d8189c262_0_15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1d8189c262_0_1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1d8189c262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1d8189c262_0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1d8189c262_0_1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1d8189c262_0_1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1d8189c262_0_1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1d8189c262_0_1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1d8189c262_0_1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1d8189c262_0_1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1d8189c262_0_1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1d8189c262_0_1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1d8189c262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1d8189c262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d8189c262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1d8189c262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1d8189c262_0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1d8189c262_0_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1d8189c262_0_7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1d8189c262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1d8189c262_0_5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1d8189c262_0_5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1d8189c262_0_8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1d8189c262_0_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1d8189c262_0_8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1d8189c262_0_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1d8189c262_0_9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1d8189c262_0_9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1d8189c262_0_1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31d8189c262_0_1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Bebas Neue"/>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
              <a:t>‹#›</a:t>
            </a:fld>
            <a:endParaRPr/>
          </a:p>
        </p:txBody>
      </p:sp>
      <p:pic>
        <p:nvPicPr>
          <p:cNvPr id="56" name="Google Shape;56;p13" descr="Kuva, joka sisältää kohteen Värikkyys, kuvio, keltainen, appelsiini&#10;&#10;Kuvaus luotu automaattisesti"/>
          <p:cNvPicPr preferRelativeResize="0"/>
          <p:nvPr/>
        </p:nvPicPr>
        <p:blipFill rotWithShape="1">
          <a:blip r:embed="rId2">
            <a:alphaModFix/>
          </a:blip>
          <a:srcRect t="9999"/>
          <a:stretch/>
        </p:blipFill>
        <p:spPr>
          <a:xfrm>
            <a:off x="0" y="0"/>
            <a:ext cx="9143998" cy="5143501"/>
          </a:xfrm>
          <a:prstGeom prst="rect">
            <a:avLst/>
          </a:prstGeom>
          <a:noFill/>
          <a:ln>
            <a:noFill/>
          </a:ln>
        </p:spPr>
      </p:pic>
      <p:sp>
        <p:nvSpPr>
          <p:cNvPr id="57" name="Google Shape;57;p13"/>
          <p:cNvSpPr/>
          <p:nvPr/>
        </p:nvSpPr>
        <p:spPr>
          <a:xfrm>
            <a:off x="245143" y="273844"/>
            <a:ext cx="8653800" cy="4662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7Y3T6T12CK8"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illvid.dk/naturen/hvordan-opstaar-havstroemme"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png"/><Relationship Id="rId7" Type="http://schemas.openxmlformats.org/officeDocument/2006/relationships/hyperlink" Target="https://www.eysturkommuna.fo/verkaetlan/tilbugvingarstoedin/"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renonord.dk/" TargetMode="External"/><Relationship Id="rId5" Type="http://schemas.openxmlformats.org/officeDocument/2006/relationships/hyperlink" Target="https://renosyd.dk/besoeg-os" TargetMode="External"/><Relationship Id="rId4" Type="http://schemas.openxmlformats.org/officeDocument/2006/relationships/hyperlink" Target="https://vesthimmerlandsforsyning.dk/klimaklassen/skraldeskolen-for-0-6-klass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plasticchange.dk/plastikproblemet-kort-fortalt/"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descr="Kuva, joka sisältää kohteen teksti, Grafiikka, graafinen suunnittelu, juliste&#10;&#10;Kuvaus luotu automaattisesti"/>
          <p:cNvPicPr preferRelativeResize="0"/>
          <p:nvPr/>
        </p:nvPicPr>
        <p:blipFill rotWithShape="1">
          <a:blip r:embed="rId3">
            <a:alphaModFix/>
          </a:blip>
          <a:srcRect/>
          <a:stretch/>
        </p:blipFill>
        <p:spPr>
          <a:xfrm>
            <a:off x="235847" y="0"/>
            <a:ext cx="867230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p:nvPr/>
        </p:nvSpPr>
        <p:spPr>
          <a:xfrm>
            <a:off x="486395" y="562460"/>
            <a:ext cx="6037253" cy="4967483"/>
          </a:xfrm>
          <a:prstGeom prst="rect">
            <a:avLst/>
          </a:prstGeom>
          <a:noFill/>
          <a:ln>
            <a:noFill/>
          </a:ln>
        </p:spPr>
        <p:txBody>
          <a:bodyPr spcFirstLastPara="1" wrap="square" lIns="91425" tIns="91425" rIns="91425" bIns="91425" anchor="t" anchorCtr="0">
            <a:spAutoFit/>
          </a:bodyPr>
          <a:lstStyle/>
          <a:p>
            <a:pPr marL="285750" lvl="0" indent="-285750" algn="l" rtl="0">
              <a:lnSpc>
                <a:spcPct val="115000"/>
              </a:lnSpc>
              <a:spcBef>
                <a:spcPts val="1200"/>
              </a:spcBef>
              <a:spcAft>
                <a:spcPts val="0"/>
              </a:spcAft>
              <a:buFont typeface="Arial" panose="020B0604020202020204" pitchFamily="34" charset="0"/>
              <a:buChar char="•"/>
            </a:pPr>
            <a:r>
              <a:rPr lang="da" sz="1600" b="1" dirty="0">
                <a:solidFill>
                  <a:schemeClr val="dk1"/>
                </a:solidFill>
                <a:latin typeface="Montserrat Light" panose="00000400000000000000" pitchFamily="50" charset="0"/>
              </a:rPr>
              <a:t>Evni:</a:t>
            </a:r>
            <a:r>
              <a:rPr lang="da" sz="1600" dirty="0">
                <a:solidFill>
                  <a:schemeClr val="dk1"/>
                </a:solidFill>
                <a:latin typeface="Montserrat Light" panose="00000400000000000000" pitchFamily="50" charset="0"/>
              </a:rPr>
              <a:t> Dálking av strondum og heimsins høvum. Hvussu kunnu vit betra um máta okkara at handfara burturkast á ein burðardyggan hátt?</a:t>
            </a:r>
            <a:endParaRPr lang="da" sz="1600" b="1" dirty="0">
              <a:solidFill>
                <a:schemeClr val="dk1"/>
              </a:solidFill>
              <a:latin typeface="Montserrat Light" panose="00000400000000000000" pitchFamily="50" charset="0"/>
            </a:endParaRPr>
          </a:p>
          <a:p>
            <a:pPr marL="285750" lvl="0" indent="-285750" algn="l" rtl="0">
              <a:lnSpc>
                <a:spcPct val="115000"/>
              </a:lnSpc>
              <a:spcBef>
                <a:spcPts val="1200"/>
              </a:spcBef>
              <a:spcAft>
                <a:spcPts val="0"/>
              </a:spcAft>
              <a:buClr>
                <a:schemeClr val="dk1"/>
              </a:buClr>
              <a:buSzPct val="100000"/>
              <a:buFont typeface="Arial" panose="020B0604020202020204" pitchFamily="34" charset="0"/>
              <a:buChar char="•"/>
            </a:pPr>
            <a:r>
              <a:rPr lang="da" sz="1600" b="1" dirty="0">
                <a:solidFill>
                  <a:schemeClr val="dk1"/>
                </a:solidFill>
                <a:latin typeface="Montserrat Light" panose="00000400000000000000" pitchFamily="50" charset="0"/>
              </a:rPr>
              <a:t>Longd:</a:t>
            </a:r>
            <a:r>
              <a:rPr lang="da" sz="1600" dirty="0">
                <a:solidFill>
                  <a:schemeClr val="dk1"/>
                </a:solidFill>
                <a:latin typeface="Montserrat Light" panose="00000400000000000000" pitchFamily="50" charset="0"/>
              </a:rPr>
              <a:t> 9 undirvísingardagar við umleið 6 tímun pr. dag</a:t>
            </a:r>
            <a:br>
              <a:rPr lang="nn-NO" sz="1600" dirty="0">
                <a:solidFill>
                  <a:schemeClr val="dk1"/>
                </a:solidFill>
                <a:latin typeface="Montserrat Light" panose="00000400000000000000" pitchFamily="50" charset="0"/>
              </a:rPr>
            </a:br>
            <a:r>
              <a:rPr lang="nn-NO" sz="1600" dirty="0">
                <a:solidFill>
                  <a:schemeClr val="dk1"/>
                </a:solidFill>
                <a:latin typeface="Montserrat Light" panose="00000400000000000000" pitchFamily="50" charset="0"/>
              </a:rPr>
              <a:t>1 tími verður roknaður, at vera 45 minuttir</a:t>
            </a:r>
          </a:p>
          <a:p>
            <a:pPr marL="285750" lvl="0" indent="-285750" algn="l" rtl="0">
              <a:lnSpc>
                <a:spcPct val="115000"/>
              </a:lnSpc>
              <a:spcBef>
                <a:spcPts val="1200"/>
              </a:spcBef>
              <a:spcAft>
                <a:spcPts val="0"/>
              </a:spcAft>
              <a:buClr>
                <a:schemeClr val="dk1"/>
              </a:buClr>
              <a:buSzPct val="100000"/>
              <a:buFont typeface="Arial" panose="020B0604020202020204" pitchFamily="34" charset="0"/>
              <a:buChar char="•"/>
            </a:pPr>
            <a:r>
              <a:rPr lang="da" sz="1600" b="1" dirty="0">
                <a:solidFill>
                  <a:schemeClr val="dk1"/>
                </a:solidFill>
                <a:latin typeface="Montserrat Light" panose="00000400000000000000" pitchFamily="50" charset="0"/>
              </a:rPr>
              <a:t>Málbólkur:</a:t>
            </a:r>
            <a:r>
              <a:rPr lang="da" sz="1600" dirty="0">
                <a:solidFill>
                  <a:schemeClr val="dk1"/>
                </a:solidFill>
                <a:latin typeface="Montserrat Light" panose="00000400000000000000" pitchFamily="50" charset="0"/>
              </a:rPr>
              <a:t> 6. til 8. flokk</a:t>
            </a:r>
            <a:endParaRPr sz="1600" dirty="0">
              <a:solidFill>
                <a:schemeClr val="dk1"/>
              </a:solidFill>
              <a:latin typeface="Montserrat Light" panose="00000400000000000000" pitchFamily="50" charset="0"/>
            </a:endParaRPr>
          </a:p>
          <a:p>
            <a:pPr marL="285750" lvl="0" indent="-285750" algn="l" rtl="0">
              <a:lnSpc>
                <a:spcPct val="115000"/>
              </a:lnSpc>
              <a:spcBef>
                <a:spcPts val="1200"/>
              </a:spcBef>
              <a:spcAft>
                <a:spcPts val="0"/>
              </a:spcAft>
              <a:buClr>
                <a:schemeClr val="dk1"/>
              </a:buClr>
              <a:buSzPct val="100000"/>
              <a:buFont typeface="Arial" panose="020B0604020202020204" pitchFamily="34" charset="0"/>
              <a:buChar char="•"/>
            </a:pPr>
            <a:r>
              <a:rPr lang="da" sz="1600" b="1" dirty="0">
                <a:solidFill>
                  <a:schemeClr val="dk1"/>
                </a:solidFill>
                <a:latin typeface="Montserrat Light" panose="00000400000000000000" pitchFamily="50" charset="0"/>
              </a:rPr>
              <a:t>Skúlafak:</a:t>
            </a:r>
            <a:r>
              <a:rPr lang="da" sz="1600" dirty="0">
                <a:solidFill>
                  <a:schemeClr val="dk1"/>
                </a:solidFill>
                <a:latin typeface="Montserrat Light" panose="00000400000000000000" pitchFamily="50" charset="0"/>
              </a:rPr>
              <a:t> Føroyskt, Landalæra, Náttúra/Tøkni og Samfelagsfrøði</a:t>
            </a:r>
            <a:endParaRPr sz="1600" dirty="0">
              <a:solidFill>
                <a:schemeClr val="dk1"/>
              </a:solidFill>
              <a:latin typeface="Montserrat Light" panose="00000400000000000000" pitchFamily="50" charset="0"/>
            </a:endParaRPr>
          </a:p>
          <a:p>
            <a:pPr marL="285750" lvl="0" indent="-285750" algn="l" rtl="0">
              <a:lnSpc>
                <a:spcPct val="115000"/>
              </a:lnSpc>
              <a:spcBef>
                <a:spcPts val="1200"/>
              </a:spcBef>
              <a:spcAft>
                <a:spcPts val="0"/>
              </a:spcAft>
              <a:buClr>
                <a:schemeClr val="dk1"/>
              </a:buClr>
              <a:buSzPct val="100000"/>
              <a:buFont typeface="Arial" panose="020B0604020202020204" pitchFamily="34" charset="0"/>
              <a:buChar char="•"/>
            </a:pPr>
            <a:r>
              <a:rPr lang="da" sz="1600" b="1" dirty="0">
                <a:solidFill>
                  <a:schemeClr val="dk1"/>
                </a:solidFill>
                <a:latin typeface="Montserrat Light" panose="00000400000000000000" pitchFamily="50" charset="0"/>
              </a:rPr>
              <a:t>Útgáva:</a:t>
            </a:r>
            <a:r>
              <a:rPr lang="da" sz="1600" dirty="0">
                <a:solidFill>
                  <a:schemeClr val="dk1"/>
                </a:solidFill>
                <a:latin typeface="Montserrat Light" panose="00000400000000000000" pitchFamily="50" charset="0"/>
              </a:rPr>
              <a:t> Desember 2024</a:t>
            </a:r>
            <a:endParaRPr sz="1600" dirty="0">
              <a:solidFill>
                <a:schemeClr val="dk1"/>
              </a:solidFill>
              <a:latin typeface="Montserrat Light" panose="00000400000000000000" pitchFamily="50" charset="0"/>
            </a:endParaRPr>
          </a:p>
          <a:p>
            <a:pPr marL="285750" lvl="0" indent="-285750" algn="l" rtl="0">
              <a:lnSpc>
                <a:spcPct val="115000"/>
              </a:lnSpc>
              <a:spcBef>
                <a:spcPts val="1200"/>
              </a:spcBef>
              <a:spcAft>
                <a:spcPts val="0"/>
              </a:spcAft>
              <a:buFont typeface="Arial" panose="020B0604020202020204" pitchFamily="34" charset="0"/>
              <a:buChar char="•"/>
            </a:pPr>
            <a:endParaRPr sz="1600" dirty="0">
              <a:solidFill>
                <a:schemeClr val="dk1"/>
              </a:solidFill>
              <a:latin typeface="Montserrat Light" panose="00000400000000000000" pitchFamily="50" charset="0"/>
            </a:endParaRPr>
          </a:p>
          <a:p>
            <a:pPr marL="285750" lvl="0" indent="-285750" algn="l" rtl="0">
              <a:lnSpc>
                <a:spcPct val="115000"/>
              </a:lnSpc>
              <a:spcBef>
                <a:spcPts val="1200"/>
              </a:spcBef>
              <a:spcAft>
                <a:spcPts val="0"/>
              </a:spcAft>
              <a:buFont typeface="Arial" panose="020B0604020202020204" pitchFamily="34" charset="0"/>
              <a:buChar char="•"/>
            </a:pPr>
            <a:endParaRPr sz="1600" dirty="0">
              <a:solidFill>
                <a:schemeClr val="dk1"/>
              </a:solidFill>
              <a:latin typeface="Montserrat Light" panose="00000400000000000000" pitchFamily="50" charset="0"/>
            </a:endParaRPr>
          </a:p>
          <a:p>
            <a:pPr marL="285750" lvl="0" indent="-285750" algn="l" rtl="0">
              <a:lnSpc>
                <a:spcPct val="115000"/>
              </a:lnSpc>
              <a:spcBef>
                <a:spcPts val="1200"/>
              </a:spcBef>
              <a:spcAft>
                <a:spcPts val="1200"/>
              </a:spcAft>
              <a:buFont typeface="Arial" panose="020B0604020202020204" pitchFamily="34" charset="0"/>
              <a:buChar char="•"/>
            </a:pPr>
            <a:endParaRPr sz="1600" dirty="0">
              <a:solidFill>
                <a:schemeClr val="dk1"/>
              </a:solidFill>
              <a:latin typeface="Montserrat Light" panose="00000400000000000000" pitchFamily="50" charset="0"/>
            </a:endParaRPr>
          </a:p>
        </p:txBody>
      </p:sp>
      <p:pic>
        <p:nvPicPr>
          <p:cNvPr id="3" name="Kuva 2" descr="Kuva, joka sisältää kohteen Grafiikka, Fontti, logo, teksti&#10;&#10;Tekoälyllä luotu sisältö voi olla virheellistä.">
            <a:extLst>
              <a:ext uri="{FF2B5EF4-FFF2-40B4-BE49-F238E27FC236}">
                <a16:creationId xmlns:a16="http://schemas.microsoft.com/office/drawing/2014/main" id="{2AF32819-D6D1-F0B3-A8EA-7F18C44ED0E7}"/>
              </a:ext>
            </a:extLst>
          </p:cNvPr>
          <p:cNvPicPr>
            <a:picLocks noChangeAspect="1"/>
          </p:cNvPicPr>
          <p:nvPr/>
        </p:nvPicPr>
        <p:blipFill>
          <a:blip r:embed="rId3"/>
          <a:stretch>
            <a:fillRect/>
          </a:stretch>
        </p:blipFill>
        <p:spPr>
          <a:xfrm>
            <a:off x="6980663" y="2698131"/>
            <a:ext cx="1676942" cy="1676942"/>
          </a:xfrm>
          <a:prstGeom prst="rect">
            <a:avLst/>
          </a:prstGeom>
        </p:spPr>
      </p:pic>
      <p:pic>
        <p:nvPicPr>
          <p:cNvPr id="5" name="Kuva 4" descr="Kuva, joka sisältää kohteen teksti, ympyrä, Grafiikka, graafinen suunnittelu&#10;&#10;Tekoälyllä luotu sisältö voi olla virheellistä.">
            <a:extLst>
              <a:ext uri="{FF2B5EF4-FFF2-40B4-BE49-F238E27FC236}">
                <a16:creationId xmlns:a16="http://schemas.microsoft.com/office/drawing/2014/main" id="{B4EF3DB0-C7CE-0112-A414-AC94B8C61E6D}"/>
              </a:ext>
            </a:extLst>
          </p:cNvPr>
          <p:cNvPicPr>
            <a:picLocks noChangeAspect="1"/>
          </p:cNvPicPr>
          <p:nvPr/>
        </p:nvPicPr>
        <p:blipFill>
          <a:blip r:embed="rId4"/>
          <a:stretch>
            <a:fillRect/>
          </a:stretch>
        </p:blipFill>
        <p:spPr>
          <a:xfrm>
            <a:off x="6980662" y="859826"/>
            <a:ext cx="1676943" cy="16761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p:nvPr/>
        </p:nvSpPr>
        <p:spPr>
          <a:xfrm>
            <a:off x="640720" y="418868"/>
            <a:ext cx="7092900" cy="382255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2800" dirty="0">
                <a:solidFill>
                  <a:schemeClr val="dk1"/>
                </a:solidFill>
                <a:latin typeface="Bebas Neue" panose="020B0606020202050201" pitchFamily="34" charset="0"/>
              </a:rPr>
              <a:t>Endamál við verkætlanini</a:t>
            </a:r>
            <a:endParaRPr sz="2800" dirty="0">
              <a:solidFill>
                <a:schemeClr val="dk1"/>
              </a:solidFill>
              <a:latin typeface="Bebas Neue" panose="020B0606020202050201" pitchFamily="34" charset="0"/>
            </a:endParaRPr>
          </a:p>
          <a:p>
            <a:pPr marL="0" lvl="0" indent="0" algn="l" rtl="0">
              <a:lnSpc>
                <a:spcPct val="115000"/>
              </a:lnSpc>
              <a:spcBef>
                <a:spcPts val="1200"/>
              </a:spcBef>
              <a:spcAft>
                <a:spcPts val="0"/>
              </a:spcAft>
              <a:buNone/>
            </a:pPr>
            <a:endParaRPr lang="da" sz="12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200" b="1" dirty="0">
                <a:solidFill>
                  <a:schemeClr val="dk1"/>
                </a:solidFill>
                <a:latin typeface="Montserrat Light" panose="00000400000000000000" pitchFamily="50" charset="0"/>
              </a:rPr>
              <a:t>Læringsmál:</a:t>
            </a:r>
            <a:endParaRPr sz="1200" b="1" dirty="0">
              <a:solidFill>
                <a:schemeClr val="dk1"/>
              </a:solidFill>
              <a:latin typeface="Montserrat Light" panose="00000400000000000000" pitchFamily="50" charset="0"/>
            </a:endParaRPr>
          </a:p>
          <a:p>
            <a:pPr marL="457200" lvl="0" indent="-349250" algn="l" rtl="0">
              <a:lnSpc>
                <a:spcPct val="115000"/>
              </a:lnSpc>
              <a:spcBef>
                <a:spcPts val="1200"/>
              </a:spcBef>
              <a:spcAft>
                <a:spcPts val="0"/>
              </a:spcAft>
              <a:buClr>
                <a:schemeClr val="dk1"/>
              </a:buClr>
              <a:buSzPts val="1900"/>
              <a:buFont typeface="Arial" panose="020B0604020202020204" pitchFamily="34" charset="0"/>
              <a:buChar char="•"/>
            </a:pPr>
            <a:r>
              <a:rPr lang="da" sz="1200" dirty="0">
                <a:solidFill>
                  <a:schemeClr val="dk1"/>
                </a:solidFill>
                <a:latin typeface="Montserrat Light" panose="00000400000000000000" pitchFamily="50" charset="0"/>
              </a:rPr>
              <a:t>Næmingarnir skilja tær týdningarmestu hóttanirnar móti lívinum í havinum.</a:t>
            </a:r>
            <a:endParaRPr sz="1200" dirty="0">
              <a:solidFill>
                <a:schemeClr val="dk1"/>
              </a:solidFill>
              <a:latin typeface="Montserrat Light" panose="00000400000000000000" pitchFamily="50" charset="0"/>
            </a:endParaRPr>
          </a:p>
          <a:p>
            <a:pPr marL="628650" lvl="0" indent="-171450" algn="l" rtl="0">
              <a:lnSpc>
                <a:spcPct val="115000"/>
              </a:lnSpc>
              <a:spcBef>
                <a:spcPts val="1200"/>
              </a:spcBef>
              <a:spcAft>
                <a:spcPts val="0"/>
              </a:spcAft>
              <a:buFont typeface="Arial" panose="020B0604020202020204" pitchFamily="34" charset="0"/>
              <a:buChar char="•"/>
            </a:pPr>
            <a:endParaRPr sz="1200" dirty="0">
              <a:solidFill>
                <a:schemeClr val="dk1"/>
              </a:solidFill>
              <a:latin typeface="Montserrat Light" panose="00000400000000000000" pitchFamily="50" charset="0"/>
            </a:endParaRPr>
          </a:p>
          <a:p>
            <a:pPr marL="457200" lvl="0" indent="-349250" algn="l" rtl="0">
              <a:lnSpc>
                <a:spcPct val="115000"/>
              </a:lnSpc>
              <a:spcBef>
                <a:spcPts val="1200"/>
              </a:spcBef>
              <a:spcAft>
                <a:spcPts val="0"/>
              </a:spcAft>
              <a:buClr>
                <a:schemeClr val="dk1"/>
              </a:buClr>
              <a:buSzPts val="1900"/>
              <a:buFont typeface="Arial" panose="020B0604020202020204" pitchFamily="34" charset="0"/>
              <a:buChar char="•"/>
            </a:pPr>
            <a:r>
              <a:rPr lang="da" sz="1200" dirty="0">
                <a:solidFill>
                  <a:schemeClr val="dk1"/>
                </a:solidFill>
                <a:latin typeface="Montserrat Light" panose="00000400000000000000" pitchFamily="50" charset="0"/>
              </a:rPr>
              <a:t>Næmingarnir kunnu greiða frá, hvussu plastdálking ávirkar lívfrøðiligt margfeldni í havinum.</a:t>
            </a:r>
            <a:endParaRPr sz="1200" dirty="0">
              <a:solidFill>
                <a:schemeClr val="dk1"/>
              </a:solidFill>
              <a:latin typeface="Montserrat Light" panose="00000400000000000000" pitchFamily="50" charset="0"/>
            </a:endParaRPr>
          </a:p>
          <a:p>
            <a:pPr marL="628650" lvl="0" indent="-171450" algn="l" rtl="0">
              <a:lnSpc>
                <a:spcPct val="115000"/>
              </a:lnSpc>
              <a:spcBef>
                <a:spcPts val="1200"/>
              </a:spcBef>
              <a:spcAft>
                <a:spcPts val="0"/>
              </a:spcAft>
              <a:buFont typeface="Arial" panose="020B0604020202020204" pitchFamily="34" charset="0"/>
              <a:buChar char="•"/>
            </a:pPr>
            <a:endParaRPr sz="1200" dirty="0">
              <a:solidFill>
                <a:schemeClr val="dk1"/>
              </a:solidFill>
              <a:latin typeface="Montserrat Light" panose="00000400000000000000" pitchFamily="50" charset="0"/>
            </a:endParaRPr>
          </a:p>
          <a:p>
            <a:pPr marL="457200" lvl="0" indent="-349250" algn="l" rtl="0">
              <a:lnSpc>
                <a:spcPct val="115000"/>
              </a:lnSpc>
              <a:spcBef>
                <a:spcPts val="1200"/>
              </a:spcBef>
              <a:spcAft>
                <a:spcPts val="0"/>
              </a:spcAft>
              <a:buClr>
                <a:schemeClr val="dk1"/>
              </a:buClr>
              <a:buSzPts val="1900"/>
              <a:buFont typeface="Arial" panose="020B0604020202020204" pitchFamily="34" charset="0"/>
              <a:buChar char="•"/>
            </a:pPr>
            <a:r>
              <a:rPr lang="da" sz="1200" dirty="0">
                <a:solidFill>
                  <a:schemeClr val="dk1"/>
                </a:solidFill>
                <a:latin typeface="Montserrat Light" panose="00000400000000000000" pitchFamily="50" charset="0"/>
              </a:rPr>
              <a:t>Næmingarnir reflektera um, hvussu teir sjálvir kunnu vera við til at røkka Heimsmáli nr. 14 hjá ST.</a:t>
            </a:r>
            <a:endParaRPr sz="1200" dirty="0">
              <a:solidFill>
                <a:schemeClr val="dk1"/>
              </a:solidFill>
              <a:latin typeface="Montserrat Light" panose="00000400000000000000" pitchFamily="50"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p:nvPr/>
        </p:nvSpPr>
        <p:spPr>
          <a:xfrm>
            <a:off x="553675" y="550075"/>
            <a:ext cx="6428400" cy="92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3200" dirty="0">
                <a:solidFill>
                  <a:schemeClr val="tx1"/>
                </a:solidFill>
                <a:latin typeface="Bebas Neue" panose="020B0606020202050201" pitchFamily="34" charset="0"/>
              </a:rPr>
              <a:t>Dagur 1- 6 tímar</a:t>
            </a:r>
            <a:endParaRPr sz="3200" dirty="0">
              <a:solidFill>
                <a:schemeClr val="tx1"/>
              </a:solidFill>
              <a:latin typeface="Bebas Neue" panose="020B0606020202050201" pitchFamily="34" charset="0"/>
            </a:endParaRPr>
          </a:p>
        </p:txBody>
      </p:sp>
      <p:sp>
        <p:nvSpPr>
          <p:cNvPr id="80" name="Google Shape;80;p17"/>
          <p:cNvSpPr txBox="1"/>
          <p:nvPr/>
        </p:nvSpPr>
        <p:spPr>
          <a:xfrm>
            <a:off x="847950" y="1214625"/>
            <a:ext cx="7539900" cy="3494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sz="1300">
              <a:solidFill>
                <a:schemeClr val="dk1"/>
              </a:solidFill>
            </a:endParaRPr>
          </a:p>
          <a:p>
            <a:pPr marL="0" lvl="0" indent="0" algn="l" rtl="0">
              <a:spcBef>
                <a:spcPts val="1200"/>
              </a:spcBef>
              <a:spcAft>
                <a:spcPts val="0"/>
              </a:spcAft>
              <a:buNone/>
            </a:pPr>
            <a:endParaRPr sz="1800">
              <a:solidFill>
                <a:schemeClr val="dk2"/>
              </a:solidFill>
            </a:endParaRPr>
          </a:p>
        </p:txBody>
      </p:sp>
      <p:sp>
        <p:nvSpPr>
          <p:cNvPr id="81" name="Google Shape;81;p17"/>
          <p:cNvSpPr txBox="1"/>
          <p:nvPr/>
        </p:nvSpPr>
        <p:spPr>
          <a:xfrm>
            <a:off x="5969950" y="3167775"/>
            <a:ext cx="2587499"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dirty="0">
                <a:solidFill>
                  <a:schemeClr val="dk1"/>
                </a:solidFill>
              </a:rPr>
            </a:br>
            <a:r>
              <a:rPr lang="da" u="sng" dirty="0">
                <a:solidFill>
                  <a:srgbClr val="1C3678"/>
                </a:solidFill>
                <a:hlinkClick r:id="rId3">
                  <a:extLst>
                    <a:ext uri="{A12FA001-AC4F-418D-AE19-62706E023703}">
                      <ahyp:hlinkClr xmlns:ahyp="http://schemas.microsoft.com/office/drawing/2018/hyperlinkcolor" val="tx"/>
                    </a:ext>
                  </a:extLst>
                </a:hlinkClick>
              </a:rPr>
              <a:t>https://www.youtube.com/watch?v=7Y3T6T12CK8</a:t>
            </a:r>
            <a:endParaRPr dirty="0"/>
          </a:p>
        </p:txBody>
      </p:sp>
      <p:sp>
        <p:nvSpPr>
          <p:cNvPr id="82" name="Google Shape;82;p17"/>
          <p:cNvSpPr txBox="1"/>
          <p:nvPr/>
        </p:nvSpPr>
        <p:spPr>
          <a:xfrm>
            <a:off x="538549" y="1214625"/>
            <a:ext cx="4724625" cy="192049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200" dirty="0">
                <a:solidFill>
                  <a:schemeClr val="dk1"/>
                </a:solidFill>
                <a:latin typeface="Montserrat Light" panose="00000400000000000000" pitchFamily="50" charset="0"/>
              </a:rPr>
              <a:t>Tá ið vit skulu byrja upp á evnið, gera vit fyrst eitt </a:t>
            </a:r>
            <a:r>
              <a:rPr lang="da" sz="1200" b="1" dirty="0">
                <a:solidFill>
                  <a:schemeClr val="dk1"/>
                </a:solidFill>
                <a:latin typeface="Montserrat Light" panose="00000400000000000000" pitchFamily="50" charset="0"/>
              </a:rPr>
              <a:t>estetiskt anslag</a:t>
            </a:r>
            <a:r>
              <a:rPr lang="da" sz="1200" dirty="0">
                <a:solidFill>
                  <a:schemeClr val="dk1"/>
                </a:solidFill>
                <a:latin typeface="Montserrat Light" panose="00000400000000000000" pitchFamily="50" charset="0"/>
              </a:rPr>
              <a:t>. Endamálið við hesum er at geva næmingunum eina mynd av trupulleikanum við dálking í heimsins høvum og týdningin av hesum.</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200" dirty="0">
                <a:solidFill>
                  <a:schemeClr val="dk1"/>
                </a:solidFill>
                <a:latin typeface="Montserrat Light" panose="00000400000000000000" pitchFamily="50" charset="0"/>
              </a:rPr>
              <a:t>Harumframt gevur hetta næmingunum eitt felags útgangsstøði at tosa út frá.</a:t>
            </a:r>
            <a:endParaRPr sz="1200" dirty="0">
              <a:solidFill>
                <a:schemeClr val="dk1"/>
              </a:solidFill>
              <a:latin typeface="Montserrat Light" panose="00000400000000000000" pitchFamily="50" charset="0"/>
            </a:endParaRPr>
          </a:p>
        </p:txBody>
      </p:sp>
      <p:pic>
        <p:nvPicPr>
          <p:cNvPr id="83" name="Google Shape;83;p17"/>
          <p:cNvPicPr preferRelativeResize="0"/>
          <p:nvPr/>
        </p:nvPicPr>
        <p:blipFill>
          <a:blip r:embed="rId4">
            <a:alphaModFix/>
          </a:blip>
          <a:stretch>
            <a:fillRect/>
          </a:stretch>
        </p:blipFill>
        <p:spPr>
          <a:xfrm>
            <a:off x="5969951" y="550075"/>
            <a:ext cx="2712174" cy="2441952"/>
          </a:xfrm>
          <a:prstGeom prst="rect">
            <a:avLst/>
          </a:prstGeom>
          <a:noFill/>
          <a:ln>
            <a:noFill/>
          </a:ln>
        </p:spPr>
      </p:pic>
      <p:sp>
        <p:nvSpPr>
          <p:cNvPr id="84" name="Google Shape;84;p17"/>
          <p:cNvSpPr txBox="1"/>
          <p:nvPr/>
        </p:nvSpPr>
        <p:spPr>
          <a:xfrm>
            <a:off x="538549" y="2830299"/>
            <a:ext cx="4549200" cy="213286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200" dirty="0">
                <a:solidFill>
                  <a:schemeClr val="dk1"/>
                </a:solidFill>
                <a:latin typeface="Montserrat Light" panose="00000400000000000000" pitchFamily="50" charset="0"/>
              </a:rPr>
              <a:t>Ígjøgnum næstu 14 dagarnar skulu næmingarnir gera eina </a:t>
            </a:r>
            <a:r>
              <a:rPr lang="da" sz="1200" b="1" dirty="0">
                <a:solidFill>
                  <a:schemeClr val="dk1"/>
                </a:solidFill>
                <a:latin typeface="Montserrat Light" panose="00000400000000000000" pitchFamily="50" charset="0"/>
              </a:rPr>
              <a:t>PowerPoint-framløgu</a:t>
            </a:r>
            <a:r>
              <a:rPr lang="da" sz="1200" dirty="0">
                <a:solidFill>
                  <a:schemeClr val="dk1"/>
                </a:solidFill>
                <a:latin typeface="Montserrat Light" panose="00000400000000000000" pitchFamily="50" charset="0"/>
              </a:rPr>
              <a:t> sum part av verkætlanini. PowerPoint-framløgan skal vísast fyri foreldrunum síðsta dagin.</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200" dirty="0">
                <a:solidFill>
                  <a:schemeClr val="dk1"/>
                </a:solidFill>
                <a:latin typeface="Montserrat Light" panose="00000400000000000000" pitchFamily="50" charset="0"/>
              </a:rPr>
              <a:t>Hvørja ferð næmingarnir fáa eina uppgávu, skulu teir leggja svarini, myndirnar og uppgávurnar inn í teirra framløgu.</a:t>
            </a:r>
            <a:endParaRPr sz="1200" dirty="0">
              <a:solidFill>
                <a:schemeClr val="dk1"/>
              </a:solidFill>
              <a:latin typeface="Montserrat Light" panose="00000400000000000000" pitchFamily="50"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lvl="0">
              <a:buSzPts val="1100"/>
            </a:pPr>
            <a:r>
              <a:rPr lang="fi-FI" dirty="0" err="1">
                <a:latin typeface="Bebas Neue" panose="020B0606020202050201" pitchFamily="34" charset="0"/>
                <a:ea typeface="Raleway"/>
                <a:cs typeface="Raleway"/>
                <a:sym typeface="Raleway"/>
              </a:rPr>
              <a:t>Dialog-steðgur</a:t>
            </a:r>
            <a:r>
              <a:rPr lang="fi-FI" dirty="0">
                <a:latin typeface="Bebas Neue" panose="020B0606020202050201" pitchFamily="34" charset="0"/>
                <a:ea typeface="Raleway"/>
                <a:cs typeface="Raleway"/>
                <a:sym typeface="Raleway"/>
              </a:rPr>
              <a:t> </a:t>
            </a:r>
            <a:r>
              <a:rPr lang="fi-FI" dirty="0" err="1">
                <a:latin typeface="Bebas Neue" panose="020B0606020202050201" pitchFamily="34" charset="0"/>
                <a:ea typeface="Raleway"/>
                <a:cs typeface="Raleway"/>
                <a:sym typeface="Raleway"/>
              </a:rPr>
              <a:t>diskussión</a:t>
            </a:r>
            <a:endParaRPr lang="fi-FI" sz="3600" dirty="0">
              <a:solidFill>
                <a:schemeClr val="dk2"/>
              </a:solidFill>
              <a:latin typeface="Bebas Neue" panose="020B0606020202050201" pitchFamily="34" charset="0"/>
            </a:endParaRPr>
          </a:p>
        </p:txBody>
      </p:sp>
      <p:sp>
        <p:nvSpPr>
          <p:cNvPr id="90" name="Google Shape;90;p18"/>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457200" lvl="0" indent="-323850" algn="l" rtl="0">
              <a:lnSpc>
                <a:spcPct val="150000"/>
              </a:lnSpc>
              <a:spcBef>
                <a:spcPts val="1200"/>
              </a:spcBef>
              <a:spcAft>
                <a:spcPts val="0"/>
              </a:spcAft>
              <a:buClr>
                <a:schemeClr val="dk1"/>
              </a:buClr>
              <a:buSzPts val="1500"/>
              <a:buAutoNum type="arabicPeriod"/>
            </a:pPr>
            <a:r>
              <a:rPr lang="da" sz="1500" dirty="0">
                <a:solidFill>
                  <a:schemeClr val="dk1"/>
                </a:solidFill>
                <a:latin typeface="Montserrat Light" panose="00000400000000000000" pitchFamily="50" charset="0"/>
              </a:rPr>
              <a:t>Innleiðing – 3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Leikreglur – 3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innleiðingartekstur – 5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Kjak í pørum – 5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Felags kjak – 15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Skriva reflektiónir niður – 3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Deil reflektiónir – 7 min</a:t>
            </a:r>
            <a:endParaRPr sz="1500" dirty="0">
              <a:solidFill>
                <a:schemeClr val="dk1"/>
              </a:solidFill>
              <a:latin typeface="Montserrat Light" panose="00000400000000000000" pitchFamily="50" charset="0"/>
            </a:endParaRPr>
          </a:p>
          <a:p>
            <a:pPr marL="457200" lvl="0" indent="-323850" algn="l" rtl="0">
              <a:lnSpc>
                <a:spcPct val="150000"/>
              </a:lnSpc>
              <a:spcBef>
                <a:spcPts val="0"/>
              </a:spcBef>
              <a:spcAft>
                <a:spcPts val="0"/>
              </a:spcAft>
              <a:buClr>
                <a:schemeClr val="dk1"/>
              </a:buClr>
              <a:buSzPts val="1500"/>
              <a:buAutoNum type="arabicPeriod"/>
            </a:pPr>
            <a:r>
              <a:rPr lang="da" sz="1500" dirty="0">
                <a:solidFill>
                  <a:schemeClr val="dk1"/>
                </a:solidFill>
                <a:latin typeface="Montserrat Light" panose="00000400000000000000" pitchFamily="50" charset="0"/>
              </a:rPr>
              <a:t>Felags samanfatan – 5 min</a:t>
            </a:r>
            <a:endParaRPr sz="1500" dirty="0">
              <a:solidFill>
                <a:schemeClr val="dk1"/>
              </a:solidFill>
              <a:latin typeface="Montserrat Light" panose="00000400000000000000" pitchFamily="50" charset="0"/>
            </a:endParaRPr>
          </a:p>
          <a:p>
            <a:pPr marL="457200" lvl="0" indent="0" algn="l" rtl="0">
              <a:lnSpc>
                <a:spcPct val="100000"/>
              </a:lnSpc>
              <a:spcBef>
                <a:spcPts val="1200"/>
              </a:spcBef>
              <a:spcAft>
                <a:spcPts val="0"/>
              </a:spcAft>
              <a:buNone/>
            </a:pPr>
            <a:endParaRPr dirty="0">
              <a:solidFill>
                <a:srgbClr val="000000"/>
              </a:solidFill>
              <a:latin typeface="Montserrat Light" panose="00000400000000000000" pitchFamily="50" charset="0"/>
            </a:endParaRPr>
          </a:p>
        </p:txBody>
      </p:sp>
      <p:sp>
        <p:nvSpPr>
          <p:cNvPr id="91" name="Google Shape;91;p18"/>
          <p:cNvSpPr txBox="1"/>
          <p:nvPr/>
        </p:nvSpPr>
        <p:spPr>
          <a:xfrm>
            <a:off x="5195250" y="1323875"/>
            <a:ext cx="3320100" cy="181431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Endamálið við eini dialogsteðgi</a:t>
            </a:r>
            <a:r>
              <a:rPr lang="da" sz="1100" dirty="0">
                <a:solidFill>
                  <a:schemeClr val="dk1"/>
                </a:solidFill>
                <a:latin typeface="Montserrat Light" panose="00000400000000000000" pitchFamily="50" charset="0"/>
              </a:rPr>
              <a:t> er, at allir næmingar fáa tíð og rúm til at siga sínar egnu meiningar og tankar.</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100" dirty="0">
                <a:solidFill>
                  <a:schemeClr val="dk1"/>
                </a:solidFill>
                <a:latin typeface="Montserrat Light" panose="00000400000000000000" pitchFamily="50" charset="0"/>
              </a:rPr>
              <a:t>Her er ein vegleiðing til, hvussu ein kann býta tíðina út. Hetta kann tillagast eftir tørvi og umstøðum.</a:t>
            </a:r>
            <a:endParaRPr sz="1100" dirty="0">
              <a:solidFill>
                <a:schemeClr val="dk1"/>
              </a:solidFill>
              <a:latin typeface="Montserrat Light" panose="00000400000000000000" pitchFamily="50"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9"/>
          <p:cNvPicPr preferRelativeResize="0"/>
          <p:nvPr/>
        </p:nvPicPr>
        <p:blipFill>
          <a:blip r:embed="rId3">
            <a:alphaModFix/>
          </a:blip>
          <a:stretch>
            <a:fillRect/>
          </a:stretch>
        </p:blipFill>
        <p:spPr>
          <a:xfrm>
            <a:off x="292400" y="298125"/>
            <a:ext cx="8570102" cy="4615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0"/>
          <p:cNvPicPr preferRelativeResize="0"/>
          <p:nvPr/>
        </p:nvPicPr>
        <p:blipFill>
          <a:blip r:embed="rId3">
            <a:alphaModFix/>
          </a:blip>
          <a:stretch>
            <a:fillRect/>
          </a:stretch>
        </p:blipFill>
        <p:spPr>
          <a:xfrm>
            <a:off x="325050" y="321675"/>
            <a:ext cx="8537452" cy="4602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p:nvPr/>
        </p:nvSpPr>
        <p:spPr>
          <a:xfrm>
            <a:off x="402475" y="443425"/>
            <a:ext cx="6714900" cy="767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da" sz="3200" dirty="0">
                <a:solidFill>
                  <a:schemeClr val="dk1"/>
                </a:solidFill>
                <a:latin typeface="Bebas Neue" panose="020B0606020202050201" pitchFamily="34" charset="0"/>
                <a:ea typeface="Raleway"/>
                <a:cs typeface="Raleway"/>
                <a:sym typeface="Raleway"/>
              </a:rPr>
              <a:t>Dialog-steðgur diskussión</a:t>
            </a:r>
            <a:endParaRPr sz="4000" dirty="0">
              <a:solidFill>
                <a:schemeClr val="dk2"/>
              </a:solidFill>
              <a:latin typeface="Bebas Neue" panose="020B0606020202050201" pitchFamily="34" charset="0"/>
            </a:endParaRPr>
          </a:p>
        </p:txBody>
      </p:sp>
      <p:sp>
        <p:nvSpPr>
          <p:cNvPr id="107" name="Google Shape;107;p21"/>
          <p:cNvSpPr txBox="1"/>
          <p:nvPr/>
        </p:nvSpPr>
        <p:spPr>
          <a:xfrm>
            <a:off x="402475" y="1271040"/>
            <a:ext cx="8571000" cy="291153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600" dirty="0">
                <a:solidFill>
                  <a:schemeClr val="dk1"/>
                </a:solidFill>
                <a:latin typeface="Montserrat Light" panose="00000400000000000000" pitchFamily="50" charset="0"/>
              </a:rPr>
              <a:t>Eftir hetta fara vit í gongd við fyrstu </a:t>
            </a:r>
            <a:r>
              <a:rPr lang="da" sz="1600" b="1" dirty="0">
                <a:solidFill>
                  <a:schemeClr val="dk1"/>
                </a:solidFill>
                <a:latin typeface="Montserrat Light" panose="00000400000000000000" pitchFamily="50" charset="0"/>
              </a:rPr>
              <a:t>dialogsteðgakjakið</a:t>
            </a:r>
            <a:r>
              <a:rPr lang="da" sz="1600" dirty="0">
                <a:solidFill>
                  <a:schemeClr val="dk1"/>
                </a:solidFill>
                <a:latin typeface="Montserrat Light" panose="00000400000000000000" pitchFamily="50" charset="0"/>
              </a:rPr>
              <a:t>. Hetta kjakið er skipað sum ein </a:t>
            </a:r>
            <a:r>
              <a:rPr lang="da" sz="1600" b="1" dirty="0">
                <a:solidFill>
                  <a:schemeClr val="dk1"/>
                </a:solidFill>
                <a:latin typeface="Montserrat Light" panose="00000400000000000000" pitchFamily="50" charset="0"/>
              </a:rPr>
              <a:t>pallborðsfundur</a:t>
            </a:r>
            <a:r>
              <a:rPr lang="da" sz="1600" dirty="0">
                <a:solidFill>
                  <a:schemeClr val="dk1"/>
                </a:solidFill>
                <a:latin typeface="Montserrat Light" panose="00000400000000000000" pitchFamily="50" charset="0"/>
              </a:rPr>
              <a:t>, har næmingarnir skulu kjakast fyri og ímóti evninum.</a:t>
            </a:r>
            <a:endParaRPr sz="16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600" b="1" dirty="0">
                <a:solidFill>
                  <a:schemeClr val="dk1"/>
                </a:solidFill>
                <a:latin typeface="Montserrat Light" panose="00000400000000000000" pitchFamily="50" charset="0"/>
              </a:rPr>
              <a:t>Spurningar til kjakið:</a:t>
            </a:r>
            <a:endParaRPr sz="1600" b="1" dirty="0">
              <a:solidFill>
                <a:schemeClr val="dk1"/>
              </a:solidFill>
              <a:latin typeface="Montserrat Light" panose="00000400000000000000" pitchFamily="50" charset="0"/>
            </a:endParaRPr>
          </a:p>
          <a:p>
            <a:pPr marL="457200" lvl="0" indent="-336550" algn="l" rtl="0">
              <a:lnSpc>
                <a:spcPct val="115000"/>
              </a:lnSpc>
              <a:spcBef>
                <a:spcPts val="1200"/>
              </a:spcBef>
              <a:spcAft>
                <a:spcPts val="0"/>
              </a:spcAft>
              <a:buClr>
                <a:schemeClr val="dk1"/>
              </a:buClr>
              <a:buSzPts val="1700"/>
              <a:buAutoNum type="arabicPeriod"/>
            </a:pPr>
            <a:r>
              <a:rPr lang="da" sz="1600" dirty="0">
                <a:solidFill>
                  <a:schemeClr val="dk1"/>
                </a:solidFill>
                <a:latin typeface="Montserrat Light" panose="00000400000000000000" pitchFamily="50" charset="0"/>
              </a:rPr>
              <a:t>Hví er tað skaðiligt fyri havdjór, tá ið plast kemur út í havið?</a:t>
            </a:r>
            <a:endParaRPr sz="1600" dirty="0">
              <a:solidFill>
                <a:schemeClr val="dk1"/>
              </a:solidFill>
              <a:latin typeface="Montserrat Light" panose="00000400000000000000" pitchFamily="50" charset="0"/>
            </a:endParaRPr>
          </a:p>
          <a:p>
            <a:pPr marL="457200" lvl="0" indent="-336550" algn="l" rtl="0">
              <a:lnSpc>
                <a:spcPct val="115000"/>
              </a:lnSpc>
              <a:spcBef>
                <a:spcPts val="0"/>
              </a:spcBef>
              <a:spcAft>
                <a:spcPts val="0"/>
              </a:spcAft>
              <a:buClr>
                <a:schemeClr val="dk1"/>
              </a:buClr>
              <a:buSzPts val="1700"/>
              <a:buAutoNum type="arabicPeriod"/>
            </a:pPr>
            <a:r>
              <a:rPr lang="da" sz="1600" dirty="0">
                <a:solidFill>
                  <a:schemeClr val="dk1"/>
                </a:solidFill>
                <a:latin typeface="Montserrat Light" panose="00000400000000000000" pitchFamily="50" charset="0"/>
              </a:rPr>
              <a:t>Hvat heldur tú hendir, tá ið fólk kasta rusk á strondina?</a:t>
            </a:r>
            <a:endParaRPr sz="1600" dirty="0">
              <a:solidFill>
                <a:schemeClr val="dk1"/>
              </a:solidFill>
              <a:latin typeface="Montserrat Light" panose="00000400000000000000" pitchFamily="50" charset="0"/>
            </a:endParaRPr>
          </a:p>
          <a:p>
            <a:pPr marL="457200" lvl="0" indent="-336550" algn="l" rtl="0">
              <a:lnSpc>
                <a:spcPct val="115000"/>
              </a:lnSpc>
              <a:spcBef>
                <a:spcPts val="0"/>
              </a:spcBef>
              <a:spcAft>
                <a:spcPts val="0"/>
              </a:spcAft>
              <a:buClr>
                <a:schemeClr val="dk1"/>
              </a:buClr>
              <a:buSzPts val="1700"/>
              <a:buAutoNum type="arabicPeriod"/>
            </a:pPr>
            <a:r>
              <a:rPr lang="da" sz="1600" dirty="0">
                <a:solidFill>
                  <a:schemeClr val="dk1"/>
                </a:solidFill>
                <a:latin typeface="Montserrat Light" panose="00000400000000000000" pitchFamily="50" charset="0"/>
              </a:rPr>
              <a:t>Hvussu heldur tú, at vit kunnu hjálpa við at halda høvini rein?</a:t>
            </a:r>
            <a:endParaRPr sz="1600" dirty="0">
              <a:solidFill>
                <a:schemeClr val="dk1"/>
              </a:solidFill>
              <a:latin typeface="Montserrat Light" panose="00000400000000000000" pitchFamily="50" charset="0"/>
            </a:endParaRPr>
          </a:p>
          <a:p>
            <a:pPr marL="457200" lvl="0" indent="-336550" algn="l" rtl="0">
              <a:lnSpc>
                <a:spcPct val="115000"/>
              </a:lnSpc>
              <a:spcBef>
                <a:spcPts val="0"/>
              </a:spcBef>
              <a:spcAft>
                <a:spcPts val="0"/>
              </a:spcAft>
              <a:buClr>
                <a:schemeClr val="dk1"/>
              </a:buClr>
              <a:buSzPts val="1700"/>
              <a:buAutoNum type="arabicPeriod"/>
            </a:pPr>
            <a:r>
              <a:rPr lang="da" sz="1600" dirty="0">
                <a:solidFill>
                  <a:schemeClr val="dk1"/>
                </a:solidFill>
                <a:latin typeface="Montserrat Light" panose="00000400000000000000" pitchFamily="50" charset="0"/>
              </a:rPr>
              <a:t>Kennir tú nøkur dømi um djór, ið verða ávirkað av dálking í høvunum?</a:t>
            </a:r>
            <a:endParaRPr sz="1600" dirty="0">
              <a:solidFill>
                <a:schemeClr val="dk1"/>
              </a:solidFill>
              <a:latin typeface="Montserrat Light" panose="00000400000000000000" pitchFamily="50" charset="0"/>
            </a:endParaRPr>
          </a:p>
          <a:p>
            <a:pPr marL="457200" lvl="0" indent="-336550" algn="l" rtl="0">
              <a:lnSpc>
                <a:spcPct val="115000"/>
              </a:lnSpc>
              <a:spcBef>
                <a:spcPts val="0"/>
              </a:spcBef>
              <a:spcAft>
                <a:spcPts val="0"/>
              </a:spcAft>
              <a:buClr>
                <a:schemeClr val="dk1"/>
              </a:buClr>
              <a:buSzPts val="1700"/>
              <a:buAutoNum type="arabicPeriod"/>
            </a:pPr>
            <a:r>
              <a:rPr lang="da" sz="1600" dirty="0">
                <a:solidFill>
                  <a:schemeClr val="dk1"/>
                </a:solidFill>
                <a:latin typeface="Montserrat Light" panose="00000400000000000000" pitchFamily="50" charset="0"/>
              </a:rPr>
              <a:t>Hvussu kunnu vit brúka minni plast í gerandisdegnum fyri at verja høvini?</a:t>
            </a:r>
            <a:endParaRPr sz="1600" dirty="0">
              <a:solidFill>
                <a:schemeClr val="dk1"/>
              </a:solidFill>
              <a:latin typeface="Montserrat Light" panose="00000400000000000000" pitchFamily="50" charset="0"/>
            </a:endParaRPr>
          </a:p>
        </p:txBody>
      </p:sp>
      <p:sp>
        <p:nvSpPr>
          <p:cNvPr id="108" name="Google Shape;108;p21"/>
          <p:cNvSpPr txBox="1"/>
          <p:nvPr/>
        </p:nvSpPr>
        <p:spPr>
          <a:xfrm>
            <a:off x="4847000" y="893775"/>
            <a:ext cx="432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22"/>
          <p:cNvPicPr preferRelativeResize="0"/>
          <p:nvPr/>
        </p:nvPicPr>
        <p:blipFill>
          <a:blip r:embed="rId3">
            <a:alphaModFix/>
          </a:blip>
          <a:stretch>
            <a:fillRect/>
          </a:stretch>
        </p:blipFill>
        <p:spPr>
          <a:xfrm>
            <a:off x="4204125" y="0"/>
            <a:ext cx="4545423" cy="1791724"/>
          </a:xfrm>
          <a:prstGeom prst="rect">
            <a:avLst/>
          </a:prstGeom>
          <a:noFill/>
          <a:ln>
            <a:noFill/>
          </a:ln>
        </p:spPr>
      </p:pic>
      <p:sp>
        <p:nvSpPr>
          <p:cNvPr id="114" name="Google Shape;114;p22"/>
          <p:cNvSpPr txBox="1"/>
          <p:nvPr/>
        </p:nvSpPr>
        <p:spPr>
          <a:xfrm rot="229">
            <a:off x="4094200" y="1720675"/>
            <a:ext cx="4494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u="sng">
                <a:solidFill>
                  <a:srgbClr val="1C3678"/>
                </a:solidFill>
                <a:hlinkClick r:id="rId4">
                  <a:extLst>
                    <a:ext uri="{A12FA001-AC4F-418D-AE19-62706E023703}">
                      <ahyp:hlinkClr xmlns:ahyp="http://schemas.microsoft.com/office/drawing/2018/hyperlinkcolor" val="tx"/>
                    </a:ext>
                  </a:extLst>
                </a:hlinkClick>
              </a:rPr>
              <a:t>https://illvid.dk/naturen/hvordan-opstaar-havstroemme</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115" name="Google Shape;115;p22"/>
          <p:cNvSpPr txBox="1"/>
          <p:nvPr/>
        </p:nvSpPr>
        <p:spPr>
          <a:xfrm>
            <a:off x="394452" y="866506"/>
            <a:ext cx="3609600" cy="3462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050" dirty="0"/>
              <a:t>Eftir hetta </a:t>
            </a:r>
            <a:r>
              <a:rPr lang="da" sz="1050" dirty="0">
                <a:latin typeface="Montserrat Light" panose="00000400000000000000" pitchFamily="50" charset="0"/>
              </a:rPr>
              <a:t>verður</a:t>
            </a:r>
            <a:r>
              <a:rPr lang="da" sz="1050" dirty="0"/>
              <a:t> henda stutta greinin lisin. </a:t>
            </a:r>
            <a:endParaRPr sz="1050" dirty="0"/>
          </a:p>
        </p:txBody>
      </p:sp>
      <p:sp>
        <p:nvSpPr>
          <p:cNvPr id="116" name="Google Shape;116;p22"/>
          <p:cNvSpPr txBox="1"/>
          <p:nvPr/>
        </p:nvSpPr>
        <p:spPr>
          <a:xfrm>
            <a:off x="391252" y="1212724"/>
            <a:ext cx="3609600" cy="50780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050" dirty="0">
                <a:solidFill>
                  <a:schemeClr val="dk1"/>
                </a:solidFill>
                <a:latin typeface="Montserrat Light" panose="00000400000000000000" pitchFamily="50" charset="0"/>
              </a:rPr>
              <a:t>Eftir at øll hava lisið greinina, fáa tey eina framløgu um </a:t>
            </a:r>
            <a:r>
              <a:rPr lang="da" sz="1050" b="1" dirty="0">
                <a:solidFill>
                  <a:schemeClr val="dk1"/>
                </a:solidFill>
                <a:latin typeface="Montserrat Light" panose="00000400000000000000" pitchFamily="50" charset="0"/>
              </a:rPr>
              <a:t>havstreymarnar í heiminum</a:t>
            </a:r>
            <a:r>
              <a:rPr lang="da" sz="1050" dirty="0">
                <a:solidFill>
                  <a:schemeClr val="dk1"/>
                </a:solidFill>
                <a:latin typeface="Montserrat Light" panose="00000400000000000000" pitchFamily="50" charset="0"/>
              </a:rPr>
              <a:t>.</a:t>
            </a:r>
            <a:endParaRPr sz="1050" dirty="0">
              <a:latin typeface="Montserrat Light" panose="00000400000000000000" pitchFamily="50" charset="0"/>
            </a:endParaRPr>
          </a:p>
        </p:txBody>
      </p:sp>
      <p:sp>
        <p:nvSpPr>
          <p:cNvPr id="117" name="Google Shape;117;p22"/>
          <p:cNvSpPr txBox="1"/>
          <p:nvPr/>
        </p:nvSpPr>
        <p:spPr>
          <a:xfrm>
            <a:off x="320850" y="2108400"/>
            <a:ext cx="8428800" cy="274944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400"/>
              </a:spcBef>
              <a:spcAft>
                <a:spcPts val="0"/>
              </a:spcAft>
              <a:buNone/>
            </a:pPr>
            <a:r>
              <a:rPr lang="da" sz="1000" b="1" dirty="0">
                <a:solidFill>
                  <a:schemeClr val="dk1"/>
                </a:solidFill>
                <a:latin typeface="Montserrat Light" panose="00000400000000000000" pitchFamily="50" charset="0"/>
              </a:rPr>
              <a:t>Hvat eru havstreymar? </a:t>
            </a:r>
            <a:r>
              <a:rPr lang="da" sz="1000" dirty="0">
                <a:solidFill>
                  <a:schemeClr val="dk1"/>
                </a:solidFill>
                <a:latin typeface="Montserrat Light" panose="00000400000000000000" pitchFamily="50" charset="0"/>
              </a:rPr>
              <a:t>Havstreymar eru stórar rørslur av vatni í heimsins høvum, sum virka eitt sindur sum áir í sjónum. Teir flyta hita, kulda, næringarevni og súrevni runt í høvunum og ávirka bæði veðurlagið og lívið í høvunum.</a:t>
            </a:r>
            <a:endParaRPr sz="1000" dirty="0">
              <a:solidFill>
                <a:schemeClr val="dk1"/>
              </a:solidFill>
              <a:latin typeface="Montserrat Light" panose="00000400000000000000" pitchFamily="50" charset="0"/>
            </a:endParaRPr>
          </a:p>
          <a:p>
            <a:pPr marL="0" lvl="0" indent="0" algn="l" rtl="0">
              <a:lnSpc>
                <a:spcPct val="100000"/>
              </a:lnSpc>
              <a:spcBef>
                <a:spcPts val="1400"/>
              </a:spcBef>
              <a:spcAft>
                <a:spcPts val="0"/>
              </a:spcAft>
              <a:buNone/>
            </a:pPr>
            <a:r>
              <a:rPr lang="da" sz="1000" b="1" dirty="0">
                <a:solidFill>
                  <a:schemeClr val="dk1"/>
                </a:solidFill>
                <a:latin typeface="Montserrat Light" panose="00000400000000000000" pitchFamily="50" charset="0"/>
              </a:rPr>
              <a:t>Sløg av havstreymum</a:t>
            </a:r>
            <a:endParaRPr sz="1000" b="1" dirty="0">
              <a:solidFill>
                <a:schemeClr val="dk1"/>
              </a:solidFill>
              <a:latin typeface="Montserrat Light" panose="00000400000000000000" pitchFamily="50" charset="0"/>
            </a:endParaRPr>
          </a:p>
          <a:p>
            <a:pPr marL="0" lvl="0" indent="0" algn="l" rtl="0">
              <a:lnSpc>
                <a:spcPct val="100000"/>
              </a:lnSpc>
              <a:spcBef>
                <a:spcPts val="1400"/>
              </a:spcBef>
              <a:spcAft>
                <a:spcPts val="0"/>
              </a:spcAft>
              <a:buNone/>
            </a:pPr>
            <a:r>
              <a:rPr lang="da" sz="1000" b="1" dirty="0">
                <a:solidFill>
                  <a:schemeClr val="dk1"/>
                </a:solidFill>
                <a:latin typeface="Montserrat Light" panose="00000400000000000000" pitchFamily="50" charset="0"/>
              </a:rPr>
              <a:t>1. Yvirflatu-streymar: </a:t>
            </a:r>
            <a:r>
              <a:rPr lang="da" sz="1000" dirty="0">
                <a:solidFill>
                  <a:schemeClr val="dk1"/>
                </a:solidFill>
                <a:latin typeface="Montserrat Light" panose="00000400000000000000" pitchFamily="50" charset="0"/>
              </a:rPr>
              <a:t>Hesir streymar ferðast á sjónum yvirflatu og verða fyrst og fremst drivnir av vindinum.</a:t>
            </a:r>
            <a:endParaRPr sz="1000" dirty="0">
              <a:solidFill>
                <a:schemeClr val="dk1"/>
              </a:solidFill>
              <a:latin typeface="Montserrat Light" panose="00000400000000000000" pitchFamily="50" charset="0"/>
            </a:endParaRPr>
          </a:p>
          <a:p>
            <a:pPr marL="0" lvl="0" indent="0" algn="l" rtl="0">
              <a:lnSpc>
                <a:spcPct val="100000"/>
              </a:lnSpc>
              <a:spcBef>
                <a:spcPts val="1400"/>
              </a:spcBef>
              <a:spcAft>
                <a:spcPts val="0"/>
              </a:spcAft>
              <a:buNone/>
            </a:pPr>
            <a:r>
              <a:rPr lang="da" sz="1000" dirty="0">
                <a:solidFill>
                  <a:schemeClr val="dk1"/>
                </a:solidFill>
                <a:latin typeface="Montserrat Light" panose="00000400000000000000" pitchFamily="50" charset="0"/>
              </a:rPr>
              <a:t>Eitt dømi er </a:t>
            </a:r>
            <a:r>
              <a:rPr lang="da" sz="1000" b="1" dirty="0">
                <a:solidFill>
                  <a:schemeClr val="dk1"/>
                </a:solidFill>
                <a:latin typeface="Montserrat Light" panose="00000400000000000000" pitchFamily="50" charset="0"/>
              </a:rPr>
              <a:t>Golfstreymurin</a:t>
            </a:r>
            <a:r>
              <a:rPr lang="da" sz="1000" dirty="0">
                <a:solidFill>
                  <a:schemeClr val="dk1"/>
                </a:solidFill>
                <a:latin typeface="Montserrat Light" panose="00000400000000000000" pitchFamily="50" charset="0"/>
              </a:rPr>
              <a:t>, sum flytur heitt vatn frá Meksikoflógvanum til Europa.</a:t>
            </a:r>
            <a:endParaRPr sz="1000" dirty="0">
              <a:solidFill>
                <a:schemeClr val="dk1"/>
              </a:solidFill>
              <a:latin typeface="Montserrat Light" panose="00000400000000000000" pitchFamily="50" charset="0"/>
            </a:endParaRPr>
          </a:p>
          <a:p>
            <a:pPr marL="0" lvl="0" indent="0" algn="l" rtl="0">
              <a:lnSpc>
                <a:spcPct val="100000"/>
              </a:lnSpc>
              <a:spcBef>
                <a:spcPts val="1200"/>
              </a:spcBef>
              <a:spcAft>
                <a:spcPts val="0"/>
              </a:spcAft>
              <a:buNone/>
            </a:pPr>
            <a:r>
              <a:rPr lang="da" sz="1000" b="1" dirty="0">
                <a:solidFill>
                  <a:schemeClr val="dk1"/>
                </a:solidFill>
                <a:latin typeface="Montserrat Light" panose="00000400000000000000" pitchFamily="50" charset="0"/>
              </a:rPr>
              <a:t>2. Djúpstreymar</a:t>
            </a:r>
            <a:endParaRPr sz="1000" b="1" dirty="0">
              <a:solidFill>
                <a:schemeClr val="dk1"/>
              </a:solidFill>
              <a:latin typeface="Montserrat Light" panose="00000400000000000000" pitchFamily="50" charset="0"/>
            </a:endParaRPr>
          </a:p>
          <a:p>
            <a:pPr marL="457200" lvl="0" indent="-298450" algn="l" rtl="0">
              <a:lnSpc>
                <a:spcPct val="100000"/>
              </a:lnSpc>
              <a:spcBef>
                <a:spcPts val="1200"/>
              </a:spcBef>
              <a:spcAft>
                <a:spcPts val="0"/>
              </a:spcAft>
              <a:buClr>
                <a:schemeClr val="dk1"/>
              </a:buClr>
              <a:buSzPts val="1100"/>
              <a:buChar char="●"/>
            </a:pPr>
            <a:r>
              <a:rPr lang="da" sz="1000" dirty="0">
                <a:solidFill>
                  <a:schemeClr val="dk1"/>
                </a:solidFill>
                <a:latin typeface="Montserrat Light" panose="00000400000000000000" pitchFamily="50" charset="0"/>
              </a:rPr>
              <a:t>Hesir streymar ferðast djúpt undir yvirflatan.</a:t>
            </a:r>
            <a:endParaRPr sz="1000" dirty="0">
              <a:solidFill>
                <a:schemeClr val="dk1"/>
              </a:solidFill>
              <a:latin typeface="Montserrat Light" panose="00000400000000000000" pitchFamily="50" charset="0"/>
            </a:endParaRPr>
          </a:p>
          <a:p>
            <a:pPr marL="457200" lvl="0" indent="-298450" algn="l" rtl="0">
              <a:lnSpc>
                <a:spcPct val="100000"/>
              </a:lnSpc>
              <a:spcBef>
                <a:spcPts val="0"/>
              </a:spcBef>
              <a:spcAft>
                <a:spcPts val="0"/>
              </a:spcAft>
              <a:buClr>
                <a:schemeClr val="dk1"/>
              </a:buClr>
              <a:buSzPts val="1100"/>
              <a:buChar char="●"/>
            </a:pPr>
            <a:r>
              <a:rPr lang="da" sz="1000" dirty="0">
                <a:solidFill>
                  <a:schemeClr val="dk1"/>
                </a:solidFill>
                <a:latin typeface="Montserrat Light" panose="00000400000000000000" pitchFamily="50" charset="0"/>
              </a:rPr>
              <a:t>Djúpstreymar stava frá muninum í hita og saltinnihaldi í sjónum.</a:t>
            </a:r>
            <a:endParaRPr sz="1000" dirty="0">
              <a:solidFill>
                <a:schemeClr val="dk1"/>
              </a:solidFill>
              <a:latin typeface="Montserrat Light" panose="00000400000000000000" pitchFamily="50" charset="0"/>
            </a:endParaRPr>
          </a:p>
          <a:p>
            <a:pPr marL="457200" lvl="0" indent="-298450" algn="l" rtl="0">
              <a:lnSpc>
                <a:spcPct val="100000"/>
              </a:lnSpc>
              <a:spcBef>
                <a:spcPts val="0"/>
              </a:spcBef>
              <a:spcAft>
                <a:spcPts val="0"/>
              </a:spcAft>
              <a:buClr>
                <a:schemeClr val="dk1"/>
              </a:buClr>
              <a:buSzPts val="1100"/>
              <a:buChar char="●"/>
            </a:pPr>
            <a:r>
              <a:rPr lang="da" sz="1000" dirty="0">
                <a:solidFill>
                  <a:schemeClr val="dk1"/>
                </a:solidFill>
                <a:latin typeface="Montserrat Light" panose="00000400000000000000" pitchFamily="50" charset="0"/>
              </a:rPr>
              <a:t>Teir verða ofta kallaðir </a:t>
            </a:r>
            <a:r>
              <a:rPr lang="da" sz="1000" b="1" dirty="0">
                <a:solidFill>
                  <a:schemeClr val="dk1"/>
                </a:solidFill>
                <a:latin typeface="Montserrat Light" panose="00000400000000000000" pitchFamily="50" charset="0"/>
              </a:rPr>
              <a:t>“globala flutningsbandið”</a:t>
            </a:r>
            <a:r>
              <a:rPr lang="da" sz="1000" dirty="0">
                <a:solidFill>
                  <a:schemeClr val="dk1"/>
                </a:solidFill>
                <a:latin typeface="Montserrat Light" panose="00000400000000000000" pitchFamily="50" charset="0"/>
              </a:rPr>
              <a:t> (Global Conveyor Belt), tí teir flyta sjógv runt um alt heimin og hava stóran týdning fyri hitajavnvág og lívfrøðiliga margfeldnið í høvunum.</a:t>
            </a:r>
            <a:endParaRPr sz="1000" dirty="0">
              <a:solidFill>
                <a:schemeClr val="dk1"/>
              </a:solidFill>
              <a:latin typeface="Montserrat Light" panose="00000400000000000000" pitchFamily="50"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p:nvPr/>
        </p:nvSpPr>
        <p:spPr>
          <a:xfrm>
            <a:off x="90725" y="-14100"/>
            <a:ext cx="9307200" cy="511957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050" b="1" dirty="0">
                <a:solidFill>
                  <a:schemeClr val="dk1"/>
                </a:solidFill>
                <a:latin typeface="Montserrat Light" panose="00000400000000000000" pitchFamily="50" charset="0"/>
              </a:rPr>
              <a:t>    </a:t>
            </a:r>
            <a:endParaRPr sz="105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b="1" dirty="0">
                <a:solidFill>
                  <a:schemeClr val="dk1"/>
                </a:solidFill>
                <a:latin typeface="Montserrat Light" panose="00000400000000000000" pitchFamily="50" charset="0"/>
              </a:rPr>
              <a:t>    Hví eru havstreymar týdningarmiklir?</a:t>
            </a:r>
            <a:endParaRPr sz="105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050" b="1" dirty="0">
                <a:solidFill>
                  <a:schemeClr val="dk1"/>
                </a:solidFill>
                <a:latin typeface="Montserrat Light" panose="00000400000000000000" pitchFamily="50" charset="0"/>
              </a:rPr>
              <a:t>Teir regulera veðurlagið</a:t>
            </a:r>
            <a:r>
              <a:rPr lang="da" sz="1050" dirty="0">
                <a:solidFill>
                  <a:schemeClr val="dk1"/>
                </a:solidFill>
                <a:latin typeface="Montserrat Light" panose="00000400000000000000" pitchFamily="50" charset="0"/>
              </a:rPr>
              <a:t>: Til dømis ger Golfstreymurin, at Norður Evropa er heitari, enn tað annars hevði verið.</a:t>
            </a:r>
            <a:endParaRPr sz="105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50" b="1" dirty="0">
                <a:solidFill>
                  <a:schemeClr val="dk1"/>
                </a:solidFill>
                <a:latin typeface="Montserrat Light" panose="00000400000000000000" pitchFamily="50" charset="0"/>
              </a:rPr>
              <a:t>Teir flyta næringarevni</a:t>
            </a:r>
            <a:r>
              <a:rPr lang="da" sz="1050" dirty="0">
                <a:solidFill>
                  <a:schemeClr val="dk1"/>
                </a:solidFill>
                <a:latin typeface="Montserrat Light" panose="00000400000000000000" pitchFamily="50" charset="0"/>
              </a:rPr>
              <a:t>: Næringarevni verða flutt runt í høvunum, og nógv havdjór eru bundin at hesum til lívsins treytir.</a:t>
            </a:r>
            <a:endParaRPr sz="105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50" b="1" dirty="0">
                <a:solidFill>
                  <a:schemeClr val="dk1"/>
                </a:solidFill>
                <a:latin typeface="Montserrat Light" panose="00000400000000000000" pitchFamily="50" charset="0"/>
              </a:rPr>
              <a:t>Teir ávirka veðrið</a:t>
            </a:r>
            <a:r>
              <a:rPr lang="da" sz="1050" dirty="0">
                <a:solidFill>
                  <a:schemeClr val="dk1"/>
                </a:solidFill>
                <a:latin typeface="Montserrat Light" panose="00000400000000000000" pitchFamily="50" charset="0"/>
              </a:rPr>
              <a:t>: Streymar kunnu føra við sær ódnir og ekstrem veðurfyribrigdi, eitt nú hvirlur (orkanir) og stórar stormar.</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endParaRPr sz="1050" dirty="0">
              <a:solidFill>
                <a:schemeClr val="dk1"/>
              </a:solidFill>
              <a:latin typeface="Montserrat Light" panose="00000400000000000000" pitchFamily="50" charset="0"/>
            </a:endParaRPr>
          </a:p>
          <a:p>
            <a:pPr marL="0" lvl="0" indent="0" algn="l" rtl="0">
              <a:lnSpc>
                <a:spcPct val="115000"/>
              </a:lnSpc>
              <a:spcBef>
                <a:spcPts val="1400"/>
              </a:spcBef>
              <a:spcAft>
                <a:spcPts val="0"/>
              </a:spcAft>
              <a:buNone/>
            </a:pPr>
            <a:r>
              <a:rPr lang="da" sz="1050" b="1" dirty="0">
                <a:solidFill>
                  <a:schemeClr val="dk1"/>
                </a:solidFill>
                <a:latin typeface="Montserrat Light" panose="00000400000000000000" pitchFamily="50" charset="0"/>
              </a:rPr>
              <a:t>      Hóttanir móti havstreymum</a:t>
            </a:r>
            <a:endParaRPr sz="105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050" b="1" dirty="0">
                <a:solidFill>
                  <a:schemeClr val="dk1"/>
                </a:solidFill>
                <a:latin typeface="Montserrat Light" panose="00000400000000000000" pitchFamily="50" charset="0"/>
              </a:rPr>
              <a:t>Veðurlagsbroytingar</a:t>
            </a:r>
            <a:r>
              <a:rPr lang="da" sz="1050" dirty="0">
                <a:solidFill>
                  <a:schemeClr val="dk1"/>
                </a:solidFill>
                <a:latin typeface="Montserrat Light" panose="00000400000000000000" pitchFamily="50" charset="0"/>
              </a:rPr>
              <a:t> kunnu órógva havstreymarnar. Tá ísur við pólarnar bráðnar, broytist saltinnihaldið í høvunum, og hetta kann veikja ella steðga týdningarmiklum streymum, eitt nú Golfstreyminum.</a:t>
            </a:r>
            <a:endParaRPr sz="105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50" b="1" dirty="0">
                <a:solidFill>
                  <a:schemeClr val="dk1"/>
                </a:solidFill>
                <a:latin typeface="Montserrat Light" panose="00000400000000000000" pitchFamily="50" charset="0"/>
              </a:rPr>
              <a:t>Stórar avleiðingar</a:t>
            </a:r>
            <a:r>
              <a:rPr lang="da" sz="1050" dirty="0">
                <a:solidFill>
                  <a:schemeClr val="dk1"/>
                </a:solidFill>
                <a:latin typeface="Montserrat Light" panose="00000400000000000000" pitchFamily="50" charset="0"/>
              </a:rPr>
              <a:t>: Um Golfstreymurin veikist ella steðgar, kann hetta hava stórar avleiðingar fyri bæði veðurlag og lívfrøðiliga margfeldnið í høvunum.</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endParaRPr sz="1050" dirty="0">
              <a:solidFill>
                <a:schemeClr val="dk1"/>
              </a:solidFill>
              <a:latin typeface="Montserrat Light" panose="00000400000000000000" pitchFamily="50" charset="0"/>
            </a:endParaRPr>
          </a:p>
          <a:p>
            <a:pPr marL="0" lvl="0" indent="0" algn="l" rtl="0">
              <a:lnSpc>
                <a:spcPct val="115000"/>
              </a:lnSpc>
              <a:spcBef>
                <a:spcPts val="1400"/>
              </a:spcBef>
              <a:spcAft>
                <a:spcPts val="0"/>
              </a:spcAft>
              <a:buNone/>
            </a:pPr>
            <a:r>
              <a:rPr lang="da" sz="1050" b="1" dirty="0">
                <a:solidFill>
                  <a:schemeClr val="dk1"/>
                </a:solidFill>
                <a:latin typeface="Montserrat Light" panose="00000400000000000000" pitchFamily="50" charset="0"/>
              </a:rPr>
              <a:t>    Hvussu kunnu vit hjálpa?</a:t>
            </a:r>
            <a:endParaRPr sz="105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050" b="1" dirty="0">
                <a:solidFill>
                  <a:schemeClr val="dk1"/>
                </a:solidFill>
                <a:latin typeface="Montserrat Light" panose="00000400000000000000" pitchFamily="50" charset="0"/>
              </a:rPr>
              <a:t>Stríðast móti veðurlagsbroytingum</a:t>
            </a:r>
            <a:r>
              <a:rPr lang="da" sz="1050" dirty="0">
                <a:solidFill>
                  <a:schemeClr val="dk1"/>
                </a:solidFill>
                <a:latin typeface="Montserrat Light" panose="00000400000000000000" pitchFamily="50" charset="0"/>
              </a:rPr>
              <a:t>: Tað er týdningarmikið at minka um CO₂-útlátið og ansa betur eftir okkara jørð.</a:t>
            </a:r>
            <a:endParaRPr sz="105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50" b="1" dirty="0">
                <a:solidFill>
                  <a:schemeClr val="dk1"/>
                </a:solidFill>
                <a:latin typeface="Montserrat Light" panose="00000400000000000000" pitchFamily="50" charset="0"/>
              </a:rPr>
              <a:t>Varveita havstreymarnar</a:t>
            </a:r>
            <a:r>
              <a:rPr lang="da" sz="1050" dirty="0">
                <a:solidFill>
                  <a:schemeClr val="dk1"/>
                </a:solidFill>
                <a:latin typeface="Montserrat Light" panose="00000400000000000000" pitchFamily="50" charset="0"/>
              </a:rPr>
              <a:t>: Havstreymar vísa, hvussu alt á jørðini hongur saman, og hví tað er týdningarmikið, at vit verja havumhvørvið.</a:t>
            </a:r>
            <a:endParaRPr sz="105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50" b="1" dirty="0">
                <a:solidFill>
                  <a:schemeClr val="dk1"/>
                </a:solidFill>
                <a:latin typeface="Montserrat Light" panose="00000400000000000000" pitchFamily="50" charset="0"/>
              </a:rPr>
              <a:t>Virkna átøku</a:t>
            </a:r>
            <a:r>
              <a:rPr lang="da" sz="1050" dirty="0">
                <a:solidFill>
                  <a:schemeClr val="dk1"/>
                </a:solidFill>
                <a:latin typeface="Montserrat Light" panose="00000400000000000000" pitchFamily="50" charset="0"/>
              </a:rPr>
              <a:t>: Vit kunnu minka um plastdálking, stuðla endurnýtslu og arbeiða fyri burðardyggari nýtslu av havsins tilfeingi.</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endParaRPr sz="1050" dirty="0">
              <a:solidFill>
                <a:schemeClr val="dk1"/>
              </a:solidFill>
              <a:latin typeface="Montserrat Light" panose="00000400000000000000" pitchFamily="50"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24"/>
          <p:cNvPicPr preferRelativeResize="0"/>
          <p:nvPr/>
        </p:nvPicPr>
        <p:blipFill>
          <a:blip r:embed="rId3">
            <a:alphaModFix/>
          </a:blip>
          <a:stretch>
            <a:fillRect/>
          </a:stretch>
        </p:blipFill>
        <p:spPr>
          <a:xfrm>
            <a:off x="365450" y="357475"/>
            <a:ext cx="6221088" cy="3275450"/>
          </a:xfrm>
          <a:prstGeom prst="rect">
            <a:avLst/>
          </a:prstGeom>
          <a:noFill/>
          <a:ln>
            <a:noFill/>
          </a:ln>
        </p:spPr>
      </p:pic>
      <p:sp>
        <p:nvSpPr>
          <p:cNvPr id="128" name="Google Shape;128;p24"/>
          <p:cNvSpPr txBox="1"/>
          <p:nvPr/>
        </p:nvSpPr>
        <p:spPr>
          <a:xfrm>
            <a:off x="7058525" y="506250"/>
            <a:ext cx="1602000" cy="278765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dirty="0">
                <a:solidFill>
                  <a:schemeClr val="dk1"/>
                </a:solidFill>
                <a:latin typeface="Montserrat Light" panose="00000400000000000000" pitchFamily="50" charset="0"/>
              </a:rPr>
              <a:t>Nú hava næmingarnir fingið vitan um dálking og hvussu heimsins høv hanga saman.</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100" dirty="0">
                <a:solidFill>
                  <a:schemeClr val="dk1"/>
                </a:solidFill>
                <a:latin typeface="Montserrat Light" panose="00000400000000000000" pitchFamily="50" charset="0"/>
              </a:rPr>
              <a:t>Við hesum hava næmingarnir fingið vitan, sum teir kunnu brúka í komandi </a:t>
            </a:r>
            <a:r>
              <a:rPr lang="da" sz="1100" b="1" dirty="0">
                <a:solidFill>
                  <a:schemeClr val="dk1"/>
                </a:solidFill>
                <a:latin typeface="Montserrat Light" panose="00000400000000000000" pitchFamily="50" charset="0"/>
              </a:rPr>
              <a:t>dialog-steðgi-kjaki</a:t>
            </a:r>
            <a:endParaRPr sz="1100" b="1" dirty="0">
              <a:solidFill>
                <a:schemeClr val="dk1"/>
              </a:solidFill>
              <a:latin typeface="Montserrat Light" panose="00000400000000000000" pitchFamily="50" charset="0"/>
            </a:endParaRPr>
          </a:p>
        </p:txBody>
      </p:sp>
      <p:sp>
        <p:nvSpPr>
          <p:cNvPr id="129" name="Google Shape;129;p24"/>
          <p:cNvSpPr txBox="1"/>
          <p:nvPr/>
        </p:nvSpPr>
        <p:spPr>
          <a:xfrm>
            <a:off x="263550" y="3781375"/>
            <a:ext cx="8124300" cy="922530"/>
          </a:xfrm>
          <a:prstGeom prst="rect">
            <a:avLst/>
          </a:prstGeom>
          <a:noFill/>
          <a:ln>
            <a:noFill/>
          </a:ln>
        </p:spPr>
        <p:txBody>
          <a:bodyPr spcFirstLastPara="1" wrap="square" lIns="91425" tIns="91425" rIns="91425" bIns="91425" anchor="t" anchorCtr="0">
            <a:spAutoFit/>
          </a:bodyPr>
          <a:lstStyle/>
          <a:p>
            <a:pPr marL="457200" lvl="0" indent="-304800" algn="l" rtl="0">
              <a:lnSpc>
                <a:spcPct val="115000"/>
              </a:lnSpc>
              <a:spcBef>
                <a:spcPts val="1200"/>
              </a:spcBef>
              <a:spcAft>
                <a:spcPts val="0"/>
              </a:spcAft>
              <a:buClr>
                <a:schemeClr val="dk1"/>
              </a:buClr>
              <a:buSzPts val="1200"/>
              <a:buChar char="●"/>
            </a:pPr>
            <a:r>
              <a:rPr lang="da" sz="1100" b="1" dirty="0">
                <a:solidFill>
                  <a:schemeClr val="dk1"/>
                </a:solidFill>
                <a:latin typeface="Montserrat Light" panose="00000400000000000000" pitchFamily="50" charset="0"/>
              </a:rPr>
              <a:t>Hvat haldi eg um, at havstreymar flyta plastburturkast frá einum parti av heiminum til ein annan?</a:t>
            </a:r>
            <a:endParaRPr sz="1100" b="1" dirty="0">
              <a:solidFill>
                <a:schemeClr val="dk1"/>
              </a:solidFill>
              <a:latin typeface="Montserrat Light" panose="00000400000000000000" pitchFamily="50" charset="0"/>
            </a:endParaRPr>
          </a:p>
          <a:p>
            <a:pPr marL="457200" lvl="0" indent="-304800" algn="l" rtl="0">
              <a:lnSpc>
                <a:spcPct val="115000"/>
              </a:lnSpc>
              <a:spcBef>
                <a:spcPts val="0"/>
              </a:spcBef>
              <a:spcAft>
                <a:spcPts val="0"/>
              </a:spcAft>
              <a:buClr>
                <a:schemeClr val="dk1"/>
              </a:buClr>
              <a:buSzPts val="1200"/>
              <a:buChar char="●"/>
            </a:pPr>
            <a:r>
              <a:rPr lang="da" sz="1100" b="1" dirty="0">
                <a:solidFill>
                  <a:schemeClr val="dk1"/>
                </a:solidFill>
                <a:latin typeface="Montserrat Light" panose="00000400000000000000" pitchFamily="50" charset="0"/>
              </a:rPr>
              <a:t>Hví er plastoyggin í Kyrrahavinum skaðilig fyri okkara høv og okkara fiskivinnu?</a:t>
            </a:r>
            <a:endParaRPr sz="1100" b="1" dirty="0">
              <a:solidFill>
                <a:schemeClr val="dk1"/>
              </a:solidFill>
              <a:latin typeface="Montserrat Light" panose="00000400000000000000" pitchFamily="50" charset="0"/>
            </a:endParaRPr>
          </a:p>
          <a:p>
            <a:pPr marL="457200" lvl="0" indent="-304800" algn="l" rtl="0">
              <a:lnSpc>
                <a:spcPct val="115000"/>
              </a:lnSpc>
              <a:spcBef>
                <a:spcPts val="0"/>
              </a:spcBef>
              <a:spcAft>
                <a:spcPts val="0"/>
              </a:spcAft>
              <a:buClr>
                <a:schemeClr val="dk1"/>
              </a:buClr>
              <a:buSzPts val="1200"/>
              <a:buChar char="●"/>
            </a:pPr>
            <a:r>
              <a:rPr lang="da" sz="1100" b="1" dirty="0">
                <a:solidFill>
                  <a:schemeClr val="dk1"/>
                </a:solidFill>
                <a:latin typeface="Montserrat Light" panose="00000400000000000000" pitchFamily="50" charset="0"/>
              </a:rPr>
              <a:t>Hvussu kunnu vit minka um nøgdina av plasti, sum verður flutt runt í heimsins høvum við havstreymum?</a:t>
            </a:r>
            <a:endParaRPr sz="1100" b="1" dirty="0">
              <a:solidFill>
                <a:schemeClr val="dk1"/>
              </a:solidFill>
              <a:latin typeface="Montserrat Light" panose="00000400000000000000" pitchFamily="50"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p:nvPr/>
        </p:nvSpPr>
        <p:spPr>
          <a:xfrm>
            <a:off x="185000" y="342275"/>
            <a:ext cx="8658900" cy="246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1200"/>
              </a:spcAft>
              <a:buNone/>
            </a:pPr>
            <a:endParaRPr sz="400">
              <a:solidFill>
                <a:schemeClr val="dk1"/>
              </a:solidFill>
            </a:endParaRPr>
          </a:p>
        </p:txBody>
      </p:sp>
      <p:sp>
        <p:nvSpPr>
          <p:cNvPr id="135" name="Google Shape;135;p25"/>
          <p:cNvSpPr txBox="1"/>
          <p:nvPr/>
        </p:nvSpPr>
        <p:spPr>
          <a:xfrm>
            <a:off x="324750" y="902157"/>
            <a:ext cx="8962500" cy="869438"/>
          </a:xfrm>
          <a:prstGeom prst="rect">
            <a:avLst/>
          </a:prstGeom>
          <a:noFill/>
          <a:ln>
            <a:noFill/>
          </a:ln>
        </p:spPr>
        <p:txBody>
          <a:bodyPr spcFirstLastPara="1" wrap="square" lIns="91425" tIns="91425" rIns="91425" bIns="91425" anchor="t" anchorCtr="0">
            <a:spAutoFit/>
          </a:bodyPr>
          <a:lstStyle/>
          <a:p>
            <a:pPr>
              <a:lnSpc>
                <a:spcPct val="115000"/>
              </a:lnSpc>
              <a:spcBef>
                <a:spcPts val="1200"/>
              </a:spcBef>
            </a:pPr>
            <a:r>
              <a:rPr lang="da" sz="1000" b="1" dirty="0">
                <a:solidFill>
                  <a:schemeClr val="dk1"/>
                </a:solidFill>
                <a:latin typeface="Montserrat Light" panose="00000400000000000000" pitchFamily="50" charset="0"/>
              </a:rPr>
              <a:t>Hvat er ein Concept Cartoon?</a:t>
            </a:r>
            <a:br>
              <a:rPr lang="da" sz="1000" b="1" dirty="0">
                <a:solidFill>
                  <a:schemeClr val="dk1"/>
                </a:solidFill>
                <a:latin typeface="Montserrat Light" panose="00000400000000000000" pitchFamily="50" charset="0"/>
              </a:rPr>
            </a:br>
            <a:r>
              <a:rPr lang="da" sz="1000" dirty="0">
                <a:solidFill>
                  <a:schemeClr val="dk1"/>
                </a:solidFill>
                <a:latin typeface="Montserrat Light" panose="00000400000000000000" pitchFamily="50" charset="0"/>
              </a:rPr>
              <a:t>Ein </a:t>
            </a:r>
            <a:r>
              <a:rPr lang="da" sz="1000" b="1" dirty="0">
                <a:solidFill>
                  <a:schemeClr val="dk1"/>
                </a:solidFill>
                <a:latin typeface="Montserrat Light" panose="00000400000000000000" pitchFamily="50" charset="0"/>
              </a:rPr>
              <a:t>Concept Cartoon</a:t>
            </a:r>
            <a:r>
              <a:rPr lang="da" sz="1000" dirty="0">
                <a:solidFill>
                  <a:schemeClr val="dk1"/>
                </a:solidFill>
                <a:latin typeface="Montserrat Light" panose="00000400000000000000" pitchFamily="50" charset="0"/>
              </a:rPr>
              <a:t> er ein sjónligur háttur, har eitt stuttligt ella hugvekjandi myndablað verður brúkt til at eggja til kjak og íblástur um eitt ávíst evni. </a:t>
            </a:r>
            <a:r>
              <a:rPr lang="fi-FI" sz="1000" dirty="0" err="1">
                <a:solidFill>
                  <a:schemeClr val="dk1"/>
                </a:solidFill>
                <a:latin typeface="Montserrat Light" panose="00000400000000000000" pitchFamily="50" charset="0"/>
              </a:rPr>
              <a:t>Her</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er</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eitt</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uppskot</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til</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hvussu</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ein</a:t>
            </a:r>
            <a:r>
              <a:rPr lang="fi-FI" sz="1000" dirty="0">
                <a:solidFill>
                  <a:schemeClr val="dk1"/>
                </a:solidFill>
                <a:latin typeface="Montserrat Light" panose="00000400000000000000" pitchFamily="50" charset="0"/>
              </a:rPr>
              <a:t> </a:t>
            </a:r>
            <a:r>
              <a:rPr lang="fi-FI" sz="1000" b="1" dirty="0" err="1">
                <a:solidFill>
                  <a:schemeClr val="dk1"/>
                </a:solidFill>
                <a:latin typeface="Montserrat Light" panose="00000400000000000000" pitchFamily="50" charset="0"/>
              </a:rPr>
              <a:t>Concept</a:t>
            </a:r>
            <a:r>
              <a:rPr lang="fi-FI" sz="1000" b="1" dirty="0">
                <a:solidFill>
                  <a:schemeClr val="dk1"/>
                </a:solidFill>
                <a:latin typeface="Montserrat Light" panose="00000400000000000000" pitchFamily="50" charset="0"/>
              </a:rPr>
              <a:t> </a:t>
            </a:r>
            <a:r>
              <a:rPr lang="fi-FI" sz="1000" b="1" dirty="0" err="1">
                <a:solidFill>
                  <a:schemeClr val="dk1"/>
                </a:solidFill>
                <a:latin typeface="Montserrat Light" panose="00000400000000000000" pitchFamily="50" charset="0"/>
              </a:rPr>
              <a:t>Cartoon</a:t>
            </a:r>
            <a:r>
              <a:rPr lang="fi-FI" sz="1000" b="1" dirty="0">
                <a:solidFill>
                  <a:schemeClr val="dk1"/>
                </a:solidFill>
                <a:latin typeface="Montserrat Light" panose="00000400000000000000" pitchFamily="50" charset="0"/>
              </a:rPr>
              <a:t> </a:t>
            </a:r>
            <a:r>
              <a:rPr lang="fi-FI" sz="1000" b="1" dirty="0" err="1">
                <a:solidFill>
                  <a:schemeClr val="dk1"/>
                </a:solidFill>
                <a:latin typeface="Montserrat Light" panose="00000400000000000000" pitchFamily="50" charset="0"/>
              </a:rPr>
              <a:t>um</a:t>
            </a:r>
            <a:r>
              <a:rPr lang="fi-FI" sz="1000" b="1" dirty="0">
                <a:solidFill>
                  <a:schemeClr val="dk1"/>
                </a:solidFill>
                <a:latin typeface="Montserrat Light" panose="00000400000000000000" pitchFamily="50" charset="0"/>
              </a:rPr>
              <a:t> </a:t>
            </a:r>
            <a:r>
              <a:rPr lang="fi-FI" sz="1000" b="1" dirty="0" err="1">
                <a:solidFill>
                  <a:schemeClr val="dk1"/>
                </a:solidFill>
                <a:latin typeface="Montserrat Light" panose="00000400000000000000" pitchFamily="50" charset="0"/>
              </a:rPr>
              <a:t>havstreymar</a:t>
            </a:r>
            <a:r>
              <a:rPr lang="fi-FI" sz="1000" b="1" dirty="0">
                <a:solidFill>
                  <a:schemeClr val="dk1"/>
                </a:solidFill>
                <a:latin typeface="Montserrat Light" panose="00000400000000000000" pitchFamily="50" charset="0"/>
              </a:rPr>
              <a:t> </a:t>
            </a:r>
            <a:r>
              <a:rPr lang="fi-FI" sz="1000" b="1" dirty="0" err="1">
                <a:solidFill>
                  <a:schemeClr val="dk1"/>
                </a:solidFill>
                <a:latin typeface="Montserrat Light" panose="00000400000000000000" pitchFamily="50" charset="0"/>
              </a:rPr>
              <a:t>til</a:t>
            </a:r>
            <a:r>
              <a:rPr lang="fi-FI" sz="1000" b="1" dirty="0">
                <a:solidFill>
                  <a:schemeClr val="dk1"/>
                </a:solidFill>
                <a:latin typeface="Montserrat Light" panose="00000400000000000000" pitchFamily="50" charset="0"/>
              </a:rPr>
              <a:t> 7. </a:t>
            </a:r>
            <a:r>
              <a:rPr lang="fi-FI" sz="1000" b="1" dirty="0" err="1">
                <a:solidFill>
                  <a:schemeClr val="dk1"/>
                </a:solidFill>
                <a:latin typeface="Montserrat Light" panose="00000400000000000000" pitchFamily="50" charset="0"/>
              </a:rPr>
              <a:t>flokk</a:t>
            </a:r>
            <a:r>
              <a:rPr lang="fi-FI" sz="1000" dirty="0">
                <a:solidFill>
                  <a:schemeClr val="dk1"/>
                </a:solidFill>
                <a:latin typeface="Montserrat Light" panose="00000400000000000000" pitchFamily="50" charset="0"/>
              </a:rPr>
              <a:t> kundi </a:t>
            </a:r>
            <a:r>
              <a:rPr lang="fi-FI" sz="1000" dirty="0" err="1">
                <a:solidFill>
                  <a:schemeClr val="dk1"/>
                </a:solidFill>
                <a:latin typeface="Montserrat Light" panose="00000400000000000000" pitchFamily="50" charset="0"/>
              </a:rPr>
              <a:t>síggja</a:t>
            </a:r>
            <a:r>
              <a:rPr lang="fi-FI" sz="1000" dirty="0">
                <a:solidFill>
                  <a:schemeClr val="dk1"/>
                </a:solidFill>
                <a:latin typeface="Montserrat Light" panose="00000400000000000000" pitchFamily="50" charset="0"/>
              </a:rPr>
              <a:t> </a:t>
            </a:r>
            <a:r>
              <a:rPr lang="fi-FI" sz="1000" dirty="0" err="1">
                <a:solidFill>
                  <a:schemeClr val="dk1"/>
                </a:solidFill>
                <a:latin typeface="Montserrat Light" panose="00000400000000000000" pitchFamily="50" charset="0"/>
              </a:rPr>
              <a:t>út</a:t>
            </a:r>
            <a:endParaRPr lang="fi-FI" sz="1000" dirty="0">
              <a:solidFill>
                <a:schemeClr val="dk1"/>
              </a:solidFill>
              <a:latin typeface="Montserrat Light" panose="00000400000000000000" pitchFamily="50" charset="0"/>
            </a:endParaRPr>
          </a:p>
        </p:txBody>
      </p:sp>
      <p:sp>
        <p:nvSpPr>
          <p:cNvPr id="136" name="Google Shape;136;p25"/>
          <p:cNvSpPr txBox="1"/>
          <p:nvPr/>
        </p:nvSpPr>
        <p:spPr>
          <a:xfrm>
            <a:off x="324750" y="1527266"/>
            <a:ext cx="8608800" cy="120286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0"/>
              </a:spcAft>
              <a:buNone/>
            </a:pPr>
            <a:r>
              <a:rPr lang="da" sz="1000" b="1" dirty="0">
                <a:solidFill>
                  <a:schemeClr val="dk1"/>
                </a:solidFill>
                <a:latin typeface="Montserrat Light" panose="00000400000000000000" pitchFamily="50" charset="0"/>
              </a:rPr>
              <a:t>Lýsing av Concept Cartoon um havstreymar</a:t>
            </a:r>
            <a:endParaRPr sz="1000" b="1"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000" b="1" dirty="0">
                <a:solidFill>
                  <a:schemeClr val="dk1"/>
                </a:solidFill>
                <a:latin typeface="Montserrat Light" panose="00000400000000000000" pitchFamily="50" charset="0"/>
              </a:rPr>
              <a:t>Bakgrund:</a:t>
            </a:r>
            <a:br>
              <a:rPr lang="da" sz="1000" b="1" dirty="0">
                <a:solidFill>
                  <a:schemeClr val="dk1"/>
                </a:solidFill>
                <a:latin typeface="Montserrat Light" panose="00000400000000000000" pitchFamily="50" charset="0"/>
              </a:rPr>
            </a:br>
            <a:r>
              <a:rPr lang="da" sz="1000" dirty="0">
                <a:solidFill>
                  <a:schemeClr val="dk1"/>
                </a:solidFill>
                <a:latin typeface="Montserrat Light" panose="00000400000000000000" pitchFamily="50" charset="0"/>
              </a:rPr>
              <a:t>Ein mynd av jørðini, ið sæst úr rúmdini, við stórum, litføgrum pílum, sum vísa, hvønn veg streymarnir ferðast í heimsins høvum.</a:t>
            </a:r>
            <a:endParaRPr sz="1000" dirty="0">
              <a:solidFill>
                <a:schemeClr val="dk1"/>
              </a:solidFill>
              <a:latin typeface="Montserrat Light" panose="00000400000000000000" pitchFamily="50" charset="0"/>
            </a:endParaRPr>
          </a:p>
        </p:txBody>
      </p:sp>
      <p:sp>
        <p:nvSpPr>
          <p:cNvPr id="137" name="Google Shape;137;p25"/>
          <p:cNvSpPr txBox="1"/>
          <p:nvPr/>
        </p:nvSpPr>
        <p:spPr>
          <a:xfrm>
            <a:off x="342450" y="2276671"/>
            <a:ext cx="8658900" cy="261863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0"/>
              </a:spcAft>
              <a:buNone/>
            </a:pPr>
            <a:r>
              <a:rPr lang="da" sz="1000" b="1" dirty="0">
                <a:solidFill>
                  <a:schemeClr val="dk1"/>
                </a:solidFill>
                <a:latin typeface="Montserrat Light" panose="00000400000000000000" pitchFamily="50" charset="0"/>
              </a:rPr>
              <a:t>Figurar:</a:t>
            </a:r>
            <a:endParaRPr sz="10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000" b="1" dirty="0">
                <a:solidFill>
                  <a:schemeClr val="dk1"/>
                </a:solidFill>
                <a:latin typeface="Montserrat Light" panose="00000400000000000000" pitchFamily="50" charset="0"/>
              </a:rPr>
              <a:t>Næmingur 1</a:t>
            </a:r>
            <a:r>
              <a:rPr lang="da" sz="1000" dirty="0">
                <a:solidFill>
                  <a:schemeClr val="dk1"/>
                </a:solidFill>
                <a:latin typeface="Montserrat Light" panose="00000400000000000000" pitchFamily="50" charset="0"/>
              </a:rPr>
              <a:t>: Ein næmingur stendur við síðuna av eini stórari jarðarknøtt (globus) og hyggur forvitin at pílunum, sum vísa havstreymarnar.Tekstur: </a:t>
            </a:r>
            <a:r>
              <a:rPr lang="da" sz="1000" i="1" dirty="0">
                <a:solidFill>
                  <a:schemeClr val="dk1"/>
                </a:solidFill>
                <a:latin typeface="Montserrat Light" panose="00000400000000000000" pitchFamily="50" charset="0"/>
              </a:rPr>
              <a:t>“So, um havstreymar kunnu flyta seg so skjótt, hvussu ávirka teir so veðrið í ymsum pørtum av heiminum?”</a:t>
            </a:r>
            <a:endParaRPr sz="1000" i="1"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00" b="1" dirty="0">
                <a:solidFill>
                  <a:schemeClr val="dk1"/>
                </a:solidFill>
                <a:latin typeface="Montserrat Light" panose="00000400000000000000" pitchFamily="50" charset="0"/>
              </a:rPr>
              <a:t>Næmingur 2</a:t>
            </a:r>
            <a:r>
              <a:rPr lang="da" sz="1000" dirty="0">
                <a:solidFill>
                  <a:schemeClr val="dk1"/>
                </a:solidFill>
                <a:latin typeface="Montserrat Light" panose="00000400000000000000" pitchFamily="50" charset="0"/>
              </a:rPr>
              <a:t>: Ein annar næmingur hyggur at einum korti av havstreymum.Tekstur: </a:t>
            </a:r>
            <a:r>
              <a:rPr lang="da" sz="1000" i="1" dirty="0">
                <a:solidFill>
                  <a:schemeClr val="dk1"/>
                </a:solidFill>
                <a:latin typeface="Montserrat Light" panose="00000400000000000000" pitchFamily="50" charset="0"/>
              </a:rPr>
              <a:t>“Tað er rímiliga ørt! Eg visti ikki, at Golfstreymurin kundi gera Evropa heitari.”</a:t>
            </a:r>
            <a:endParaRPr sz="1000" i="1"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00" b="1" dirty="0">
                <a:solidFill>
                  <a:schemeClr val="dk1"/>
                </a:solidFill>
                <a:latin typeface="Montserrat Light" panose="00000400000000000000" pitchFamily="50" charset="0"/>
              </a:rPr>
              <a:t>Næmingur 3</a:t>
            </a:r>
            <a:r>
              <a:rPr lang="da" sz="1000" dirty="0">
                <a:solidFill>
                  <a:schemeClr val="dk1"/>
                </a:solidFill>
                <a:latin typeface="Montserrat Light" panose="00000400000000000000" pitchFamily="50" charset="0"/>
              </a:rPr>
              <a:t>: Ein triði næmingur hyggur at pílum, sum ganga runt um Antarktis.Tekstur: </a:t>
            </a:r>
            <a:r>
              <a:rPr lang="da" sz="1000" i="1" dirty="0">
                <a:solidFill>
                  <a:schemeClr val="dk1"/>
                </a:solidFill>
                <a:latin typeface="Montserrat Light" panose="00000400000000000000" pitchFamily="50" charset="0"/>
              </a:rPr>
              <a:t>“Og hvat við streyminum kring Antarktis? Hví steðgar hann ikki, tá hann kemur til Suðurafrika?”</a:t>
            </a:r>
            <a:endParaRPr sz="1000" i="1"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000" b="1" dirty="0">
                <a:solidFill>
                  <a:schemeClr val="dk1"/>
                </a:solidFill>
                <a:latin typeface="Montserrat Light" panose="00000400000000000000" pitchFamily="50" charset="0"/>
              </a:rPr>
              <a:t>Næmingur 4</a:t>
            </a:r>
            <a:r>
              <a:rPr lang="da" sz="1000" dirty="0">
                <a:solidFill>
                  <a:schemeClr val="dk1"/>
                </a:solidFill>
                <a:latin typeface="Montserrat Light" panose="00000400000000000000" pitchFamily="50" charset="0"/>
              </a:rPr>
              <a:t>: Ein næmingur heldur eitt skelti við einum spurningi.Tekstur: </a:t>
            </a:r>
            <a:r>
              <a:rPr lang="da" sz="1000" i="1" dirty="0">
                <a:solidFill>
                  <a:schemeClr val="dk1"/>
                </a:solidFill>
                <a:latin typeface="Montserrat Light" panose="00000400000000000000" pitchFamily="50" charset="0"/>
              </a:rPr>
              <a:t>“Er tað rætt, at havstreymar hjálpa við at flyta næringarevni til stór havdjór?”</a:t>
            </a:r>
            <a:endParaRPr sz="1000" i="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endParaRPr sz="1000" i="1" dirty="0">
              <a:solidFill>
                <a:schemeClr val="dk1"/>
              </a:solidFill>
              <a:latin typeface="Montserrat Light" panose="00000400000000000000" pitchFamily="50" charset="0"/>
            </a:endParaRPr>
          </a:p>
        </p:txBody>
      </p:sp>
      <p:sp>
        <p:nvSpPr>
          <p:cNvPr id="138" name="Google Shape;138;p25"/>
          <p:cNvSpPr txBox="1"/>
          <p:nvPr/>
        </p:nvSpPr>
        <p:spPr>
          <a:xfrm>
            <a:off x="367500" y="4407503"/>
            <a:ext cx="8426700" cy="54114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0"/>
              </a:spcAft>
              <a:buNone/>
            </a:pPr>
            <a:r>
              <a:rPr lang="da" sz="1000" b="1" dirty="0">
                <a:solidFill>
                  <a:schemeClr val="dk1"/>
                </a:solidFill>
                <a:latin typeface="Montserrat Light" panose="00000400000000000000" pitchFamily="50" charset="0"/>
              </a:rPr>
              <a:t>Tekstboks á síðuni: </a:t>
            </a:r>
            <a:r>
              <a:rPr lang="da" sz="1000" i="1" dirty="0">
                <a:solidFill>
                  <a:schemeClr val="dk1"/>
                </a:solidFill>
                <a:latin typeface="Montserrat Light" panose="00000400000000000000" pitchFamily="50" charset="0"/>
              </a:rPr>
              <a:t>Hvussu ávirka havstreymar veðurlagið, djór og menniskju? Hvat kann henda, um havstreymarnir broytast?”</a:t>
            </a:r>
            <a:endParaRPr sz="1000" i="1" dirty="0">
              <a:solidFill>
                <a:schemeClr val="dk1"/>
              </a:solidFill>
              <a:latin typeface="Montserrat Light" panose="00000400000000000000" pitchFamily="50" charset="0"/>
            </a:endParaRPr>
          </a:p>
        </p:txBody>
      </p:sp>
      <p:sp>
        <p:nvSpPr>
          <p:cNvPr id="4" name="Tekstiruutu 3">
            <a:extLst>
              <a:ext uri="{FF2B5EF4-FFF2-40B4-BE49-F238E27FC236}">
                <a16:creationId xmlns:a16="http://schemas.microsoft.com/office/drawing/2014/main" id="{7DAB4A19-F4AB-F470-DFC3-9C41910D6008}"/>
              </a:ext>
            </a:extLst>
          </p:cNvPr>
          <p:cNvSpPr txBox="1"/>
          <p:nvPr/>
        </p:nvSpPr>
        <p:spPr>
          <a:xfrm>
            <a:off x="324750" y="465425"/>
            <a:ext cx="4598670" cy="571695"/>
          </a:xfrm>
          <a:prstGeom prst="rect">
            <a:avLst/>
          </a:prstGeom>
          <a:noFill/>
        </p:spPr>
        <p:txBody>
          <a:bodyPr wrap="square">
            <a:spAutoFit/>
          </a:bodyPr>
          <a:lstStyle/>
          <a:p>
            <a:pPr marL="0" lvl="0" indent="0" algn="l" rtl="0">
              <a:lnSpc>
                <a:spcPct val="115000"/>
              </a:lnSpc>
              <a:spcBef>
                <a:spcPts val="1200"/>
              </a:spcBef>
              <a:spcAft>
                <a:spcPts val="0"/>
              </a:spcAft>
              <a:buNone/>
            </a:pPr>
            <a:r>
              <a:rPr lang="fi-FI" sz="2800" dirty="0" err="1">
                <a:solidFill>
                  <a:schemeClr val="dk1"/>
                </a:solidFill>
                <a:latin typeface="Bebas Neue" panose="020B0606020202050201" pitchFamily="34" charset="0"/>
              </a:rPr>
              <a:t>Concept</a:t>
            </a:r>
            <a:r>
              <a:rPr lang="fi-FI" sz="2800" dirty="0">
                <a:solidFill>
                  <a:schemeClr val="dk1"/>
                </a:solidFill>
                <a:latin typeface="Bebas Neue" panose="020B0606020202050201" pitchFamily="34" charset="0"/>
              </a:rPr>
              <a:t> </a:t>
            </a:r>
            <a:r>
              <a:rPr lang="fi-FI" sz="2800" dirty="0" err="1">
                <a:solidFill>
                  <a:schemeClr val="dk1"/>
                </a:solidFill>
                <a:latin typeface="Bebas Neue" panose="020B0606020202050201" pitchFamily="34" charset="0"/>
              </a:rPr>
              <a:t>cartoon</a:t>
            </a:r>
            <a:endParaRPr lang="fi-FI" sz="2800" dirty="0">
              <a:solidFill>
                <a:schemeClr val="dk1"/>
              </a:solidFill>
              <a:latin typeface="Bebas Neue" panose="020B0606020202050201"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p:nvPr/>
        </p:nvSpPr>
        <p:spPr>
          <a:xfrm>
            <a:off x="371051" y="551384"/>
            <a:ext cx="4858500" cy="475742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2400" dirty="0">
                <a:solidFill>
                  <a:schemeClr val="dk1"/>
                </a:solidFill>
                <a:latin typeface="Bebas Neue" panose="020B0606020202050201" pitchFamily="34" charset="0"/>
              </a:rPr>
              <a:t>Vitjan á lokalu ruskdeildini</a:t>
            </a:r>
            <a:endParaRPr sz="2400" dirty="0">
              <a:solidFill>
                <a:schemeClr val="dk1"/>
              </a:solidFill>
              <a:latin typeface="Bebas Neue" panose="020B0606020202050201" pitchFamily="34" charset="0"/>
            </a:endParaRPr>
          </a:p>
          <a:p>
            <a:pPr marL="0" lvl="0" indent="0" algn="l" rtl="0">
              <a:spcBef>
                <a:spcPts val="1200"/>
              </a:spcBef>
              <a:spcAft>
                <a:spcPts val="0"/>
              </a:spcAft>
              <a:buNone/>
            </a:pPr>
            <a:r>
              <a:rPr lang="da" sz="1050" dirty="0">
                <a:solidFill>
                  <a:schemeClr val="dk1"/>
                </a:solidFill>
                <a:latin typeface="Montserrat Light" panose="00000400000000000000" pitchFamily="50" charset="0"/>
                <a:ea typeface="Lato"/>
                <a:cs typeface="Lato"/>
                <a:sym typeface="Lato"/>
              </a:rPr>
              <a:t>Dagur 2 - 6 tímar</a:t>
            </a:r>
            <a:endParaRPr sz="105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dirty="0">
                <a:solidFill>
                  <a:schemeClr val="dk1"/>
                </a:solidFill>
                <a:latin typeface="Montserrat Light" panose="00000400000000000000" pitchFamily="50" charset="0"/>
              </a:rPr>
              <a:t>Øll lokaløki hava eina ruskdeild, har alt okkara húsarhaldsburturkast endar. Hesar deildir hava eina </a:t>
            </a:r>
            <a:r>
              <a:rPr lang="da" sz="1050" b="1" dirty="0">
                <a:solidFill>
                  <a:schemeClr val="dk1"/>
                </a:solidFill>
                <a:latin typeface="Montserrat Light" panose="00000400000000000000" pitchFamily="50" charset="0"/>
              </a:rPr>
              <a:t>rusksskúla</a:t>
            </a:r>
            <a:r>
              <a:rPr lang="da" sz="1050" dirty="0">
                <a:solidFill>
                  <a:schemeClr val="dk1"/>
                </a:solidFill>
                <a:latin typeface="Montserrat Light" panose="00000400000000000000" pitchFamily="50" charset="0"/>
              </a:rPr>
              <a:t>, har skúlaflokkar kunnu koma á vitjan.</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b="1" dirty="0">
                <a:solidFill>
                  <a:schemeClr val="dk1"/>
                </a:solidFill>
                <a:latin typeface="Montserrat Light" panose="00000400000000000000" pitchFamily="50" charset="0"/>
              </a:rPr>
              <a:t>(Reno-norður, Reno-eystur, Reno-vestur, Reno-suður, Skrellistøðin á Hjalla/Leirvík)</a:t>
            </a:r>
            <a:endParaRPr sz="105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b="1" dirty="0">
                <a:solidFill>
                  <a:schemeClr val="dk1"/>
                </a:solidFill>
                <a:latin typeface="Montserrat Light" panose="00000400000000000000" pitchFamily="50" charset="0"/>
              </a:rPr>
              <a:t>Endamálið við vitjanini</a:t>
            </a:r>
            <a:br>
              <a:rPr lang="da" sz="1050" b="1" dirty="0">
                <a:solidFill>
                  <a:schemeClr val="dk1"/>
                </a:solidFill>
                <a:latin typeface="Montserrat Light" panose="00000400000000000000" pitchFamily="50" charset="0"/>
              </a:rPr>
            </a:br>
            <a:r>
              <a:rPr lang="da" sz="1050" dirty="0">
                <a:solidFill>
                  <a:schemeClr val="dk1"/>
                </a:solidFill>
                <a:latin typeface="Montserrat Light" panose="00000400000000000000" pitchFamily="50" charset="0"/>
              </a:rPr>
              <a:t>Endamálið við vitjanini er at geva næmingunum vitan um, hvar okkara burturkast endar, hvussu tað verður viðgjørt, og hvussu tað verður flutt víðari til endurnýtslu. Hetta kann vera ymiskt frá stað til stað.</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dirty="0">
                <a:solidFill>
                  <a:schemeClr val="dk1"/>
                </a:solidFill>
                <a:latin typeface="Montserrat Light" panose="00000400000000000000" pitchFamily="50" charset="0"/>
              </a:rPr>
              <a:t>Næmingarnir fáa eina uppliving, og á summum støðum fáa teir møguleikan at royna at flokka burturkast í rættu burturkastbólkarnar.</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050" dirty="0">
                <a:solidFill>
                  <a:schemeClr val="dk1"/>
                </a:solidFill>
                <a:latin typeface="Montserrat Light" panose="00000400000000000000" pitchFamily="50" charset="0"/>
              </a:rPr>
              <a:t>Vitjanin skal geva næmingunum vitan og upplivingar, sum teir skulu brúka til komandi dialogsteðgin</a:t>
            </a:r>
            <a:endParaRPr sz="105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endParaRPr sz="1050" dirty="0">
              <a:solidFill>
                <a:schemeClr val="dk1"/>
              </a:solidFill>
              <a:latin typeface="Montserrat Light" panose="00000400000000000000" pitchFamily="50" charset="0"/>
            </a:endParaRPr>
          </a:p>
        </p:txBody>
      </p:sp>
      <p:pic>
        <p:nvPicPr>
          <p:cNvPr id="144" name="Google Shape;144;p26"/>
          <p:cNvPicPr preferRelativeResize="0"/>
          <p:nvPr/>
        </p:nvPicPr>
        <p:blipFill>
          <a:blip r:embed="rId3">
            <a:alphaModFix/>
          </a:blip>
          <a:stretch>
            <a:fillRect/>
          </a:stretch>
        </p:blipFill>
        <p:spPr>
          <a:xfrm rot="1977765">
            <a:off x="3060623" y="-183349"/>
            <a:ext cx="2850709" cy="1893049"/>
          </a:xfrm>
          <a:prstGeom prst="rect">
            <a:avLst/>
          </a:prstGeom>
          <a:noFill/>
          <a:ln>
            <a:noFill/>
          </a:ln>
        </p:spPr>
      </p:pic>
      <p:sp>
        <p:nvSpPr>
          <p:cNvPr id="145" name="Google Shape;145;p26"/>
          <p:cNvSpPr txBox="1"/>
          <p:nvPr/>
        </p:nvSpPr>
        <p:spPr>
          <a:xfrm>
            <a:off x="5801500" y="1962875"/>
            <a:ext cx="30000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300" u="sng">
                <a:solidFill>
                  <a:srgbClr val="1C3678"/>
                </a:solidFill>
                <a:hlinkClick r:id="rId4">
                  <a:extLst>
                    <a:ext uri="{A12FA001-AC4F-418D-AE19-62706E023703}">
                      <ahyp:hlinkClr xmlns:ahyp="http://schemas.microsoft.com/office/drawing/2018/hyperlinkcolor" val="tx"/>
                    </a:ext>
                  </a:extLst>
                </a:hlinkClick>
              </a:rPr>
              <a:t>https://vesthimmerlandsforsyning.dk/klimaklassen/skraldeskolen-for-0-6-klasse</a:t>
            </a:r>
            <a:endParaRPr/>
          </a:p>
        </p:txBody>
      </p:sp>
      <p:sp>
        <p:nvSpPr>
          <p:cNvPr id="146" name="Google Shape;146;p26"/>
          <p:cNvSpPr txBox="1"/>
          <p:nvPr/>
        </p:nvSpPr>
        <p:spPr>
          <a:xfrm>
            <a:off x="5801500" y="1645475"/>
            <a:ext cx="3000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300" u="sng">
                <a:solidFill>
                  <a:srgbClr val="1C3678"/>
                </a:solidFill>
                <a:hlinkClick r:id="rId5">
                  <a:extLst>
                    <a:ext uri="{A12FA001-AC4F-418D-AE19-62706E023703}">
                      <ahyp:hlinkClr xmlns:ahyp="http://schemas.microsoft.com/office/drawing/2018/hyperlinkcolor" val="tx"/>
                    </a:ext>
                  </a:extLst>
                </a:hlinkClick>
              </a:rPr>
              <a:t>https://renosyd.dk/besoeg-os</a:t>
            </a:r>
            <a:endParaRPr sz="1300">
              <a:solidFill>
                <a:schemeClr val="dk1"/>
              </a:solidFill>
            </a:endParaRPr>
          </a:p>
        </p:txBody>
      </p:sp>
      <p:sp>
        <p:nvSpPr>
          <p:cNvPr id="147" name="Google Shape;147;p26"/>
          <p:cNvSpPr txBox="1"/>
          <p:nvPr/>
        </p:nvSpPr>
        <p:spPr>
          <a:xfrm>
            <a:off x="5801500" y="1339500"/>
            <a:ext cx="3000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300" u="sng">
                <a:solidFill>
                  <a:srgbClr val="1C3678"/>
                </a:solidFill>
                <a:hlinkClick r:id="rId6">
                  <a:extLst>
                    <a:ext uri="{A12FA001-AC4F-418D-AE19-62706E023703}">
                      <ahyp:hlinkClr xmlns:ahyp="http://schemas.microsoft.com/office/drawing/2018/hyperlinkcolor" val="tx"/>
                    </a:ext>
                  </a:extLst>
                </a:hlinkClick>
              </a:rPr>
              <a:t>https://renonord.dk/</a:t>
            </a:r>
            <a:endParaRPr/>
          </a:p>
        </p:txBody>
      </p:sp>
      <p:sp>
        <p:nvSpPr>
          <p:cNvPr id="148" name="Google Shape;148;p26"/>
          <p:cNvSpPr txBox="1"/>
          <p:nvPr/>
        </p:nvSpPr>
        <p:spPr>
          <a:xfrm>
            <a:off x="5801500" y="873125"/>
            <a:ext cx="30000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300" u="sng">
                <a:solidFill>
                  <a:srgbClr val="1C3678"/>
                </a:solidFill>
                <a:hlinkClick r:id="rId7">
                  <a:extLst>
                    <a:ext uri="{A12FA001-AC4F-418D-AE19-62706E023703}">
                      <ahyp:hlinkClr xmlns:ahyp="http://schemas.microsoft.com/office/drawing/2018/hyperlinkcolor" val="tx"/>
                    </a:ext>
                  </a:extLst>
                </a:hlinkClick>
              </a:rPr>
              <a:t>https://www.eysturkommuna.fo/verkaetlan/tilbugvingarstoedin/</a:t>
            </a:r>
            <a:endParaRPr/>
          </a:p>
        </p:txBody>
      </p:sp>
      <p:pic>
        <p:nvPicPr>
          <p:cNvPr id="149" name="Google Shape;149;p26"/>
          <p:cNvPicPr preferRelativeResize="0"/>
          <p:nvPr/>
        </p:nvPicPr>
        <p:blipFill>
          <a:blip r:embed="rId8">
            <a:alphaModFix/>
          </a:blip>
          <a:stretch>
            <a:fillRect/>
          </a:stretch>
        </p:blipFill>
        <p:spPr>
          <a:xfrm>
            <a:off x="5229551" y="2515200"/>
            <a:ext cx="3588499" cy="2349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p:nvPr/>
        </p:nvSpPr>
        <p:spPr>
          <a:xfrm>
            <a:off x="442020" y="675050"/>
            <a:ext cx="8290500" cy="432730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br>
              <a:rPr lang="da" sz="1600" b="1" dirty="0">
                <a:solidFill>
                  <a:schemeClr val="dk1"/>
                </a:solidFill>
                <a:latin typeface="Montserrat Light" panose="00000400000000000000" pitchFamily="50" charset="0"/>
              </a:rPr>
            </a:br>
            <a:r>
              <a:rPr lang="da" sz="1600" b="1" dirty="0">
                <a:solidFill>
                  <a:schemeClr val="dk1"/>
                </a:solidFill>
                <a:latin typeface="Montserrat Light" panose="00000400000000000000" pitchFamily="50" charset="0"/>
              </a:rPr>
              <a:t>Ger uppgávur um flokka burturkast yvirhøvur og um vitjanina í gjár</a:t>
            </a:r>
            <a:endParaRPr sz="1600" b="1" dirty="0">
              <a:solidFill>
                <a:schemeClr val="dk1"/>
              </a:solidFill>
              <a:latin typeface="Montserrat Light" panose="00000400000000000000" pitchFamily="50" charset="0"/>
            </a:endParaRPr>
          </a:p>
          <a:p>
            <a:pPr marL="457200" lvl="0" indent="-330200" algn="l" rtl="0">
              <a:lnSpc>
                <a:spcPct val="115000"/>
              </a:lnSpc>
              <a:spcBef>
                <a:spcPts val="120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Hvussu heldur tú, at burturkast frá okkara heimum ávirkar umhvørvið, um tað ikki verður viðgjørt rætt?</a:t>
            </a:r>
            <a:endParaRPr sz="1600" dirty="0">
              <a:solidFill>
                <a:schemeClr val="dk1"/>
              </a:solidFill>
              <a:latin typeface="Montserrat Light" panose="00000400000000000000" pitchFamily="50" charset="0"/>
            </a:endParaRPr>
          </a:p>
          <a:p>
            <a:pPr marL="457200" lvl="0" indent="-330200" algn="l" rtl="0">
              <a:lnSpc>
                <a:spcPct val="115000"/>
              </a:lnSpc>
              <a:spcBef>
                <a:spcPts val="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Hvussu kunnu vit minka um mongdina av burturkasti í okkara gerandisdegi?</a:t>
            </a:r>
            <a:endParaRPr sz="1600" dirty="0">
              <a:solidFill>
                <a:schemeClr val="dk1"/>
              </a:solidFill>
              <a:latin typeface="Montserrat Light" panose="00000400000000000000" pitchFamily="50" charset="0"/>
            </a:endParaRPr>
          </a:p>
          <a:p>
            <a:pPr marL="457200" lvl="0" indent="-330200" algn="l" rtl="0">
              <a:lnSpc>
                <a:spcPct val="115000"/>
              </a:lnSpc>
              <a:spcBef>
                <a:spcPts val="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Hvussu kann burturkast ávirka høvini og djóralívið? Hugsa um Heimsmál nr. 14 hjá ST.</a:t>
            </a:r>
            <a:endParaRPr sz="1600" dirty="0">
              <a:solidFill>
                <a:schemeClr val="dk1"/>
              </a:solidFill>
              <a:latin typeface="Montserrat Light" panose="00000400000000000000" pitchFamily="50" charset="0"/>
            </a:endParaRPr>
          </a:p>
          <a:p>
            <a:pPr marL="457200" lvl="0" indent="-330200" algn="l" rtl="0">
              <a:lnSpc>
                <a:spcPct val="115000"/>
              </a:lnSpc>
              <a:spcBef>
                <a:spcPts val="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Hvat kunnu vit sum samfelag gera fyri at tryggja, at meira burturkast verður endurnýtt, heldur enn at enda á ruskplássum ella í náttúruni?</a:t>
            </a:r>
            <a:endParaRPr sz="1600" dirty="0">
              <a:solidFill>
                <a:schemeClr val="dk1"/>
              </a:solidFill>
              <a:latin typeface="Montserrat Light" panose="00000400000000000000" pitchFamily="50" charset="0"/>
            </a:endParaRPr>
          </a:p>
          <a:p>
            <a:pPr marL="457200" lvl="0" indent="-330200" algn="l" rtl="0">
              <a:lnSpc>
                <a:spcPct val="115000"/>
              </a:lnSpc>
              <a:spcBef>
                <a:spcPts val="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Hvussu kann skúlin tín ella flokkur tín gerast betri til at flokka burturkast og minka spill?</a:t>
            </a:r>
            <a:endParaRPr sz="1600" dirty="0">
              <a:solidFill>
                <a:schemeClr val="dk1"/>
              </a:solidFill>
              <a:latin typeface="Montserrat Light" panose="00000400000000000000" pitchFamily="50" charset="0"/>
            </a:endParaRPr>
          </a:p>
          <a:p>
            <a:pPr marL="457200" lvl="0" indent="-330200" algn="l" rtl="0">
              <a:lnSpc>
                <a:spcPct val="115000"/>
              </a:lnSpc>
              <a:spcBef>
                <a:spcPts val="0"/>
              </a:spcBef>
              <a:spcAft>
                <a:spcPts val="0"/>
              </a:spcAft>
              <a:buClr>
                <a:schemeClr val="dk1"/>
              </a:buClr>
              <a:buSzPts val="1600"/>
              <a:buAutoNum type="arabicPeriod"/>
            </a:pPr>
            <a:r>
              <a:rPr lang="da" sz="1600" dirty="0">
                <a:solidFill>
                  <a:schemeClr val="dk1"/>
                </a:solidFill>
                <a:latin typeface="Montserrat Light" panose="00000400000000000000" pitchFamily="50" charset="0"/>
              </a:rPr>
              <a:t>Hvat gjørdu tey úti á </a:t>
            </a:r>
            <a:r>
              <a:rPr lang="da" sz="1600" b="1" dirty="0">
                <a:solidFill>
                  <a:schemeClr val="dk1"/>
                </a:solidFill>
                <a:latin typeface="Montserrat Light" panose="00000400000000000000" pitchFamily="50" charset="0"/>
              </a:rPr>
              <a:t>Renonord</a:t>
            </a:r>
            <a:r>
              <a:rPr lang="da" sz="1600" dirty="0">
                <a:solidFill>
                  <a:schemeClr val="dk1"/>
                </a:solidFill>
                <a:latin typeface="Montserrat Light" panose="00000400000000000000" pitchFamily="50" charset="0"/>
              </a:rPr>
              <a:t>? Og hvat lærdu tit av vitjanini?</a:t>
            </a:r>
            <a:endParaRPr sz="16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endParaRPr sz="1600" dirty="0">
              <a:solidFill>
                <a:schemeClr val="dk1"/>
              </a:solidFill>
              <a:latin typeface="Montserrat Light" panose="00000400000000000000" pitchFamily="50" charset="0"/>
            </a:endParaRPr>
          </a:p>
        </p:txBody>
      </p:sp>
      <p:sp>
        <p:nvSpPr>
          <p:cNvPr id="3" name="Tekstiruutu 2">
            <a:extLst>
              <a:ext uri="{FF2B5EF4-FFF2-40B4-BE49-F238E27FC236}">
                <a16:creationId xmlns:a16="http://schemas.microsoft.com/office/drawing/2014/main" id="{7448B41B-25B8-A712-9F80-789811D02440}"/>
              </a:ext>
            </a:extLst>
          </p:cNvPr>
          <p:cNvSpPr txBox="1"/>
          <p:nvPr/>
        </p:nvSpPr>
        <p:spPr>
          <a:xfrm>
            <a:off x="411480" y="389600"/>
            <a:ext cx="4572000" cy="523220"/>
          </a:xfrm>
          <a:prstGeom prst="rect">
            <a:avLst/>
          </a:prstGeom>
          <a:noFill/>
        </p:spPr>
        <p:txBody>
          <a:bodyPr wrap="square">
            <a:spAutoFit/>
          </a:bodyPr>
          <a:lstStyle/>
          <a:p>
            <a:r>
              <a:rPr lang="da" sz="2800" dirty="0">
                <a:solidFill>
                  <a:schemeClr val="dk1"/>
                </a:solidFill>
                <a:latin typeface="Bebas Neue" panose="020B0606020202050201" pitchFamily="34" charset="0"/>
              </a:rPr>
              <a:t>Dagur 3 - 6 tímar</a:t>
            </a:r>
            <a:endParaRPr lang="fi-FI" sz="2800" dirty="0">
              <a:latin typeface="Bebas Neue" panose="020B0606020202050201"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p:nvPr/>
        </p:nvSpPr>
        <p:spPr>
          <a:xfrm>
            <a:off x="469900" y="1140215"/>
            <a:ext cx="5134500" cy="344398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8:00-9:10</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b="1" dirty="0">
                <a:solidFill>
                  <a:schemeClr val="dk1"/>
                </a:solidFill>
                <a:latin typeface="Montserrat Light" panose="00000400000000000000" pitchFamily="50" charset="0"/>
              </a:rPr>
              <a:t>Teori um at skilja skrell sundir</a:t>
            </a:r>
            <a:endParaRPr sz="1100" b="1"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Upplýsing um vitjan frá "borgarstjóranum" hósdagin í viku 2</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9:30</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Flokkurin verður heintaður við bussi og koyrdur frá skúlanum til strondina í ávikavist eystur og vestur.</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Strond ruddingar túrur</a:t>
            </a:r>
            <a:r>
              <a:rPr lang="da" sz="1100" dirty="0">
                <a:solidFill>
                  <a:schemeClr val="dk1"/>
                </a:solidFill>
                <a:latin typeface="Montserrat Light" panose="00000400000000000000" pitchFamily="50" charset="0"/>
              </a:rPr>
              <a:t> í ávikavist </a:t>
            </a:r>
            <a:r>
              <a:rPr lang="da" sz="1100" b="1" dirty="0">
                <a:solidFill>
                  <a:schemeClr val="dk1"/>
                </a:solidFill>
                <a:latin typeface="Montserrat Light" panose="00000400000000000000" pitchFamily="50" charset="0"/>
              </a:rPr>
              <a:t>eystur og vestur</a:t>
            </a:r>
            <a:r>
              <a:rPr lang="da" sz="1100" dirty="0">
                <a:solidFill>
                  <a:schemeClr val="dk1"/>
                </a:solidFill>
                <a:latin typeface="Montserrat Light" panose="00000400000000000000" pitchFamily="50" charset="0"/>
              </a:rPr>
              <a:t>.</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dirty="0">
                <a:solidFill>
                  <a:schemeClr val="dk1"/>
                </a:solidFill>
                <a:latin typeface="Montserrat Light" panose="00000400000000000000" pitchFamily="50" charset="0"/>
              </a:rPr>
              <a:t>Flokkurin verður býttur í tveir bólkar, har annar bólkurin fer eystureftir og hin vestureftir.</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dirty="0">
                <a:solidFill>
                  <a:schemeClr val="dk1"/>
                </a:solidFill>
                <a:latin typeface="Montserrat Light" panose="00000400000000000000" pitchFamily="50" charset="0"/>
              </a:rPr>
              <a:t>Endamálið er at savna so nógv burturkast sum gjørligt í 2 tímar.</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12:30</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Ferðin gongur heimaftur.</a:t>
            </a:r>
            <a:endParaRPr sz="1100" dirty="0">
              <a:solidFill>
                <a:schemeClr val="dk1"/>
              </a:solidFill>
              <a:latin typeface="Montserrat Light" panose="00000400000000000000" pitchFamily="50" charset="0"/>
            </a:endParaRPr>
          </a:p>
        </p:txBody>
      </p:sp>
      <p:pic>
        <p:nvPicPr>
          <p:cNvPr id="160" name="Google Shape;160;p28"/>
          <p:cNvPicPr preferRelativeResize="0"/>
          <p:nvPr/>
        </p:nvPicPr>
        <p:blipFill>
          <a:blip r:embed="rId3">
            <a:alphaModFix/>
          </a:blip>
          <a:stretch>
            <a:fillRect/>
          </a:stretch>
        </p:blipFill>
        <p:spPr>
          <a:xfrm>
            <a:off x="5349240" y="277670"/>
            <a:ext cx="3551684" cy="2099770"/>
          </a:xfrm>
          <a:prstGeom prst="rect">
            <a:avLst/>
          </a:prstGeom>
          <a:noFill/>
          <a:ln>
            <a:noFill/>
          </a:ln>
        </p:spPr>
      </p:pic>
      <p:sp>
        <p:nvSpPr>
          <p:cNvPr id="3" name="Tekstiruutu 2">
            <a:extLst>
              <a:ext uri="{FF2B5EF4-FFF2-40B4-BE49-F238E27FC236}">
                <a16:creationId xmlns:a16="http://schemas.microsoft.com/office/drawing/2014/main" id="{5A0EC2A5-86AF-34F7-8A0B-6CB7EF152EEF}"/>
              </a:ext>
            </a:extLst>
          </p:cNvPr>
          <p:cNvSpPr txBox="1"/>
          <p:nvPr/>
        </p:nvSpPr>
        <p:spPr>
          <a:xfrm>
            <a:off x="410716" y="445905"/>
            <a:ext cx="4572000" cy="640175"/>
          </a:xfrm>
          <a:prstGeom prst="rect">
            <a:avLst/>
          </a:prstGeom>
          <a:noFill/>
        </p:spPr>
        <p:txBody>
          <a:bodyPr wrap="square">
            <a:spAutoFit/>
          </a:bodyPr>
          <a:lstStyle/>
          <a:p>
            <a:pPr marL="0" lvl="0" indent="0" algn="l" rtl="0">
              <a:lnSpc>
                <a:spcPct val="115000"/>
              </a:lnSpc>
              <a:spcBef>
                <a:spcPts val="1200"/>
              </a:spcBef>
              <a:spcAft>
                <a:spcPts val="0"/>
              </a:spcAft>
              <a:buNone/>
            </a:pPr>
            <a:r>
              <a:rPr lang="fi-FI" sz="3200" dirty="0" err="1">
                <a:solidFill>
                  <a:schemeClr val="dk1"/>
                </a:solidFill>
                <a:latin typeface="Bebas Neue" panose="020B0606020202050201" pitchFamily="34" charset="0"/>
              </a:rPr>
              <a:t>Dagur</a:t>
            </a:r>
            <a:r>
              <a:rPr lang="fi-FI" sz="3200" dirty="0">
                <a:solidFill>
                  <a:schemeClr val="dk1"/>
                </a:solidFill>
                <a:latin typeface="Bebas Neue" panose="020B0606020202050201" pitchFamily="34" charset="0"/>
              </a:rPr>
              <a:t> 4 - 6 </a:t>
            </a:r>
            <a:r>
              <a:rPr lang="fi-FI" sz="3200" dirty="0" err="1">
                <a:solidFill>
                  <a:schemeClr val="dk1"/>
                </a:solidFill>
                <a:latin typeface="Bebas Neue" panose="020B0606020202050201" pitchFamily="34" charset="0"/>
              </a:rPr>
              <a:t>tímar</a:t>
            </a:r>
            <a:endParaRPr lang="fi-FI" sz="3200" dirty="0">
              <a:solidFill>
                <a:schemeClr val="dk1"/>
              </a:solidFill>
              <a:latin typeface="Bebas Neue" panose="020B0606020202050201"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9"/>
          <p:cNvSpPr txBox="1"/>
          <p:nvPr/>
        </p:nvSpPr>
        <p:spPr>
          <a:xfrm>
            <a:off x="333825" y="316250"/>
            <a:ext cx="2911800" cy="92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000" dirty="0">
                <a:solidFill>
                  <a:schemeClr val="tx1"/>
                </a:solidFill>
                <a:latin typeface="Bebas Neue" panose="020B0606020202050201" pitchFamily="34" charset="0"/>
              </a:rPr>
              <a:t>Teori um skrellisortering </a:t>
            </a:r>
            <a:endParaRPr sz="2000" dirty="0">
              <a:solidFill>
                <a:schemeClr val="tx1"/>
              </a:solidFill>
              <a:latin typeface="Bebas Neue" panose="020B0606020202050201" pitchFamily="34" charset="0"/>
            </a:endParaRPr>
          </a:p>
        </p:txBody>
      </p:sp>
      <p:sp>
        <p:nvSpPr>
          <p:cNvPr id="166" name="Google Shape;166;p29"/>
          <p:cNvSpPr txBox="1"/>
          <p:nvPr/>
        </p:nvSpPr>
        <p:spPr>
          <a:xfrm>
            <a:off x="333825" y="604586"/>
            <a:ext cx="8726700" cy="422266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Burturkaststigan</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AutoNum type="arabicPeriod"/>
            </a:pPr>
            <a:r>
              <a:rPr lang="da" sz="1100" b="1" dirty="0">
                <a:solidFill>
                  <a:schemeClr val="dk1"/>
                </a:solidFill>
                <a:latin typeface="Montserrat Light" panose="00000400000000000000" pitchFamily="50" charset="0"/>
              </a:rPr>
              <a:t>Minka</a:t>
            </a:r>
            <a:r>
              <a:rPr lang="da" sz="1100" dirty="0">
                <a:solidFill>
                  <a:schemeClr val="dk1"/>
                </a:solidFill>
                <a:latin typeface="Montserrat Light" panose="00000400000000000000" pitchFamily="50" charset="0"/>
              </a:rPr>
              <a:t> (</a:t>
            </a:r>
            <a:r>
              <a:rPr lang="da" sz="1100" i="1" dirty="0">
                <a:solidFill>
                  <a:schemeClr val="dk1"/>
                </a:solidFill>
                <a:latin typeface="Montserrat Light" panose="00000400000000000000" pitchFamily="50" charset="0"/>
              </a:rPr>
              <a:t>Reducer</a:t>
            </a:r>
            <a:r>
              <a:rPr lang="da" sz="1100" dirty="0">
                <a:solidFill>
                  <a:schemeClr val="dk1"/>
                </a:solidFill>
                <a:latin typeface="Montserrat Light" panose="00000400000000000000" pitchFamily="50" charset="0"/>
              </a:rPr>
              <a:t>) – Minka nøgdina av burturkasti.</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AutoNum type="arabicPeriod"/>
            </a:pPr>
            <a:r>
              <a:rPr lang="da" sz="1100" b="1" dirty="0">
                <a:solidFill>
                  <a:schemeClr val="dk1"/>
                </a:solidFill>
                <a:latin typeface="Montserrat Light" panose="00000400000000000000" pitchFamily="50" charset="0"/>
              </a:rPr>
              <a:t>Endurnýta</a:t>
            </a:r>
            <a:r>
              <a:rPr lang="da" sz="1100" dirty="0">
                <a:solidFill>
                  <a:schemeClr val="dk1"/>
                </a:solidFill>
                <a:latin typeface="Montserrat Light" panose="00000400000000000000" pitchFamily="50" charset="0"/>
              </a:rPr>
              <a:t> (</a:t>
            </a:r>
            <a:r>
              <a:rPr lang="da" sz="1100" i="1" dirty="0">
                <a:solidFill>
                  <a:schemeClr val="dk1"/>
                </a:solidFill>
                <a:latin typeface="Montserrat Light" panose="00000400000000000000" pitchFamily="50" charset="0"/>
              </a:rPr>
              <a:t>Genbrug</a:t>
            </a:r>
            <a:r>
              <a:rPr lang="da" sz="1100" dirty="0">
                <a:solidFill>
                  <a:schemeClr val="dk1"/>
                </a:solidFill>
                <a:latin typeface="Montserrat Light" panose="00000400000000000000" pitchFamily="50" charset="0"/>
              </a:rPr>
              <a:t>) – Brúka tilfar aftur í síni upprunaligu útgávu.</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AutoNum type="arabicPeriod"/>
            </a:pPr>
            <a:r>
              <a:rPr lang="da" sz="1100" b="1" dirty="0">
                <a:solidFill>
                  <a:schemeClr val="dk1"/>
                </a:solidFill>
                <a:latin typeface="Montserrat Light" panose="00000400000000000000" pitchFamily="50" charset="0"/>
              </a:rPr>
              <a:t>Endurvinna</a:t>
            </a:r>
            <a:r>
              <a:rPr lang="da" sz="1100" dirty="0">
                <a:solidFill>
                  <a:schemeClr val="dk1"/>
                </a:solidFill>
                <a:latin typeface="Montserrat Light" panose="00000400000000000000" pitchFamily="50" charset="0"/>
              </a:rPr>
              <a:t> (</a:t>
            </a:r>
            <a:r>
              <a:rPr lang="da" sz="1100" i="1" dirty="0">
                <a:solidFill>
                  <a:schemeClr val="dk1"/>
                </a:solidFill>
                <a:latin typeface="Montserrat Light" panose="00000400000000000000" pitchFamily="50" charset="0"/>
              </a:rPr>
              <a:t>Genanvend</a:t>
            </a:r>
            <a:r>
              <a:rPr lang="da" sz="1100" dirty="0">
                <a:solidFill>
                  <a:schemeClr val="dk1"/>
                </a:solidFill>
                <a:latin typeface="Montserrat Light" panose="00000400000000000000" pitchFamily="50" charset="0"/>
              </a:rPr>
              <a:t>) – Broyt tilfar til nýggjar vørur.</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AutoNum type="arabicPeriod"/>
            </a:pPr>
            <a:r>
              <a:rPr lang="da" sz="1100" b="1" dirty="0">
                <a:solidFill>
                  <a:schemeClr val="dk1"/>
                </a:solidFill>
                <a:latin typeface="Montserrat Light" panose="00000400000000000000" pitchFamily="50" charset="0"/>
              </a:rPr>
              <a:t>Orkuendurnýtsla</a:t>
            </a:r>
            <a:r>
              <a:rPr lang="da" sz="1100" dirty="0">
                <a:solidFill>
                  <a:schemeClr val="dk1"/>
                </a:solidFill>
                <a:latin typeface="Montserrat Light" panose="00000400000000000000" pitchFamily="50" charset="0"/>
              </a:rPr>
              <a:t> (</a:t>
            </a:r>
            <a:r>
              <a:rPr lang="da" sz="1100" i="1" dirty="0">
                <a:solidFill>
                  <a:schemeClr val="dk1"/>
                </a:solidFill>
                <a:latin typeface="Montserrat Light" panose="00000400000000000000" pitchFamily="50" charset="0"/>
              </a:rPr>
              <a:t>Energigenvinding</a:t>
            </a:r>
            <a:r>
              <a:rPr lang="da" sz="1100" dirty="0">
                <a:solidFill>
                  <a:schemeClr val="dk1"/>
                </a:solidFill>
                <a:latin typeface="Montserrat Light" panose="00000400000000000000" pitchFamily="50" charset="0"/>
              </a:rPr>
              <a:t>) – Nýta burturkast til at framleiða orku.</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AutoNum type="arabicPeriod"/>
            </a:pPr>
            <a:r>
              <a:rPr lang="da" sz="1100" b="1" dirty="0">
                <a:solidFill>
                  <a:schemeClr val="dk1"/>
                </a:solidFill>
                <a:latin typeface="Montserrat Light" panose="00000400000000000000" pitchFamily="50" charset="0"/>
              </a:rPr>
              <a:t>Goýmsla/Deponering</a:t>
            </a:r>
            <a:r>
              <a:rPr lang="da" sz="1100" dirty="0">
                <a:solidFill>
                  <a:schemeClr val="dk1"/>
                </a:solidFill>
                <a:latin typeface="Montserrat Light" panose="00000400000000000000" pitchFamily="50" charset="0"/>
              </a:rPr>
              <a:t> (</a:t>
            </a:r>
            <a:r>
              <a:rPr lang="da" sz="1100" i="1" dirty="0">
                <a:solidFill>
                  <a:schemeClr val="dk1"/>
                </a:solidFill>
                <a:latin typeface="Montserrat Light" panose="00000400000000000000" pitchFamily="50" charset="0"/>
              </a:rPr>
              <a:t>Deponering</a:t>
            </a:r>
            <a:r>
              <a:rPr lang="da" sz="1100" dirty="0">
                <a:solidFill>
                  <a:schemeClr val="dk1"/>
                </a:solidFill>
                <a:latin typeface="Montserrat Light" panose="00000400000000000000" pitchFamily="50" charset="0"/>
              </a:rPr>
              <a:t>) – Seinasta loysnin fyri burturkast, ið ikki kann viðgerast á annan hátt.</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Burturkaststreymar</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b="1" dirty="0">
                <a:solidFill>
                  <a:schemeClr val="dk1"/>
                </a:solidFill>
                <a:latin typeface="Montserrat Light" panose="00000400000000000000" pitchFamily="50" charset="0"/>
              </a:rPr>
              <a:t>Organiskt burturkast</a:t>
            </a:r>
            <a:r>
              <a:rPr lang="da" sz="1100" dirty="0">
                <a:solidFill>
                  <a:schemeClr val="dk1"/>
                </a:solidFill>
                <a:latin typeface="Montserrat Light" panose="00000400000000000000" pitchFamily="50" charset="0"/>
              </a:rPr>
              <a:t> – Matur og urtagarðsburturkast, ið kann rotnast/komposterast.</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Plast</a:t>
            </a:r>
            <a:r>
              <a:rPr lang="da" sz="1100" dirty="0">
                <a:solidFill>
                  <a:schemeClr val="dk1"/>
                </a:solidFill>
                <a:latin typeface="Montserrat Light" panose="00000400000000000000" pitchFamily="50" charset="0"/>
              </a:rPr>
              <a:t> – Bæði endurvinniligt og ikki-endurvinniligt plast.</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Metal</a:t>
            </a:r>
            <a:r>
              <a:rPr lang="da" sz="1100" dirty="0">
                <a:solidFill>
                  <a:schemeClr val="dk1"/>
                </a:solidFill>
                <a:latin typeface="Montserrat Light" panose="00000400000000000000" pitchFamily="50" charset="0"/>
              </a:rPr>
              <a:t> – Kann bræðast og endurnýtast.</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Pappír og papp</a:t>
            </a:r>
            <a:r>
              <a:rPr lang="da" sz="1100" dirty="0">
                <a:solidFill>
                  <a:schemeClr val="dk1"/>
                </a:solidFill>
                <a:latin typeface="Montserrat Light" panose="00000400000000000000" pitchFamily="50" charset="0"/>
              </a:rPr>
              <a:t> – Lætt at endurvinna, men krevur røttu flokkingina.</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b="1" dirty="0">
                <a:solidFill>
                  <a:schemeClr val="dk1"/>
                </a:solidFill>
                <a:latin typeface="Montserrat Light" panose="00000400000000000000" pitchFamily="50" charset="0"/>
              </a:rPr>
              <a:t>Glas</a:t>
            </a:r>
            <a:r>
              <a:rPr lang="da" sz="1100" dirty="0">
                <a:solidFill>
                  <a:schemeClr val="dk1"/>
                </a:solidFill>
                <a:latin typeface="Montserrat Light" panose="00000400000000000000" pitchFamily="50" charset="0"/>
              </a:rPr>
              <a:t> – Kann endurvinnast óendaliga, men skal ofta býtast í litir (t.d. grønt, hvítt, brúnt) í summum skipanum.</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100" b="1" dirty="0">
                <a:solidFill>
                  <a:schemeClr val="dk1"/>
                </a:solidFill>
                <a:latin typeface="Montserrat Light" panose="00000400000000000000" pitchFamily="50" charset="0"/>
              </a:rPr>
              <a:t>Sirkulera búskapur</a:t>
            </a:r>
            <a:br>
              <a:rPr lang="da" sz="1100" b="1" dirty="0">
                <a:solidFill>
                  <a:schemeClr val="dk1"/>
                </a:solidFill>
                <a:latin typeface="Montserrat Light" panose="00000400000000000000" pitchFamily="50" charset="0"/>
              </a:rPr>
            </a:br>
            <a:r>
              <a:rPr lang="da" sz="1100" dirty="0">
                <a:solidFill>
                  <a:schemeClr val="dk1"/>
                </a:solidFill>
                <a:latin typeface="Montserrat Light" panose="00000400000000000000" pitchFamily="50" charset="0"/>
              </a:rPr>
              <a:t>Mál: At minka um burturkast og at hámarka endurnýtslu, so tilfeingi (rávørur) verða partur av einum </a:t>
            </a:r>
            <a:r>
              <a:rPr lang="da" sz="1100" b="1" dirty="0">
                <a:solidFill>
                  <a:schemeClr val="dk1"/>
                </a:solidFill>
                <a:latin typeface="Montserrat Light" panose="00000400000000000000" pitchFamily="50" charset="0"/>
              </a:rPr>
              <a:t>afturlatnum kreðsi</a:t>
            </a:r>
            <a:r>
              <a:rPr lang="da" sz="1100" dirty="0">
                <a:solidFill>
                  <a:schemeClr val="dk1"/>
                </a:solidFill>
                <a:latin typeface="Montserrat Light" panose="00000400000000000000" pitchFamily="50" charset="0"/>
              </a:rPr>
              <a:t> (lukkaðari tilgongd). Hetta merkir, at tilfeingið verður brúkt, endurnýtt og endurvunnið so nógv sum gjørligt, fyri at minka um nýtsluna av náttúrutilfeingi og dálkingini.</a:t>
            </a:r>
            <a:endParaRPr sz="1100" dirty="0">
              <a:solidFill>
                <a:schemeClr val="dk1"/>
              </a:solidFill>
              <a:latin typeface="Montserrat Light" panose="00000400000000000000" pitchFamily="50" charset="0"/>
            </a:endParaRPr>
          </a:p>
        </p:txBody>
      </p:sp>
      <p:sp>
        <p:nvSpPr>
          <p:cNvPr id="167" name="Google Shape;167;p29"/>
          <p:cNvSpPr txBox="1"/>
          <p:nvPr/>
        </p:nvSpPr>
        <p:spPr>
          <a:xfrm>
            <a:off x="302025" y="4428505"/>
            <a:ext cx="8790300" cy="68708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da" sz="1100" dirty="0">
                <a:latin typeface="Montserrat Light" panose="00000400000000000000" pitchFamily="50" charset="0"/>
              </a:rPr>
              <a:t>Dagin eftir verður ein samanfatan gjørd í mun til alt burturkastið, sum er funnið á teimum báðum ymsu strondunum.</a:t>
            </a:r>
            <a:endParaRPr sz="1100" dirty="0">
              <a:latin typeface="Montserrat Light" panose="00000400000000000000" pitchFamily="50"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p:nvPr/>
        </p:nvSpPr>
        <p:spPr>
          <a:xfrm>
            <a:off x="0" y="0"/>
            <a:ext cx="85824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endParaRPr sz="1100">
              <a:solidFill>
                <a:schemeClr val="dk1"/>
              </a:solidFill>
            </a:endParaRPr>
          </a:p>
        </p:txBody>
      </p:sp>
      <p:sp>
        <p:nvSpPr>
          <p:cNvPr id="173" name="Google Shape;173;p30"/>
          <p:cNvSpPr txBox="1"/>
          <p:nvPr/>
        </p:nvSpPr>
        <p:spPr>
          <a:xfrm>
            <a:off x="538500" y="1094535"/>
            <a:ext cx="4090800" cy="359197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dirty="0">
                <a:solidFill>
                  <a:schemeClr val="dk1"/>
                </a:solidFill>
                <a:latin typeface="Montserrat Light" panose="00000400000000000000" pitchFamily="50" charset="0"/>
              </a:rPr>
              <a:t>Næmingarnir verða býttir í 7 ymiskar bólkar, har hvør bólkur arbeiðir við hvør sínum heimsparti. Í seinastu hálvu tímanum skulu bólkarnir leggja fram fyri hvørjum øðrum.</a:t>
            </a:r>
            <a:endParaRPr sz="1100" dirty="0">
              <a:solidFill>
                <a:schemeClr val="dk1"/>
              </a:solidFill>
              <a:latin typeface="Montserrat Light" panose="00000400000000000000" pitchFamily="50" charset="0"/>
            </a:endParaRPr>
          </a:p>
          <a:p>
            <a:pPr marL="0" lvl="0" indent="0" algn="l" rtl="0">
              <a:lnSpc>
                <a:spcPct val="115000"/>
              </a:lnSpc>
              <a:spcBef>
                <a:spcPts val="1400"/>
              </a:spcBef>
              <a:spcAft>
                <a:spcPts val="0"/>
              </a:spcAft>
              <a:buNone/>
            </a:pPr>
            <a:r>
              <a:rPr lang="da" sz="1100" b="1" dirty="0">
                <a:solidFill>
                  <a:schemeClr val="dk1"/>
                </a:solidFill>
                <a:latin typeface="Montserrat Light" panose="00000400000000000000" pitchFamily="50" charset="0"/>
              </a:rPr>
              <a:t>Bólkarnir og teirra heimspartur</a:t>
            </a:r>
            <a:endParaRPr sz="1100" b="1" dirty="0">
              <a:solidFill>
                <a:schemeClr val="dk1"/>
              </a:solidFill>
              <a:latin typeface="Montserrat Light" panose="00000400000000000000" pitchFamily="50" charset="0"/>
            </a:endParaRPr>
          </a:p>
          <a:p>
            <a:pPr marL="457200" lvl="0" indent="-311150" algn="l" rtl="0">
              <a:lnSpc>
                <a:spcPct val="115000"/>
              </a:lnSpc>
              <a:spcBef>
                <a:spcPts val="1200"/>
              </a:spcBef>
              <a:spcAft>
                <a:spcPts val="0"/>
              </a:spcAft>
              <a:buClr>
                <a:schemeClr val="dk1"/>
              </a:buClr>
              <a:buSzPts val="1300"/>
              <a:buChar char="●"/>
            </a:pPr>
            <a:r>
              <a:rPr lang="da" sz="1100" b="1" dirty="0">
                <a:solidFill>
                  <a:schemeClr val="dk1"/>
                </a:solidFill>
                <a:latin typeface="Montserrat Light" panose="00000400000000000000" pitchFamily="50" charset="0"/>
              </a:rPr>
              <a:t>Asia</a:t>
            </a:r>
            <a:endParaRPr sz="1100" b="1" dirty="0">
              <a:solidFill>
                <a:schemeClr val="dk1"/>
              </a:solidFill>
              <a:latin typeface="Montserrat Light" panose="00000400000000000000" pitchFamily="50" charset="0"/>
            </a:endParaRPr>
          </a:p>
          <a:p>
            <a:pPr marL="914400" lvl="1" indent="-311150" algn="l" rtl="0">
              <a:lnSpc>
                <a:spcPct val="115000"/>
              </a:lnSpc>
              <a:spcBef>
                <a:spcPts val="0"/>
              </a:spcBef>
              <a:spcAft>
                <a:spcPts val="0"/>
              </a:spcAft>
              <a:buClr>
                <a:schemeClr val="dk1"/>
              </a:buClr>
              <a:buSzPts val="1300"/>
              <a:buChar char="○"/>
            </a:pPr>
            <a:r>
              <a:rPr lang="da" sz="1100" dirty="0">
                <a:solidFill>
                  <a:schemeClr val="dk1"/>
                </a:solidFill>
                <a:latin typeface="Montserrat Light" panose="00000400000000000000" pitchFamily="50" charset="0"/>
              </a:rPr>
              <a:t>Kannið, hvussu plastburturkast frá áum sum Ganges og Yangtze er við til at dálka havið.</a:t>
            </a:r>
            <a:endParaRPr sz="1100" dirty="0">
              <a:solidFill>
                <a:schemeClr val="dk1"/>
              </a:solidFill>
              <a:latin typeface="Montserrat Light" panose="00000400000000000000" pitchFamily="50" charset="0"/>
            </a:endParaRPr>
          </a:p>
          <a:p>
            <a:pPr marL="457200" lvl="0" indent="-311150" algn="l" rtl="0">
              <a:lnSpc>
                <a:spcPct val="115000"/>
              </a:lnSpc>
              <a:spcBef>
                <a:spcPts val="0"/>
              </a:spcBef>
              <a:spcAft>
                <a:spcPts val="0"/>
              </a:spcAft>
              <a:buClr>
                <a:schemeClr val="dk1"/>
              </a:buClr>
              <a:buSzPts val="1300"/>
              <a:buChar char="●"/>
            </a:pPr>
            <a:r>
              <a:rPr lang="da" sz="1100" b="1" dirty="0">
                <a:solidFill>
                  <a:schemeClr val="dk1"/>
                </a:solidFill>
                <a:latin typeface="Montserrat Light" panose="00000400000000000000" pitchFamily="50" charset="0"/>
              </a:rPr>
              <a:t>Evropa</a:t>
            </a:r>
            <a:endParaRPr sz="1100" b="1" dirty="0">
              <a:solidFill>
                <a:schemeClr val="dk1"/>
              </a:solidFill>
              <a:latin typeface="Montserrat Light" panose="00000400000000000000" pitchFamily="50" charset="0"/>
            </a:endParaRPr>
          </a:p>
          <a:p>
            <a:pPr marL="914400" lvl="1" indent="-311150" algn="l" rtl="0">
              <a:lnSpc>
                <a:spcPct val="115000"/>
              </a:lnSpc>
              <a:spcBef>
                <a:spcPts val="0"/>
              </a:spcBef>
              <a:spcAft>
                <a:spcPts val="0"/>
              </a:spcAft>
              <a:buClr>
                <a:schemeClr val="dk1"/>
              </a:buClr>
              <a:buSzPts val="1300"/>
              <a:buChar char="○"/>
            </a:pPr>
            <a:r>
              <a:rPr lang="da" sz="1100" dirty="0">
                <a:solidFill>
                  <a:schemeClr val="dk1"/>
                </a:solidFill>
                <a:latin typeface="Montserrat Light" panose="00000400000000000000" pitchFamily="50" charset="0"/>
              </a:rPr>
              <a:t>Leggið dent á trupulleikan við mikroplast í Miðjarðarhavinum.</a:t>
            </a:r>
            <a:endParaRPr sz="1100" dirty="0">
              <a:solidFill>
                <a:schemeClr val="dk1"/>
              </a:solidFill>
              <a:latin typeface="Montserrat Light" panose="00000400000000000000" pitchFamily="50" charset="0"/>
            </a:endParaRPr>
          </a:p>
          <a:p>
            <a:pPr marL="457200" lvl="0" indent="-311150" algn="l" rtl="0">
              <a:lnSpc>
                <a:spcPct val="115000"/>
              </a:lnSpc>
              <a:spcBef>
                <a:spcPts val="0"/>
              </a:spcBef>
              <a:spcAft>
                <a:spcPts val="0"/>
              </a:spcAft>
              <a:buClr>
                <a:schemeClr val="dk1"/>
              </a:buClr>
              <a:buSzPts val="1300"/>
              <a:buChar char="●"/>
            </a:pPr>
            <a:r>
              <a:rPr lang="da" sz="1100" b="1" dirty="0">
                <a:solidFill>
                  <a:schemeClr val="dk1"/>
                </a:solidFill>
                <a:latin typeface="Montserrat Light" panose="00000400000000000000" pitchFamily="50" charset="0"/>
              </a:rPr>
              <a:t>Afrika</a:t>
            </a:r>
            <a:endParaRPr sz="1100" b="1" dirty="0">
              <a:solidFill>
                <a:schemeClr val="dk1"/>
              </a:solidFill>
              <a:latin typeface="Montserrat Light" panose="00000400000000000000" pitchFamily="50" charset="0"/>
            </a:endParaRPr>
          </a:p>
          <a:p>
            <a:pPr marL="914400" lvl="1" indent="-311150" algn="l" rtl="0">
              <a:lnSpc>
                <a:spcPct val="115000"/>
              </a:lnSpc>
              <a:spcBef>
                <a:spcPts val="0"/>
              </a:spcBef>
              <a:spcAft>
                <a:spcPts val="0"/>
              </a:spcAft>
              <a:buClr>
                <a:schemeClr val="dk1"/>
              </a:buClr>
              <a:buSzPts val="1300"/>
              <a:buChar char="○"/>
            </a:pPr>
            <a:r>
              <a:rPr lang="da" sz="1100" dirty="0">
                <a:solidFill>
                  <a:schemeClr val="dk1"/>
                </a:solidFill>
                <a:latin typeface="Montserrat Light" panose="00000400000000000000" pitchFamily="50" charset="0"/>
              </a:rPr>
              <a:t>Hyggið eftir avleiðingunum av plastdálking fram við strondunum í Eysturafrika.</a:t>
            </a:r>
            <a:endParaRPr sz="1100" dirty="0">
              <a:solidFill>
                <a:schemeClr val="dk1"/>
              </a:solidFill>
              <a:latin typeface="Montserrat Light" panose="00000400000000000000" pitchFamily="50" charset="0"/>
            </a:endParaRPr>
          </a:p>
        </p:txBody>
      </p:sp>
      <p:sp>
        <p:nvSpPr>
          <p:cNvPr id="174" name="Google Shape;174;p30"/>
          <p:cNvSpPr txBox="1"/>
          <p:nvPr/>
        </p:nvSpPr>
        <p:spPr>
          <a:xfrm>
            <a:off x="4629300" y="1254555"/>
            <a:ext cx="4033500" cy="354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b="1" dirty="0">
                <a:solidFill>
                  <a:schemeClr val="dk1"/>
                </a:solidFill>
                <a:latin typeface="Montserrat Light" panose="00000400000000000000" pitchFamily="50" charset="0"/>
              </a:rPr>
              <a:t>Suðuramerika</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Kannið burturkast trupulleikarnar í Amazonas og hvussu teir ávirka Atlantshavið.</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Norðuramerika</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Leggið dent á stóra burturkastoyggin í Kyrrahavinum (</a:t>
            </a:r>
            <a:r>
              <a:rPr lang="da" sz="1100" b="1" dirty="0">
                <a:solidFill>
                  <a:schemeClr val="dk1"/>
                </a:solidFill>
                <a:latin typeface="Montserrat Light" panose="00000400000000000000" pitchFamily="50" charset="0"/>
              </a:rPr>
              <a:t>Great Pacific Garbage Patch</a:t>
            </a:r>
            <a:r>
              <a:rPr lang="da" sz="1100" dirty="0">
                <a:solidFill>
                  <a:schemeClr val="dk1"/>
                </a:solidFill>
                <a:latin typeface="Montserrat Light" panose="00000400000000000000" pitchFamily="50" charset="0"/>
              </a:rPr>
              <a:t>).</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Oceania</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Kannið ávirkanina, sum plastdálking hevur á kóralriv, eitt nú </a:t>
            </a:r>
            <a:r>
              <a:rPr lang="da" sz="1100" b="1" dirty="0">
                <a:solidFill>
                  <a:schemeClr val="dk1"/>
                </a:solidFill>
                <a:latin typeface="Montserrat Light" panose="00000400000000000000" pitchFamily="50" charset="0"/>
              </a:rPr>
              <a:t>Great Barrier Reef</a:t>
            </a:r>
            <a:r>
              <a:rPr lang="da" sz="1100" dirty="0">
                <a:solidFill>
                  <a:schemeClr val="dk1"/>
                </a:solidFill>
                <a:latin typeface="Montserrat Light" panose="00000400000000000000" pitchFamily="50" charset="0"/>
              </a:rPr>
              <a:t>.</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Antarktis</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Hyggið eftir mikroplasti og burturkasti, ið verður flutt til Antarktis gjøgnum havstreymar.</a:t>
            </a:r>
            <a:endParaRPr sz="1100" dirty="0">
              <a:solidFill>
                <a:schemeClr val="dk1"/>
              </a:solidFill>
              <a:latin typeface="Montserrat Light" panose="00000400000000000000" pitchFamily="50" charset="0"/>
            </a:endParaRPr>
          </a:p>
        </p:txBody>
      </p:sp>
      <p:sp>
        <p:nvSpPr>
          <p:cNvPr id="3" name="Tekstiruutu 2">
            <a:extLst>
              <a:ext uri="{FF2B5EF4-FFF2-40B4-BE49-F238E27FC236}">
                <a16:creationId xmlns:a16="http://schemas.microsoft.com/office/drawing/2014/main" id="{316031F7-2A69-F660-2B04-FF8ED8FFFBAF}"/>
              </a:ext>
            </a:extLst>
          </p:cNvPr>
          <p:cNvSpPr txBox="1"/>
          <p:nvPr/>
        </p:nvSpPr>
        <p:spPr>
          <a:xfrm>
            <a:off x="538500" y="561040"/>
            <a:ext cx="4572000" cy="640175"/>
          </a:xfrm>
          <a:prstGeom prst="rect">
            <a:avLst/>
          </a:prstGeom>
          <a:noFill/>
        </p:spPr>
        <p:txBody>
          <a:bodyPr wrap="square">
            <a:spAutoFit/>
          </a:bodyPr>
          <a:lstStyle/>
          <a:p>
            <a:pPr marL="0" lvl="0" indent="0" algn="l" rtl="0">
              <a:lnSpc>
                <a:spcPct val="115000"/>
              </a:lnSpc>
              <a:spcBef>
                <a:spcPts val="1200"/>
              </a:spcBef>
              <a:spcAft>
                <a:spcPts val="0"/>
              </a:spcAft>
              <a:buNone/>
            </a:pPr>
            <a:r>
              <a:rPr lang="fi-FI" sz="3200" dirty="0" err="1">
                <a:solidFill>
                  <a:schemeClr val="dk1"/>
                </a:solidFill>
                <a:latin typeface="Bebas Neue" panose="020B0606020202050201" pitchFamily="34" charset="0"/>
              </a:rPr>
              <a:t>Dagur</a:t>
            </a:r>
            <a:r>
              <a:rPr lang="fi-FI" sz="3200" dirty="0">
                <a:solidFill>
                  <a:schemeClr val="dk1"/>
                </a:solidFill>
                <a:latin typeface="Bebas Neue" panose="020B0606020202050201" pitchFamily="34" charset="0"/>
              </a:rPr>
              <a:t> 5 - 4 </a:t>
            </a:r>
            <a:r>
              <a:rPr lang="fi-FI" sz="3200" dirty="0" err="1">
                <a:solidFill>
                  <a:schemeClr val="dk1"/>
                </a:solidFill>
                <a:latin typeface="Bebas Neue" panose="020B0606020202050201" pitchFamily="34" charset="0"/>
              </a:rPr>
              <a:t>tímar</a:t>
            </a:r>
            <a:endParaRPr lang="fi-FI" sz="3200" dirty="0">
              <a:solidFill>
                <a:schemeClr val="dk1"/>
              </a:solidFill>
              <a:latin typeface="Bebas Neue" panose="020B0606020202050201"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p:nvPr/>
        </p:nvSpPr>
        <p:spPr>
          <a:xfrm>
            <a:off x="226800" y="335675"/>
            <a:ext cx="5397600" cy="625219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0"/>
              </a:spcAft>
              <a:buNone/>
            </a:pPr>
            <a:r>
              <a:rPr lang="da" sz="1100" b="1" dirty="0">
                <a:solidFill>
                  <a:schemeClr val="dk1"/>
                </a:solidFill>
                <a:latin typeface="Montserrat Light" panose="00000400000000000000" pitchFamily="50" charset="0"/>
              </a:rPr>
              <a:t>Dialogsteðgur:</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Úrslitið skal fevna um hesar miðlaeindir:</a:t>
            </a:r>
            <a:endParaRPr sz="1100" b="1" dirty="0">
              <a:solidFill>
                <a:schemeClr val="dk1"/>
              </a:solidFill>
              <a:latin typeface="Montserrat Light" panose="00000400000000000000" pitchFamily="50" charset="0"/>
            </a:endParaRPr>
          </a:p>
          <a:p>
            <a:pPr marL="457200" lvl="0" indent="-285750" algn="l" rtl="0">
              <a:lnSpc>
                <a:spcPct val="115000"/>
              </a:lnSpc>
              <a:spcBef>
                <a:spcPts val="1200"/>
              </a:spcBef>
              <a:spcAft>
                <a:spcPts val="0"/>
              </a:spcAft>
              <a:buClr>
                <a:schemeClr val="dk1"/>
              </a:buClr>
              <a:buSzPts val="900"/>
              <a:buChar char="●"/>
            </a:pPr>
            <a:r>
              <a:rPr lang="da" sz="1100" b="1" dirty="0">
                <a:solidFill>
                  <a:schemeClr val="dk1"/>
                </a:solidFill>
                <a:latin typeface="Montserrat Light" panose="00000400000000000000" pitchFamily="50" charset="0"/>
              </a:rPr>
              <a:t>Boð til móttakaran</a:t>
            </a:r>
            <a:r>
              <a:rPr lang="da" sz="1100" dirty="0">
                <a:solidFill>
                  <a:schemeClr val="dk1"/>
                </a:solidFill>
                <a:latin typeface="Montserrat Light" panose="00000400000000000000" pitchFamily="50" charset="0"/>
              </a:rPr>
              <a:t> – Klárt og týðiligt boð, sum móttakarin skilir og hugsar um.</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b="1" dirty="0">
                <a:solidFill>
                  <a:schemeClr val="dk1"/>
                </a:solidFill>
                <a:latin typeface="Montserrat Light" panose="00000400000000000000" pitchFamily="50" charset="0"/>
              </a:rPr>
              <a:t>Áheitan lokalt</a:t>
            </a:r>
            <a:r>
              <a:rPr lang="da" sz="1100" dirty="0">
                <a:solidFill>
                  <a:schemeClr val="dk1"/>
                </a:solidFill>
                <a:latin typeface="Montserrat Light" panose="00000400000000000000" pitchFamily="50" charset="0"/>
              </a:rPr>
              <a:t> – Áheitan til lokalsamfelagið um at taka ábyrgd og gera eina broyting.</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b="1" dirty="0">
                <a:solidFill>
                  <a:schemeClr val="dk1"/>
                </a:solidFill>
                <a:latin typeface="Montserrat Light" panose="00000400000000000000" pitchFamily="50" charset="0"/>
              </a:rPr>
              <a:t>Mentanarligir munir</a:t>
            </a:r>
            <a:r>
              <a:rPr lang="da" sz="1100" dirty="0">
                <a:solidFill>
                  <a:schemeClr val="dk1"/>
                </a:solidFill>
                <a:latin typeface="Montserrat Light" panose="00000400000000000000" pitchFamily="50" charset="0"/>
              </a:rPr>
              <a:t> – Vís á, hvussu mentan og vanar ávirka dálking og rudding.</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b="1" dirty="0">
                <a:solidFill>
                  <a:schemeClr val="dk1"/>
                </a:solidFill>
                <a:latin typeface="Montserrat Light" panose="00000400000000000000" pitchFamily="50" charset="0"/>
              </a:rPr>
              <a:t>Lit-symbolikkur</a:t>
            </a:r>
            <a:r>
              <a:rPr lang="da" sz="1100" dirty="0">
                <a:solidFill>
                  <a:schemeClr val="dk1"/>
                </a:solidFill>
                <a:latin typeface="Montserrat Light" panose="00000400000000000000" pitchFamily="50" charset="0"/>
              </a:rPr>
              <a:t> – Brúka litir, ið vísa týdning, kenslur ella boðskap.</a:t>
            </a:r>
            <a:endParaRPr sz="1100" dirty="0">
              <a:solidFill>
                <a:schemeClr val="dk1"/>
              </a:solidFill>
              <a:latin typeface="Montserrat Light" panose="00000400000000000000" pitchFamily="50" charset="0"/>
            </a:endParaRPr>
          </a:p>
          <a:p>
            <a:pPr marL="0" lvl="0" indent="0" algn="l" rtl="0">
              <a:lnSpc>
                <a:spcPct val="115000"/>
              </a:lnSpc>
              <a:spcBef>
                <a:spcPts val="1400"/>
              </a:spcBef>
              <a:spcAft>
                <a:spcPts val="0"/>
              </a:spcAft>
              <a:buNone/>
            </a:pPr>
            <a:r>
              <a:rPr lang="da" sz="1100" b="1" dirty="0">
                <a:solidFill>
                  <a:schemeClr val="dk1"/>
                </a:solidFill>
                <a:latin typeface="Montserrat Light" panose="00000400000000000000" pitchFamily="50" charset="0"/>
              </a:rPr>
              <a:t>Luttøkumøguleikar:</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1. Video</a:t>
            </a:r>
            <a:endParaRPr sz="1100" b="1" dirty="0">
              <a:solidFill>
                <a:schemeClr val="dk1"/>
              </a:solidFill>
              <a:latin typeface="Montserrat Light" panose="00000400000000000000" pitchFamily="50" charset="0"/>
            </a:endParaRPr>
          </a:p>
          <a:p>
            <a:pPr marL="457200" lvl="0" indent="-285750" algn="l" rtl="0">
              <a:lnSpc>
                <a:spcPct val="115000"/>
              </a:lnSpc>
              <a:spcBef>
                <a:spcPts val="1200"/>
              </a:spcBef>
              <a:spcAft>
                <a:spcPts val="0"/>
              </a:spcAft>
              <a:buClr>
                <a:schemeClr val="dk1"/>
              </a:buClr>
              <a:buSzPts val="900"/>
              <a:buChar char="-"/>
            </a:pPr>
            <a:r>
              <a:rPr lang="da" sz="1100" dirty="0">
                <a:solidFill>
                  <a:schemeClr val="dk1"/>
                </a:solidFill>
                <a:latin typeface="Montserrat Light" panose="00000400000000000000" pitchFamily="50" charset="0"/>
              </a:rPr>
              <a:t> min. 5 minuttir – max. 10 minuttir.</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dirty="0">
                <a:solidFill>
                  <a:schemeClr val="dk1"/>
                </a:solidFill>
                <a:latin typeface="Montserrat Light" panose="00000400000000000000" pitchFamily="50" charset="0"/>
              </a:rPr>
              <a:t> Video skal innihalda burturkast og ljóð.</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dirty="0">
                <a:solidFill>
                  <a:schemeClr val="dk1"/>
                </a:solidFill>
                <a:latin typeface="Montserrat Light" panose="00000400000000000000" pitchFamily="50" charset="0"/>
              </a:rPr>
              <a:t>Vís myndir av burturkasti frá strandruddingini.Brúka ljóð, sum kann vera ljóð frá náttúruni, rennandi vatni ella ljóð frá burturkasti, ið verður kastað ella flokkað.Vís týdningin av at rudda strendurnar og áheitið lokalsamfelagið til at gera ein innsats.</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2. Plakat</a:t>
            </a:r>
            <a:endParaRPr sz="1100" b="1" dirty="0">
              <a:solidFill>
                <a:schemeClr val="dk1"/>
              </a:solidFill>
              <a:latin typeface="Montserrat Light" panose="00000400000000000000" pitchFamily="50" charset="0"/>
            </a:endParaRPr>
          </a:p>
          <a:p>
            <a:pPr marL="457200" lvl="0" indent="-285750" algn="l" rtl="0">
              <a:lnSpc>
                <a:spcPct val="115000"/>
              </a:lnSpc>
              <a:spcBef>
                <a:spcPts val="1200"/>
              </a:spcBef>
              <a:spcAft>
                <a:spcPts val="0"/>
              </a:spcAft>
              <a:buClr>
                <a:schemeClr val="dk1"/>
              </a:buClr>
              <a:buSzPts val="900"/>
              <a:buChar char="-"/>
            </a:pPr>
            <a:r>
              <a:rPr lang="da" sz="1100" dirty="0">
                <a:solidFill>
                  <a:schemeClr val="dk1"/>
                </a:solidFill>
                <a:latin typeface="Montserrat Light" panose="00000400000000000000" pitchFamily="50" charset="0"/>
              </a:rPr>
              <a:t> A1 stødd (stór plakat).</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b="1" dirty="0">
                <a:solidFill>
                  <a:schemeClr val="dk1"/>
                </a:solidFill>
                <a:latin typeface="Montserrat Light" panose="00000400000000000000" pitchFamily="50" charset="0"/>
              </a:rPr>
              <a:t>Krav:</a:t>
            </a:r>
            <a:r>
              <a:rPr lang="da" sz="1100" dirty="0">
                <a:solidFill>
                  <a:schemeClr val="dk1"/>
                </a:solidFill>
                <a:latin typeface="Montserrat Light" panose="00000400000000000000" pitchFamily="50" charset="0"/>
              </a:rPr>
              <a:t> Plakatin skal innihalda burturkast og litir.</a:t>
            </a:r>
            <a:r>
              <a:rPr lang="da" sz="1100" b="1" dirty="0">
                <a:solidFill>
                  <a:schemeClr val="dk1"/>
                </a:solidFill>
                <a:latin typeface="Montserrat Light" panose="00000400000000000000" pitchFamily="50" charset="0"/>
              </a:rPr>
              <a:t>I</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3. Skulptur</a:t>
            </a:r>
            <a:endParaRPr sz="1100" b="1" dirty="0">
              <a:solidFill>
                <a:schemeClr val="dk1"/>
              </a:solidFill>
              <a:latin typeface="Montserrat Light" panose="00000400000000000000" pitchFamily="50" charset="0"/>
            </a:endParaRPr>
          </a:p>
          <a:p>
            <a:pPr marL="457200" lvl="0" indent="-285750" algn="l" rtl="0">
              <a:lnSpc>
                <a:spcPct val="115000"/>
              </a:lnSpc>
              <a:spcBef>
                <a:spcPts val="1200"/>
              </a:spcBef>
              <a:spcAft>
                <a:spcPts val="0"/>
              </a:spcAft>
              <a:buClr>
                <a:schemeClr val="dk1"/>
              </a:buClr>
              <a:buSzPts val="900"/>
              <a:buChar char="-"/>
            </a:pPr>
            <a:r>
              <a:rPr lang="da" sz="1100" b="1" dirty="0">
                <a:solidFill>
                  <a:schemeClr val="dk1"/>
                </a:solidFill>
                <a:latin typeface="Montserrat Light" panose="00000400000000000000" pitchFamily="50" charset="0"/>
              </a:rPr>
              <a:t>Stødd:</a:t>
            </a:r>
            <a:r>
              <a:rPr lang="da" sz="1100" dirty="0">
                <a:solidFill>
                  <a:schemeClr val="dk1"/>
                </a:solidFill>
                <a:latin typeface="Montserrat Light" panose="00000400000000000000" pitchFamily="50" charset="0"/>
              </a:rPr>
              <a:t> Min. 1 metur høg.</a:t>
            </a:r>
            <a:endParaRPr sz="1100" dirty="0">
              <a:solidFill>
                <a:schemeClr val="dk1"/>
              </a:solidFill>
              <a:latin typeface="Montserrat Light" panose="00000400000000000000" pitchFamily="50" charset="0"/>
            </a:endParaRPr>
          </a:p>
          <a:p>
            <a:pPr marL="457200" lvl="0" indent="-285750" algn="l" rtl="0">
              <a:lnSpc>
                <a:spcPct val="115000"/>
              </a:lnSpc>
              <a:spcBef>
                <a:spcPts val="0"/>
              </a:spcBef>
              <a:spcAft>
                <a:spcPts val="0"/>
              </a:spcAft>
              <a:buClr>
                <a:schemeClr val="dk1"/>
              </a:buClr>
              <a:buSzPts val="900"/>
              <a:buChar char="-"/>
            </a:pPr>
            <a:r>
              <a:rPr lang="da" sz="1100" b="1" dirty="0">
                <a:solidFill>
                  <a:schemeClr val="dk1"/>
                </a:solidFill>
                <a:latin typeface="Montserrat Light" panose="00000400000000000000" pitchFamily="50" charset="0"/>
              </a:rPr>
              <a:t>Krav:</a:t>
            </a:r>
            <a:r>
              <a:rPr lang="da" sz="1100" dirty="0">
                <a:solidFill>
                  <a:schemeClr val="dk1"/>
                </a:solidFill>
                <a:latin typeface="Montserrat Light" panose="00000400000000000000" pitchFamily="50" charset="0"/>
              </a:rPr>
              <a:t> Skulpturin skal innihalda burturkast, mentan og form.</a:t>
            </a:r>
            <a:endParaRPr sz="1100" dirty="0">
              <a:solidFill>
                <a:schemeClr val="dk1"/>
              </a:solidFill>
              <a:latin typeface="Montserrat Light" panose="00000400000000000000" pitchFamily="50" charset="0"/>
            </a:endParaRPr>
          </a:p>
        </p:txBody>
      </p:sp>
      <p:sp>
        <p:nvSpPr>
          <p:cNvPr id="180" name="Google Shape;180;p31"/>
          <p:cNvSpPr txBox="1"/>
          <p:nvPr/>
        </p:nvSpPr>
        <p:spPr>
          <a:xfrm>
            <a:off x="5234200" y="716650"/>
            <a:ext cx="3510600" cy="69246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b="1" dirty="0">
                <a:solidFill>
                  <a:schemeClr val="dk1"/>
                </a:solidFill>
                <a:latin typeface="Montserrat Light" panose="00000400000000000000" pitchFamily="50" charset="0"/>
                <a:ea typeface="Lato"/>
                <a:cs typeface="Lato"/>
                <a:sym typeface="Lato"/>
              </a:rPr>
              <a:t>miðlaframleiðslan skal innihalda:</a:t>
            </a:r>
            <a:endParaRPr sz="1100" b="1" dirty="0">
              <a:solidFill>
                <a:schemeClr val="dk1"/>
              </a:solidFill>
              <a:latin typeface="Montserrat Light" panose="00000400000000000000" pitchFamily="50" charset="0"/>
              <a:ea typeface="Lato"/>
              <a:cs typeface="Lato"/>
              <a:sym typeface="Lato"/>
            </a:endParaRPr>
          </a:p>
          <a:p>
            <a:pPr marL="457200" lvl="0" indent="-304800" algn="l" rtl="0">
              <a:spcBef>
                <a:spcPts val="0"/>
              </a:spcBef>
              <a:spcAft>
                <a:spcPts val="0"/>
              </a:spcAft>
              <a:buClr>
                <a:schemeClr val="dk1"/>
              </a:buClr>
              <a:buSzPts val="1200"/>
              <a:buFont typeface="Lato"/>
              <a:buChar char="-"/>
            </a:pPr>
            <a:r>
              <a:rPr lang="da" sz="1100" dirty="0">
                <a:solidFill>
                  <a:schemeClr val="dk1"/>
                </a:solidFill>
                <a:latin typeface="Montserrat Light" panose="00000400000000000000" pitchFamily="50" charset="0"/>
                <a:ea typeface="Lato"/>
                <a:cs typeface="Lato"/>
                <a:sym typeface="Lato"/>
              </a:rPr>
              <a:t>20 minuttir framløgu</a:t>
            </a:r>
            <a:endParaRPr sz="1100" dirty="0">
              <a:solidFill>
                <a:schemeClr val="dk1"/>
              </a:solidFill>
              <a:latin typeface="Montserrat Light" panose="00000400000000000000" pitchFamily="50" charset="0"/>
              <a:ea typeface="Lato"/>
              <a:cs typeface="Lato"/>
              <a:sym typeface="Lato"/>
            </a:endParaRPr>
          </a:p>
          <a:p>
            <a:pPr marL="457200" lvl="0" indent="-304800" algn="l" rtl="0">
              <a:spcBef>
                <a:spcPts val="0"/>
              </a:spcBef>
              <a:spcAft>
                <a:spcPts val="0"/>
              </a:spcAft>
              <a:buClr>
                <a:schemeClr val="dk1"/>
              </a:buClr>
              <a:buSzPts val="1200"/>
              <a:buFont typeface="Lato"/>
              <a:buChar char="-"/>
            </a:pPr>
            <a:r>
              <a:rPr lang="da" sz="1100" dirty="0">
                <a:solidFill>
                  <a:schemeClr val="dk1"/>
                </a:solidFill>
                <a:latin typeface="Montserrat Light" panose="00000400000000000000" pitchFamily="50" charset="0"/>
                <a:ea typeface="Lato"/>
                <a:cs typeface="Lato"/>
                <a:sym typeface="Lato"/>
              </a:rPr>
              <a:t>Eitt powerpoint og eina endavøru</a:t>
            </a:r>
            <a:endParaRPr sz="1100" dirty="0">
              <a:latin typeface="Montserrat Light" panose="00000400000000000000" pitchFamily="50" charset="0"/>
            </a:endParaRPr>
          </a:p>
        </p:txBody>
      </p:sp>
      <p:sp>
        <p:nvSpPr>
          <p:cNvPr id="181" name="Google Shape;181;p31"/>
          <p:cNvSpPr txBox="1"/>
          <p:nvPr/>
        </p:nvSpPr>
        <p:spPr>
          <a:xfrm>
            <a:off x="5939975" y="2665175"/>
            <a:ext cx="3000000" cy="69246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a:solidFill>
                  <a:schemeClr val="dk1"/>
                </a:solidFill>
                <a:latin typeface="Montserrat Light" panose="00000400000000000000" pitchFamily="50" charset="0"/>
                <a:ea typeface="Lato"/>
                <a:cs typeface="Lato"/>
                <a:sym typeface="Lato"/>
              </a:rPr>
              <a:t>Eyka uppgáva:</a:t>
            </a:r>
            <a:br>
              <a:rPr lang="da" sz="1100">
                <a:solidFill>
                  <a:schemeClr val="dk1"/>
                </a:solidFill>
                <a:latin typeface="Montserrat Light" panose="00000400000000000000" pitchFamily="50" charset="0"/>
                <a:ea typeface="Lato"/>
                <a:cs typeface="Lato"/>
                <a:sym typeface="Lato"/>
              </a:rPr>
            </a:br>
            <a:r>
              <a:rPr lang="da" sz="1100">
                <a:solidFill>
                  <a:schemeClr val="dk1"/>
                </a:solidFill>
                <a:latin typeface="Montserrat Light" panose="00000400000000000000" pitchFamily="50" charset="0"/>
                <a:ea typeface="Lato"/>
                <a:cs typeface="Lato"/>
                <a:sym typeface="Lato"/>
              </a:rPr>
              <a:t>uppfinn eina vøru  sum kann ímóthjálpa skrell i veðinshavinum.</a:t>
            </a:r>
            <a:endParaRPr sz="1100">
              <a:latin typeface="Montserrat Light" panose="00000400000000000000" pitchFamily="50" charset="0"/>
            </a:endParaRPr>
          </a:p>
        </p:txBody>
      </p:sp>
      <p:cxnSp>
        <p:nvCxnSpPr>
          <p:cNvPr id="182" name="Google Shape;182;p31"/>
          <p:cNvCxnSpPr/>
          <p:nvPr/>
        </p:nvCxnSpPr>
        <p:spPr>
          <a:xfrm>
            <a:off x="4398350" y="2274150"/>
            <a:ext cx="2037900" cy="1367400"/>
          </a:xfrm>
          <a:prstGeom prst="curvedConnector3">
            <a:avLst>
              <a:gd name="adj1" fmla="val 50364"/>
            </a:avLst>
          </a:prstGeom>
          <a:noFill/>
          <a:ln w="9525" cap="flat" cmpd="sng">
            <a:solidFill>
              <a:srgbClr val="3D85C6"/>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2"/>
          <p:cNvSpPr txBox="1"/>
          <p:nvPr/>
        </p:nvSpPr>
        <p:spPr>
          <a:xfrm>
            <a:off x="537395" y="1405350"/>
            <a:ext cx="8309400" cy="251142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Vitjan frá "borgarstjóranum" og framløga av áheitanar-úttrykki</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Dialogsteðgur við flokkinum og borgarstjóranum</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dirty="0">
                <a:solidFill>
                  <a:schemeClr val="dk1"/>
                </a:solidFill>
                <a:latin typeface="Montserrat Light" panose="00000400000000000000" pitchFamily="50" charset="0"/>
              </a:rPr>
              <a:t>Eftir framløgurnar og kjakið við "borgarstjóran" verður afturmeldingin brúkt til at fínpussa verkætlanina til framløguna fyri foreldrunum seinnapartin/um kvøldið.</a:t>
            </a:r>
            <a:endParaRPr sz="11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None/>
            </a:pPr>
            <a:r>
              <a:rPr lang="da" sz="1100" b="1" dirty="0">
                <a:solidFill>
                  <a:schemeClr val="dk1"/>
                </a:solidFill>
                <a:latin typeface="Montserrat Light" panose="00000400000000000000" pitchFamily="50" charset="0"/>
              </a:rPr>
              <a:t>Kl. 17:00</a:t>
            </a:r>
            <a:endParaRPr sz="1100" b="1" dirty="0">
              <a:solidFill>
                <a:schemeClr val="dk1"/>
              </a:solidFill>
              <a:latin typeface="Montserrat Light" panose="00000400000000000000" pitchFamily="50" charset="0"/>
            </a:endParaRPr>
          </a:p>
          <a:p>
            <a:pPr marL="457200" lvl="0" indent="-298450" algn="l" rtl="0">
              <a:lnSpc>
                <a:spcPct val="115000"/>
              </a:lnSpc>
              <a:spcBef>
                <a:spcPts val="1200"/>
              </a:spcBef>
              <a:spcAft>
                <a:spcPts val="0"/>
              </a:spcAft>
              <a:buClr>
                <a:schemeClr val="dk1"/>
              </a:buClr>
              <a:buSzPts val="1100"/>
              <a:buChar char="●"/>
            </a:pPr>
            <a:r>
              <a:rPr lang="da" sz="1100" dirty="0">
                <a:solidFill>
                  <a:schemeClr val="dk1"/>
                </a:solidFill>
                <a:latin typeface="Montserrat Light" panose="00000400000000000000" pitchFamily="50" charset="0"/>
              </a:rPr>
              <a:t>Foreldrini koma.</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dirty="0">
                <a:solidFill>
                  <a:schemeClr val="dk1"/>
                </a:solidFill>
                <a:latin typeface="Montserrat Light" panose="00000400000000000000" pitchFamily="50" charset="0"/>
              </a:rPr>
              <a:t>Hvør bólkur hevur eina stand, og foreldrini fara til sítt barn og lurta eftir fyrstu framløguni.</a:t>
            </a:r>
            <a:endParaRPr sz="1100" dirty="0">
              <a:solidFill>
                <a:schemeClr val="dk1"/>
              </a:solidFill>
              <a:latin typeface="Montserrat Light" panose="00000400000000000000" pitchFamily="50" charset="0"/>
            </a:endParaRPr>
          </a:p>
          <a:p>
            <a:pPr marL="457200" lvl="0" indent="-298450" algn="l" rtl="0">
              <a:lnSpc>
                <a:spcPct val="115000"/>
              </a:lnSpc>
              <a:spcBef>
                <a:spcPts val="0"/>
              </a:spcBef>
              <a:spcAft>
                <a:spcPts val="0"/>
              </a:spcAft>
              <a:buClr>
                <a:schemeClr val="dk1"/>
              </a:buClr>
              <a:buSzPts val="1100"/>
              <a:buChar char="●"/>
            </a:pPr>
            <a:r>
              <a:rPr lang="da" sz="1100" dirty="0">
                <a:solidFill>
                  <a:schemeClr val="dk1"/>
                </a:solidFill>
                <a:latin typeface="Montserrat Light" panose="00000400000000000000" pitchFamily="50" charset="0"/>
              </a:rPr>
              <a:t>Aftaná fara foreldrini runt til hinar standirnar, so at ongin bólkur er uttan foreldur at leggja fram fyri.</a:t>
            </a:r>
            <a:endParaRPr sz="1100" dirty="0">
              <a:solidFill>
                <a:schemeClr val="dk1"/>
              </a:solidFill>
              <a:latin typeface="Montserrat Light" panose="00000400000000000000" pitchFamily="50" charset="0"/>
            </a:endParaRPr>
          </a:p>
        </p:txBody>
      </p:sp>
      <p:sp>
        <p:nvSpPr>
          <p:cNvPr id="188" name="Google Shape;188;p32"/>
          <p:cNvSpPr txBox="1"/>
          <p:nvPr/>
        </p:nvSpPr>
        <p:spPr>
          <a:xfrm>
            <a:off x="342900" y="561700"/>
            <a:ext cx="453750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3600" dirty="0">
                <a:solidFill>
                  <a:schemeClr val="dk1"/>
                </a:solidFill>
                <a:latin typeface="Bebas Neue" panose="020B0606020202050201" pitchFamily="34" charset="0"/>
                <a:ea typeface="Lato"/>
                <a:cs typeface="Lato"/>
                <a:sym typeface="Lato"/>
              </a:rPr>
              <a:t>Dagur 9 - kl. 9-19</a:t>
            </a:r>
            <a:endParaRPr sz="3600" dirty="0">
              <a:solidFill>
                <a:schemeClr val="dk1"/>
              </a:solidFill>
              <a:latin typeface="Bebas Neue" panose="020B0606020202050201" pitchFamily="34" charset="0"/>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p:nvPr/>
        </p:nvSpPr>
        <p:spPr>
          <a:xfrm>
            <a:off x="625900" y="1429305"/>
            <a:ext cx="7429500" cy="142497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da" sz="1100" dirty="0">
                <a:solidFill>
                  <a:schemeClr val="dk1"/>
                </a:solidFill>
                <a:latin typeface="Montserrat Light" panose="00000400000000000000" pitchFamily="50" charset="0"/>
              </a:rPr>
              <a:t>Møguliga søkja frá </a:t>
            </a:r>
            <a:r>
              <a:rPr lang="da" sz="1100" b="1" dirty="0">
                <a:solidFill>
                  <a:schemeClr val="dk1"/>
                </a:solidFill>
                <a:latin typeface="Montserrat Light" panose="00000400000000000000" pitchFamily="50" charset="0"/>
              </a:rPr>
              <a:t>Nordplus</a:t>
            </a:r>
            <a:endParaRPr sz="1100" b="1"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sz="1100" dirty="0">
                <a:solidFill>
                  <a:schemeClr val="dk1"/>
                </a:solidFill>
                <a:latin typeface="Montserrat Light" panose="00000400000000000000" pitchFamily="50" charset="0"/>
              </a:rPr>
              <a:t>Føroyar og Danmark eru í felag í gongd við eina verkætlan/undirvísing.</a:t>
            </a:r>
            <a:br>
              <a:rPr lang="da" sz="1100" dirty="0">
                <a:solidFill>
                  <a:schemeClr val="dk1"/>
                </a:solidFill>
                <a:latin typeface="Montserrat Light" panose="00000400000000000000" pitchFamily="50" charset="0"/>
              </a:rPr>
            </a:br>
            <a:r>
              <a:rPr lang="da" sz="1100" dirty="0">
                <a:solidFill>
                  <a:schemeClr val="dk1"/>
                </a:solidFill>
                <a:latin typeface="Montserrat Light" panose="00000400000000000000" pitchFamily="50" charset="0"/>
              </a:rPr>
              <a:t>Vit hittast aftur eftir tær báðar vikurnar við verkætlanarviku og hava saman ein </a:t>
            </a:r>
            <a:r>
              <a:rPr lang="da" sz="1100" b="1" dirty="0">
                <a:solidFill>
                  <a:schemeClr val="dk1"/>
                </a:solidFill>
                <a:latin typeface="Montserrat Light" panose="00000400000000000000" pitchFamily="50" charset="0"/>
              </a:rPr>
              <a:t>dialogsteðg</a:t>
            </a:r>
            <a:r>
              <a:rPr lang="da" sz="1100" dirty="0">
                <a:solidFill>
                  <a:schemeClr val="dk1"/>
                </a:solidFill>
                <a:latin typeface="Montserrat Light" panose="00000400000000000000" pitchFamily="50" charset="0"/>
              </a:rPr>
              <a:t> um tað, sum næmingarnir hava gjørt og funnið út av í verkætlanini.</a:t>
            </a:r>
            <a:endParaRPr sz="1100" dirty="0">
              <a:solidFill>
                <a:schemeClr val="dk1"/>
              </a:solidFill>
              <a:latin typeface="Montserrat Light" panose="00000400000000000000" pitchFamily="50" charset="0"/>
            </a:endParaRPr>
          </a:p>
        </p:txBody>
      </p:sp>
      <p:sp>
        <p:nvSpPr>
          <p:cNvPr id="194" name="Google Shape;194;p33"/>
          <p:cNvSpPr txBox="1"/>
          <p:nvPr/>
        </p:nvSpPr>
        <p:spPr>
          <a:xfrm>
            <a:off x="716650" y="2978360"/>
            <a:ext cx="4390500" cy="46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dirty="0">
                <a:solidFill>
                  <a:schemeClr val="tx1"/>
                </a:solidFill>
                <a:latin typeface="Montserrat Light" panose="00000400000000000000" pitchFamily="50" charset="0"/>
              </a:rPr>
              <a:t>Undirvísingatilfar til Undirvísing </a:t>
            </a:r>
            <a:r>
              <a:rPr lang="da" sz="1100" u="sng" dirty="0">
                <a:solidFill>
                  <a:srgbClr val="1C3678"/>
                </a:solidFill>
                <a:latin typeface="Montserrat Light" panose="00000400000000000000" pitchFamily="50" charset="0"/>
                <a:ea typeface="Lato"/>
                <a:cs typeface="Lato"/>
                <a:sym typeface="Lato"/>
                <a:hlinkClick r:id="rId3">
                  <a:extLst>
                    <a:ext uri="{A12FA001-AC4F-418D-AE19-62706E023703}">
                      <ahyp:hlinkClr xmlns:ahyp="http://schemas.microsoft.com/office/drawing/2018/hyperlinkcolor" val="tx"/>
                    </a:ext>
                  </a:extLst>
                </a:hlinkClick>
              </a:rPr>
              <a:t>https://plasticchange.dk/plastikproblemet-kort-fortalt/</a:t>
            </a:r>
            <a:endParaRPr sz="1100" dirty="0">
              <a:solidFill>
                <a:schemeClr val="dk2"/>
              </a:solidFill>
              <a:latin typeface="Montserrat Light" panose="00000400000000000000" pitchFamily="50" charset="0"/>
            </a:endParaRPr>
          </a:p>
        </p:txBody>
      </p:sp>
      <p:sp>
        <p:nvSpPr>
          <p:cNvPr id="3" name="Tekstiruutu 2">
            <a:extLst>
              <a:ext uri="{FF2B5EF4-FFF2-40B4-BE49-F238E27FC236}">
                <a16:creationId xmlns:a16="http://schemas.microsoft.com/office/drawing/2014/main" id="{4C0FE988-F88C-E08F-CC4A-D25B17FF013F}"/>
              </a:ext>
            </a:extLst>
          </p:cNvPr>
          <p:cNvSpPr txBox="1"/>
          <p:nvPr/>
        </p:nvSpPr>
        <p:spPr>
          <a:xfrm>
            <a:off x="625900" y="542128"/>
            <a:ext cx="4572000" cy="708656"/>
          </a:xfrm>
          <a:prstGeom prst="rect">
            <a:avLst/>
          </a:prstGeom>
          <a:noFill/>
        </p:spPr>
        <p:txBody>
          <a:bodyPr wrap="square">
            <a:spAutoFit/>
          </a:bodyPr>
          <a:lstStyle/>
          <a:p>
            <a:pPr marL="0" lvl="0" indent="0" algn="l" rtl="0">
              <a:lnSpc>
                <a:spcPct val="115000"/>
              </a:lnSpc>
              <a:spcBef>
                <a:spcPts val="1200"/>
              </a:spcBef>
              <a:spcAft>
                <a:spcPts val="0"/>
              </a:spcAft>
              <a:buNone/>
            </a:pPr>
            <a:r>
              <a:rPr lang="fi-FI" sz="3600" dirty="0">
                <a:solidFill>
                  <a:schemeClr val="dk1"/>
                </a:solidFill>
                <a:latin typeface="Bebas Neue" panose="020B0606020202050201" pitchFamily="34" charset="0"/>
              </a:rPr>
              <a:t>Í </a:t>
            </a:r>
            <a:r>
              <a:rPr lang="fi-FI" sz="3600" dirty="0" err="1">
                <a:solidFill>
                  <a:schemeClr val="dk1"/>
                </a:solidFill>
                <a:latin typeface="Bebas Neue" panose="020B0606020202050201" pitchFamily="34" charset="0"/>
              </a:rPr>
              <a:t>framtíðini</a:t>
            </a:r>
            <a:endParaRPr lang="fi-FI" sz="3600" dirty="0">
              <a:solidFill>
                <a:schemeClr val="dk1"/>
              </a:solidFill>
              <a:latin typeface="Bebas Neue" panose="020B0606020202050201"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34" descr="Kuva, joka sisältää kohteen teksti, kuvakaappaus, Fontti, graafinen suunnittelu&#10;&#10;Kuvaus luotu automaattisesti"/>
          <p:cNvPicPr preferRelativeResize="0"/>
          <p:nvPr/>
        </p:nvPicPr>
        <p:blipFill rotWithShape="1">
          <a:blip r:embed="rId3">
            <a:alphaModFix/>
          </a:blip>
          <a:srcRect/>
          <a:stretch/>
        </p:blipFill>
        <p:spPr>
          <a:xfrm>
            <a:off x="762381" y="1143000"/>
            <a:ext cx="7619237" cy="28574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2191</Words>
  <Application>Microsoft Office PowerPoint</Application>
  <PresentationFormat>Näytössä katseltava esitys (16:9)</PresentationFormat>
  <Paragraphs>174</Paragraphs>
  <Slides>21</Slides>
  <Notes>21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21</vt:i4>
      </vt:variant>
    </vt:vector>
  </HeadingPairs>
  <TitlesOfParts>
    <vt:vector size="26" baseType="lpstr">
      <vt:lpstr>Arial</vt:lpstr>
      <vt:lpstr>Bebas Neue</vt:lpstr>
      <vt:lpstr>Montserrat Light</vt:lpstr>
      <vt:lpstr>Lato</vt:lpstr>
      <vt:lpstr>Simple Light</vt:lpstr>
      <vt:lpstr>PowerPoint-esitys</vt:lpstr>
      <vt:lpstr>PowerPoint-esitys</vt:lpstr>
      <vt:lpstr>PowerPoint-esitys</vt:lpstr>
      <vt:lpstr>PowerPoint-esitys</vt:lpstr>
      <vt:lpstr>Dialog-steðgur diskussión</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Oona Mertoniemi</cp:lastModifiedBy>
  <cp:revision>3</cp:revision>
  <dcterms:modified xsi:type="dcterms:W3CDTF">2025-08-22T07:13:51Z</dcterms:modified>
</cp:coreProperties>
</file>