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3"/>
  </p:notesMasterIdLst>
  <p:sldIdLst>
    <p:sldId id="277"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Bebas Neue" panose="020B0606020202050201" pitchFamily="34" charset="0"/>
      <p:regular r:id="rId24"/>
    </p:embeddedFont>
    <p:embeddedFont>
      <p:font typeface="Lato" panose="020F0502020204030203" pitchFamily="34" charset="0"/>
      <p:regular r:id="rId25"/>
      <p:bold r:id="rId26"/>
      <p:italic r:id="rId27"/>
      <p:boldItalic r:id="rId28"/>
    </p:embeddedFont>
    <p:embeddedFont>
      <p:font typeface="Montserrat Light" panose="00000400000000000000" pitchFamily="50" charset="0"/>
      <p:regular r:id="rId29"/>
      <p:bold r:id="rId30"/>
      <p:italic r:id="rId31"/>
      <p:boldItalic r:id="rId32"/>
    </p:embeddedFont>
    <p:embeddedFont>
      <p:font typeface="Raleway" pitchFamily="2"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3"/>
  </p:normalViewPr>
  <p:slideViewPr>
    <p:cSldViewPr snapToGrid="0">
      <p:cViewPr varScale="1">
        <p:scale>
          <a:sx n="126" d="100"/>
          <a:sy n="126" d="100"/>
        </p:scale>
        <p:origin x="275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1d7430f071_2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1d7430f071_2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1d7430f071_2_3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1d7430f071_2_3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1d7430f071_2_3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1d7430f071_2_3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1d7ad1a209_8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1d7ad1a209_8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1d7ad1a209_7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1d7ad1a209_7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1d7ad1a209_7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1d7ad1a209_7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1d7ad1a209_8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1d7ad1a209_8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1d7ad1a209_7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1d7ad1a209_7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1d7ad1a209_7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31d7ad1a209_7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1d7ad1a209_7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1d7ad1a209_7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1d7ad1a209_8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31d7ad1a209_8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1d7ad1a209_7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1d7ad1a209_7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1d7ad1a209_7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1d7ad1a209_7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1d7ad1a209_7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1d7ad1a209_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1d7ad1a209_8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31d7ad1a209_8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1d7ad1a209_7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1d7ad1a209_7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1d7ad1a209_7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31d7ad1a209_7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1d7ad1a209_7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1d7ad1a209_7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1d7430f071_2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31d7430f071_2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1d7430f071_2_2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6" name="Google Shape;236;g31d7430f071_2_2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3"/>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22" name="Google Shape;22;p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29" name="Google Shape;29;p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0" name="Google Shape;30;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5"/>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37" name="Google Shape;37;p5"/>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8" name="Google Shape;38;p5"/>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9" name="Google Shape;39;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6"/>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46" name="Google Shape;46;p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7"/>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53" name="Google Shape;53;p7"/>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4" name="Google Shape;54;p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8"/>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60" name="Google Shape;60;p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9"/>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67" name="Google Shape;67;p9"/>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68" name="Google Shape;68;p9"/>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9" name="Google Shape;69;p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0"/>
        <p:cNvGrpSpPr/>
        <p:nvPr/>
      </p:nvGrpSpPr>
      <p:grpSpPr>
        <a:xfrm>
          <a:off x="0" y="0"/>
          <a:ext cx="0" cy="0"/>
          <a:chOff x="0" y="0"/>
          <a:chExt cx="0" cy="0"/>
        </a:xfrm>
      </p:grpSpPr>
      <p:sp>
        <p:nvSpPr>
          <p:cNvPr id="71" name="Google Shape;71;p10"/>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300"/>
              <a:buNone/>
              <a:defRPr/>
            </a:lvl1pPr>
          </a:lstStyle>
          <a:p>
            <a:endParaRPr/>
          </a:p>
        </p:txBody>
      </p:sp>
      <p:sp>
        <p:nvSpPr>
          <p:cNvPr id="72" name="Google Shape;72;p1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 name="Google Shape;77;p11"/>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0"/>
              </a:spcBef>
              <a:spcAft>
                <a:spcPts val="0"/>
              </a:spcAft>
              <a:buClr>
                <a:schemeClr val="lt1"/>
              </a:buClr>
              <a:buSzPts val="1100"/>
              <a:buChar char="○"/>
              <a:defRPr>
                <a:solidFill>
                  <a:schemeClr val="lt1"/>
                </a:solidFill>
              </a:defRPr>
            </a:lvl2pPr>
            <a:lvl3pPr marL="1371600" lvl="2" indent="-298450">
              <a:spcBef>
                <a:spcPts val="0"/>
              </a:spcBef>
              <a:spcAft>
                <a:spcPts val="0"/>
              </a:spcAft>
              <a:buClr>
                <a:schemeClr val="lt1"/>
              </a:buClr>
              <a:buSzPts val="1100"/>
              <a:buChar char="■"/>
              <a:defRPr>
                <a:solidFill>
                  <a:schemeClr val="lt1"/>
                </a:solidFill>
              </a:defRPr>
            </a:lvl3pPr>
            <a:lvl4pPr marL="1828800" lvl="3" indent="-298450">
              <a:spcBef>
                <a:spcPts val="0"/>
              </a:spcBef>
              <a:spcAft>
                <a:spcPts val="0"/>
              </a:spcAft>
              <a:buClr>
                <a:schemeClr val="lt1"/>
              </a:buClr>
              <a:buSzPts val="1100"/>
              <a:buChar char="●"/>
              <a:defRPr>
                <a:solidFill>
                  <a:schemeClr val="lt1"/>
                </a:solidFill>
              </a:defRPr>
            </a:lvl4pPr>
            <a:lvl5pPr marL="2286000" lvl="4" indent="-298450">
              <a:spcBef>
                <a:spcPts val="0"/>
              </a:spcBef>
              <a:spcAft>
                <a:spcPts val="0"/>
              </a:spcAft>
              <a:buClr>
                <a:schemeClr val="lt1"/>
              </a:buClr>
              <a:buSzPts val="1100"/>
              <a:buChar char="○"/>
              <a:defRPr>
                <a:solidFill>
                  <a:schemeClr val="lt1"/>
                </a:solidFill>
              </a:defRPr>
            </a:lvl5pPr>
            <a:lvl6pPr marL="2743200" lvl="5" indent="-298450">
              <a:spcBef>
                <a:spcPts val="0"/>
              </a:spcBef>
              <a:spcAft>
                <a:spcPts val="0"/>
              </a:spcAft>
              <a:buClr>
                <a:schemeClr val="lt1"/>
              </a:buClr>
              <a:buSzPts val="1100"/>
              <a:buChar char="■"/>
              <a:defRPr>
                <a:solidFill>
                  <a:schemeClr val="lt1"/>
                </a:solidFill>
              </a:defRPr>
            </a:lvl6pPr>
            <a:lvl7pPr marL="3200400" lvl="6" indent="-298450">
              <a:spcBef>
                <a:spcPts val="0"/>
              </a:spcBef>
              <a:spcAft>
                <a:spcPts val="0"/>
              </a:spcAft>
              <a:buClr>
                <a:schemeClr val="lt1"/>
              </a:buClr>
              <a:buSzPts val="1100"/>
              <a:buChar char="●"/>
              <a:defRPr>
                <a:solidFill>
                  <a:schemeClr val="lt1"/>
                </a:solidFill>
              </a:defRPr>
            </a:lvl7pPr>
            <a:lvl8pPr marL="3657600" lvl="7" indent="-298450">
              <a:spcBef>
                <a:spcPts val="0"/>
              </a:spcBef>
              <a:spcAft>
                <a:spcPts val="0"/>
              </a:spcAft>
              <a:buClr>
                <a:schemeClr val="lt1"/>
              </a:buClr>
              <a:buSzPts val="1100"/>
              <a:buChar char="○"/>
              <a:defRPr>
                <a:solidFill>
                  <a:schemeClr val="lt1"/>
                </a:solidFill>
              </a:defRPr>
            </a:lvl8pPr>
            <a:lvl9pPr marL="4114800" lvl="8" indent="-298450">
              <a:spcBef>
                <a:spcPts val="0"/>
              </a:spcBef>
              <a:spcAft>
                <a:spcPts val="0"/>
              </a:spcAft>
              <a:buClr>
                <a:schemeClr val="lt1"/>
              </a:buClr>
              <a:buSzPts val="1100"/>
              <a:buChar char="■"/>
              <a:defRPr>
                <a:solidFill>
                  <a:schemeClr val="lt1"/>
                </a:solidFill>
              </a:defRPr>
            </a:lvl9pPr>
          </a:lstStyle>
          <a:p>
            <a:endParaRPr/>
          </a:p>
        </p:txBody>
      </p:sp>
      <p:sp>
        <p:nvSpPr>
          <p:cNvPr id="79" name="Google Shape;79;p1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Otsikko ja sisältö" type="obj">
  <p:cSld name="OBJECT">
    <p:spTree>
      <p:nvGrpSpPr>
        <p:cNvPr id="1" name="Shape 82"/>
        <p:cNvGrpSpPr/>
        <p:nvPr/>
      </p:nvGrpSpPr>
      <p:grpSpPr>
        <a:xfrm>
          <a:off x="0" y="0"/>
          <a:ext cx="0" cy="0"/>
          <a:chOff x="0" y="0"/>
          <a:chExt cx="0" cy="0"/>
        </a:xfrm>
      </p:grpSpPr>
      <p:sp>
        <p:nvSpPr>
          <p:cNvPr id="83" name="Google Shape;83;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3300"/>
              <a:buFont typeface="Bebas Neue"/>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4" name="Google Shape;84;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12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85" name="Google Shape;85;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86" name="Google Shape;86;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87" name="Google Shape;87;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
              <a:t>‹#›</a:t>
            </a:fld>
            <a:endParaRPr/>
          </a:p>
        </p:txBody>
      </p:sp>
      <p:pic>
        <p:nvPicPr>
          <p:cNvPr id="88" name="Google Shape;88;p13" descr="Kuva, joka sisältää kohteen Värikkyys, kuvio, keltainen, appelsiini&#10;&#10;Kuvaus luotu automaattisesti"/>
          <p:cNvPicPr preferRelativeResize="0"/>
          <p:nvPr/>
        </p:nvPicPr>
        <p:blipFill rotWithShape="1">
          <a:blip r:embed="rId2">
            <a:alphaModFix/>
          </a:blip>
          <a:srcRect t="9999"/>
          <a:stretch/>
        </p:blipFill>
        <p:spPr>
          <a:xfrm>
            <a:off x="0" y="0"/>
            <a:ext cx="9143998" cy="5143501"/>
          </a:xfrm>
          <a:prstGeom prst="rect">
            <a:avLst/>
          </a:prstGeom>
          <a:noFill/>
          <a:ln>
            <a:noFill/>
          </a:ln>
        </p:spPr>
      </p:pic>
      <p:sp>
        <p:nvSpPr>
          <p:cNvPr id="89" name="Google Shape;89;p13"/>
          <p:cNvSpPr/>
          <p:nvPr/>
        </p:nvSpPr>
        <p:spPr>
          <a:xfrm>
            <a:off x="245143" y="273844"/>
            <a:ext cx="8653800" cy="4662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Light"/>
              <a:ea typeface="Montserrat Light"/>
              <a:cs typeface="Montserrat Light"/>
              <a:sym typeface="Montserrat Light"/>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d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7Y3T6T12CK8"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hyperlink" Target="https://illvid.dk/naturen/hvordan-opstaar-havstroemme" TargetMode="External"/><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8" Type="http://schemas.openxmlformats.org/officeDocument/2006/relationships/hyperlink" Target="https://www.eysturkommuna.fo/verkaetlan/tilbugvingarstoedin/" TargetMode="External"/><Relationship Id="rId3" Type="http://schemas.openxmlformats.org/officeDocument/2006/relationships/hyperlink" Target="https://renonord.dk/" TargetMode="External"/><Relationship Id="rId7"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11.png"/><Relationship Id="rId5" Type="http://schemas.openxmlformats.org/officeDocument/2006/relationships/hyperlink" Target="https://vesthimmerlandsforsyning.dk/klimaklassen/skraldeskolen-for-0-6-klasse" TargetMode="External"/><Relationship Id="rId4" Type="http://schemas.openxmlformats.org/officeDocument/2006/relationships/hyperlink" Target="https://renosyd.dk/besoeg-os"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hyperlink" Target="https://plasticchange.dk/plastikproblemet-kort-fortalt/"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86;p1" descr="Kuva, joka sisältää kohteen teksti, Grafiikka, graafinen suunnittelu, juliste&#10;&#10;Kuvaus luotu automaattisesti">
            <a:extLst>
              <a:ext uri="{FF2B5EF4-FFF2-40B4-BE49-F238E27FC236}">
                <a16:creationId xmlns:a16="http://schemas.microsoft.com/office/drawing/2014/main" id="{FD41A796-7D53-993D-EE86-596E92EBFE09}"/>
              </a:ext>
            </a:extLst>
          </p:cNvPr>
          <p:cNvPicPr preferRelativeResize="0"/>
          <p:nvPr/>
        </p:nvPicPr>
        <p:blipFill rotWithShape="1">
          <a:blip r:embed="rId2">
            <a:alphaModFix/>
          </a:blip>
          <a:srcRect/>
          <a:stretch/>
        </p:blipFill>
        <p:spPr>
          <a:xfrm>
            <a:off x="1316181" y="416885"/>
            <a:ext cx="6511638" cy="4309730"/>
          </a:xfrm>
          <a:prstGeom prst="rect">
            <a:avLst/>
          </a:prstGeom>
          <a:noFill/>
          <a:ln>
            <a:noFill/>
          </a:ln>
        </p:spPr>
      </p:pic>
    </p:spTree>
    <p:extLst>
      <p:ext uri="{BB962C8B-B14F-4D97-AF65-F5344CB8AC3E}">
        <p14:creationId xmlns:p14="http://schemas.microsoft.com/office/powerpoint/2010/main" val="4285977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5"/>
          <p:cNvSpPr txBox="1"/>
          <p:nvPr/>
        </p:nvSpPr>
        <p:spPr>
          <a:xfrm>
            <a:off x="394838" y="877091"/>
            <a:ext cx="5998800" cy="126185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b="1" dirty="0">
                <a:latin typeface="Montserrat Light" panose="00000400000000000000" pitchFamily="50" charset="0"/>
              </a:rPr>
              <a:t>Tema</a:t>
            </a:r>
            <a:r>
              <a:rPr lang="da" dirty="0">
                <a:latin typeface="Montserrat Light" panose="00000400000000000000" pitchFamily="50" charset="0"/>
              </a:rPr>
              <a:t>: Forurening af strande og verdenshavene</a:t>
            </a:r>
            <a:endParaRPr dirty="0">
              <a:latin typeface="Montserrat Light" panose="00000400000000000000" pitchFamily="50" charset="0"/>
            </a:endParaRPr>
          </a:p>
          <a:p>
            <a:pPr marL="0" lvl="0" indent="0" algn="l" rtl="0">
              <a:spcBef>
                <a:spcPts val="0"/>
              </a:spcBef>
              <a:spcAft>
                <a:spcPts val="0"/>
              </a:spcAft>
              <a:buNone/>
            </a:pPr>
            <a:endParaRPr dirty="0">
              <a:latin typeface="Montserrat Light" panose="00000400000000000000" pitchFamily="50" charset="0"/>
            </a:endParaRPr>
          </a:p>
          <a:p>
            <a:pPr marL="0" lvl="0" indent="0" algn="l" rtl="0">
              <a:spcBef>
                <a:spcPts val="0"/>
              </a:spcBef>
              <a:spcAft>
                <a:spcPts val="0"/>
              </a:spcAft>
              <a:buNone/>
            </a:pPr>
            <a:r>
              <a:rPr lang="da" i="1" dirty="0">
                <a:latin typeface="Montserrat Light" panose="00000400000000000000" pitchFamily="50" charset="0"/>
              </a:rPr>
              <a:t>“Hvordan fremmer vi måden at håndtere affald på en bæredygtig måde?” </a:t>
            </a:r>
            <a:endParaRPr i="1" dirty="0">
              <a:latin typeface="Montserrat Light" panose="00000400000000000000" pitchFamily="50" charset="0"/>
            </a:endParaRPr>
          </a:p>
          <a:p>
            <a:pPr marL="0" lvl="0" indent="0" algn="l" rtl="0">
              <a:spcBef>
                <a:spcPts val="0"/>
              </a:spcBef>
              <a:spcAft>
                <a:spcPts val="0"/>
              </a:spcAft>
              <a:buNone/>
            </a:pPr>
            <a:endParaRPr dirty="0">
              <a:latin typeface="Montserrat Light" panose="00000400000000000000" pitchFamily="50" charset="0"/>
            </a:endParaRPr>
          </a:p>
        </p:txBody>
      </p:sp>
      <p:pic>
        <p:nvPicPr>
          <p:cNvPr id="100" name="Google Shape;100;p15"/>
          <p:cNvPicPr preferRelativeResize="0"/>
          <p:nvPr/>
        </p:nvPicPr>
        <p:blipFill>
          <a:blip r:embed="rId3">
            <a:alphaModFix/>
          </a:blip>
          <a:stretch>
            <a:fillRect/>
          </a:stretch>
        </p:blipFill>
        <p:spPr>
          <a:xfrm>
            <a:off x="6393637" y="2792699"/>
            <a:ext cx="2309862" cy="1359780"/>
          </a:xfrm>
          <a:prstGeom prst="rect">
            <a:avLst/>
          </a:prstGeom>
          <a:noFill/>
          <a:ln>
            <a:noFill/>
          </a:ln>
        </p:spPr>
      </p:pic>
      <p:sp>
        <p:nvSpPr>
          <p:cNvPr id="101" name="Google Shape;101;p15"/>
          <p:cNvSpPr txBox="1"/>
          <p:nvPr/>
        </p:nvSpPr>
        <p:spPr>
          <a:xfrm>
            <a:off x="394838" y="2138945"/>
            <a:ext cx="5506800" cy="228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b="1" dirty="0">
                <a:latin typeface="Montserrat Light" panose="00000400000000000000" pitchFamily="50" charset="0"/>
                <a:ea typeface="Lato"/>
                <a:cs typeface="Lato"/>
                <a:sym typeface="Lato"/>
              </a:rPr>
              <a:t>Længde:</a:t>
            </a:r>
            <a:r>
              <a:rPr lang="da" dirty="0">
                <a:latin typeface="Montserrat Light" panose="00000400000000000000" pitchFamily="50" charset="0"/>
                <a:ea typeface="Lato"/>
                <a:cs typeface="Lato"/>
                <a:sym typeface="Lato"/>
              </a:rPr>
              <a:t> 9 undervisningsdage med cirka 6 lektioner pr. dag</a:t>
            </a:r>
            <a:endParaRPr dirty="0">
              <a:latin typeface="Montserrat Light" panose="00000400000000000000" pitchFamily="50" charset="0"/>
              <a:ea typeface="Lato"/>
              <a:cs typeface="Lato"/>
              <a:sym typeface="Lato"/>
            </a:endParaRPr>
          </a:p>
          <a:p>
            <a:pPr marL="0" lvl="0" indent="0" algn="l" rtl="0">
              <a:spcBef>
                <a:spcPts val="0"/>
              </a:spcBef>
              <a:spcAft>
                <a:spcPts val="0"/>
              </a:spcAft>
              <a:buNone/>
            </a:pPr>
            <a:br>
              <a:rPr lang="da" dirty="0">
                <a:latin typeface="Montserrat Light" panose="00000400000000000000" pitchFamily="50" charset="0"/>
                <a:ea typeface="Lato"/>
                <a:cs typeface="Lato"/>
                <a:sym typeface="Lato"/>
              </a:rPr>
            </a:br>
            <a:r>
              <a:rPr lang="da" dirty="0">
                <a:latin typeface="Montserrat Light" panose="00000400000000000000" pitchFamily="50" charset="0"/>
                <a:ea typeface="Lato"/>
                <a:cs typeface="Lato"/>
                <a:sym typeface="Lato"/>
              </a:rPr>
              <a:t>1 lektion beregnes til at være 45 minutter</a:t>
            </a:r>
            <a:endParaRPr dirty="0">
              <a:latin typeface="Montserrat Light" panose="00000400000000000000" pitchFamily="50" charset="0"/>
              <a:ea typeface="Lato"/>
              <a:cs typeface="Lato"/>
              <a:sym typeface="Lato"/>
            </a:endParaRPr>
          </a:p>
          <a:p>
            <a:pPr marL="0" lvl="0" indent="0" algn="l" rtl="0">
              <a:spcBef>
                <a:spcPts val="0"/>
              </a:spcBef>
              <a:spcAft>
                <a:spcPts val="0"/>
              </a:spcAft>
              <a:buNone/>
            </a:pPr>
            <a:endParaRPr dirty="0">
              <a:latin typeface="Montserrat Light" panose="00000400000000000000" pitchFamily="50" charset="0"/>
              <a:ea typeface="Lato"/>
              <a:cs typeface="Lato"/>
              <a:sym typeface="Lato"/>
            </a:endParaRPr>
          </a:p>
          <a:p>
            <a:pPr marL="0" lvl="0" indent="0" algn="l" rtl="0">
              <a:spcBef>
                <a:spcPts val="0"/>
              </a:spcBef>
              <a:spcAft>
                <a:spcPts val="0"/>
              </a:spcAft>
              <a:buNone/>
            </a:pPr>
            <a:r>
              <a:rPr lang="da" b="1" dirty="0">
                <a:latin typeface="Montserrat Light" panose="00000400000000000000" pitchFamily="50" charset="0"/>
                <a:ea typeface="Lato"/>
                <a:cs typeface="Lato"/>
                <a:sym typeface="Lato"/>
              </a:rPr>
              <a:t>Målgruppen:</a:t>
            </a:r>
            <a:r>
              <a:rPr lang="da" dirty="0">
                <a:latin typeface="Montserrat Light" panose="00000400000000000000" pitchFamily="50" charset="0"/>
                <a:ea typeface="Lato"/>
                <a:cs typeface="Lato"/>
                <a:sym typeface="Lato"/>
              </a:rPr>
              <a:t> 6. kl. til 8. kl. </a:t>
            </a:r>
            <a:endParaRPr dirty="0">
              <a:latin typeface="Montserrat Light" panose="00000400000000000000" pitchFamily="50" charset="0"/>
              <a:ea typeface="Lato"/>
              <a:cs typeface="Lato"/>
              <a:sym typeface="Lato"/>
            </a:endParaRPr>
          </a:p>
          <a:p>
            <a:pPr marL="0" lvl="0" indent="0" algn="l" rtl="0">
              <a:spcBef>
                <a:spcPts val="0"/>
              </a:spcBef>
              <a:spcAft>
                <a:spcPts val="0"/>
              </a:spcAft>
              <a:buNone/>
            </a:pPr>
            <a:br>
              <a:rPr lang="da" dirty="0">
                <a:latin typeface="Montserrat Light" panose="00000400000000000000" pitchFamily="50" charset="0"/>
                <a:ea typeface="Lato"/>
                <a:cs typeface="Lato"/>
                <a:sym typeface="Lato"/>
              </a:rPr>
            </a:br>
            <a:r>
              <a:rPr lang="da" b="1" dirty="0">
                <a:latin typeface="Montserrat Light" panose="00000400000000000000" pitchFamily="50" charset="0"/>
                <a:ea typeface="Lato"/>
                <a:cs typeface="Lato"/>
                <a:sym typeface="Lato"/>
              </a:rPr>
              <a:t>Skolefag: </a:t>
            </a:r>
            <a:r>
              <a:rPr lang="da" dirty="0">
                <a:latin typeface="Montserrat Light" panose="00000400000000000000" pitchFamily="50" charset="0"/>
                <a:ea typeface="Lato"/>
                <a:cs typeface="Lato"/>
                <a:sym typeface="Lato"/>
              </a:rPr>
              <a:t>Dansk, Geografi, Natur/Teknik og Samfundsfag</a:t>
            </a:r>
            <a:endParaRPr dirty="0">
              <a:latin typeface="Montserrat Light" panose="00000400000000000000" pitchFamily="50" charset="0"/>
              <a:ea typeface="Lato"/>
              <a:cs typeface="Lato"/>
              <a:sym typeface="Lato"/>
            </a:endParaRPr>
          </a:p>
          <a:p>
            <a:pPr marL="0" lvl="0" indent="0" algn="l" rtl="0">
              <a:spcBef>
                <a:spcPts val="0"/>
              </a:spcBef>
              <a:spcAft>
                <a:spcPts val="0"/>
              </a:spcAft>
              <a:buNone/>
            </a:pPr>
            <a:r>
              <a:rPr lang="da" dirty="0">
                <a:latin typeface="Montserrat Light" panose="00000400000000000000" pitchFamily="50" charset="0"/>
                <a:ea typeface="Lato"/>
                <a:cs typeface="Lato"/>
                <a:sym typeface="Lato"/>
              </a:rPr>
              <a:t> </a:t>
            </a:r>
            <a:br>
              <a:rPr lang="da" dirty="0">
                <a:latin typeface="Montserrat Light" panose="00000400000000000000" pitchFamily="50" charset="0"/>
                <a:ea typeface="Lato"/>
                <a:cs typeface="Lato"/>
                <a:sym typeface="Lato"/>
              </a:rPr>
            </a:br>
            <a:r>
              <a:rPr lang="da" b="1" dirty="0">
                <a:latin typeface="Montserrat Light" panose="00000400000000000000" pitchFamily="50" charset="0"/>
                <a:ea typeface="Lato"/>
                <a:cs typeface="Lato"/>
                <a:sym typeface="Lato"/>
              </a:rPr>
              <a:t>Version:</a:t>
            </a:r>
            <a:r>
              <a:rPr lang="da" dirty="0">
                <a:latin typeface="Montserrat Light" panose="00000400000000000000" pitchFamily="50" charset="0"/>
                <a:ea typeface="Lato"/>
                <a:cs typeface="Lato"/>
                <a:sym typeface="Lato"/>
              </a:rPr>
              <a:t> December 2024 </a:t>
            </a:r>
            <a:endParaRPr dirty="0">
              <a:latin typeface="Montserrat Light" panose="00000400000000000000" pitchFamily="50" charset="0"/>
              <a:ea typeface="Lato"/>
              <a:cs typeface="Lato"/>
              <a:sym typeface="Lato"/>
            </a:endParaRPr>
          </a:p>
        </p:txBody>
      </p:sp>
      <p:pic>
        <p:nvPicPr>
          <p:cNvPr id="102" name="Google Shape;102;p15"/>
          <p:cNvPicPr preferRelativeResize="0"/>
          <p:nvPr/>
        </p:nvPicPr>
        <p:blipFill>
          <a:blip r:embed="rId4">
            <a:alphaModFix/>
          </a:blip>
          <a:stretch>
            <a:fillRect/>
          </a:stretch>
        </p:blipFill>
        <p:spPr>
          <a:xfrm>
            <a:off x="6715081" y="991021"/>
            <a:ext cx="1666975" cy="16669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Google Shape;107;p16"/>
          <p:cNvPicPr preferRelativeResize="0"/>
          <p:nvPr/>
        </p:nvPicPr>
        <p:blipFill>
          <a:blip r:embed="rId3">
            <a:alphaModFix/>
          </a:blip>
          <a:stretch>
            <a:fillRect/>
          </a:stretch>
        </p:blipFill>
        <p:spPr>
          <a:xfrm>
            <a:off x="0" y="0"/>
            <a:ext cx="9144000" cy="5143500"/>
          </a:xfrm>
          <a:prstGeom prst="rect">
            <a:avLst/>
          </a:prstGeom>
          <a:noFill/>
          <a:ln>
            <a:noFill/>
          </a:ln>
        </p:spPr>
      </p:pic>
      <p:sp>
        <p:nvSpPr>
          <p:cNvPr id="108" name="Google Shape;108;p16"/>
          <p:cNvSpPr txBox="1"/>
          <p:nvPr/>
        </p:nvSpPr>
        <p:spPr>
          <a:xfrm>
            <a:off x="51954" y="238045"/>
            <a:ext cx="4980666" cy="1129510"/>
          </a:xfrm>
          <a:prstGeom prst="rect">
            <a:avLst/>
          </a:prstGeom>
          <a:noFill/>
          <a:ln>
            <a:noFill/>
          </a:ln>
        </p:spPr>
        <p:txBody>
          <a:bodyPr spcFirstLastPara="1" wrap="square" lIns="91425" tIns="91425" rIns="91425" bIns="91425" anchor="t" anchorCtr="0">
            <a:spAutoFit/>
          </a:bodyPr>
          <a:lstStyle/>
          <a:p>
            <a:pPr marL="457200" lvl="0" indent="0" rtl="0">
              <a:lnSpc>
                <a:spcPct val="115000"/>
              </a:lnSpc>
              <a:spcBef>
                <a:spcPts val="1200"/>
              </a:spcBef>
              <a:spcAft>
                <a:spcPts val="1200"/>
              </a:spcAft>
              <a:buNone/>
            </a:pPr>
            <a:r>
              <a:rPr lang="da" sz="3600" b="1" dirty="0">
                <a:latin typeface="Bebas Neue" panose="020B0606020202050201" pitchFamily="34" charset="0"/>
                <a:ea typeface="Times New Roman"/>
                <a:cs typeface="Times New Roman"/>
                <a:sym typeface="Times New Roman"/>
              </a:rPr>
              <a:t>Formål med projektet</a:t>
            </a:r>
            <a:endParaRPr sz="3600" dirty="0">
              <a:latin typeface="Bebas Neue" panose="020B0606020202050201" pitchFamily="34" charset="0"/>
            </a:endParaRPr>
          </a:p>
        </p:txBody>
      </p:sp>
      <p:sp>
        <p:nvSpPr>
          <p:cNvPr id="109" name="Google Shape;109;p16"/>
          <p:cNvSpPr txBox="1"/>
          <p:nvPr/>
        </p:nvSpPr>
        <p:spPr>
          <a:xfrm>
            <a:off x="615841" y="1605600"/>
            <a:ext cx="5384100" cy="2619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da" sz="1200" b="1" dirty="0">
                <a:latin typeface="Montserrat Light" panose="00000400000000000000" pitchFamily="50" charset="0"/>
              </a:rPr>
              <a:t>Læringsmål:</a:t>
            </a:r>
            <a:endParaRPr sz="1200" b="1" dirty="0">
              <a:latin typeface="Montserrat Light" panose="00000400000000000000" pitchFamily="50" charset="0"/>
            </a:endParaRPr>
          </a:p>
          <a:p>
            <a:pPr marL="457200" lvl="0" indent="-304800" algn="l" rtl="0">
              <a:lnSpc>
                <a:spcPct val="115000"/>
              </a:lnSpc>
              <a:spcBef>
                <a:spcPts val="1200"/>
              </a:spcBef>
              <a:spcAft>
                <a:spcPts val="0"/>
              </a:spcAft>
              <a:buSzPts val="1200"/>
              <a:buChar char="●"/>
            </a:pPr>
            <a:r>
              <a:rPr lang="da" sz="1200" dirty="0">
                <a:latin typeface="Montserrat Light" panose="00000400000000000000" pitchFamily="50" charset="0"/>
              </a:rPr>
              <a:t>Eleverne forstår de vigtigste trusler mod livet i havet</a:t>
            </a:r>
            <a:endParaRPr sz="1200" dirty="0">
              <a:latin typeface="Montserrat Light" panose="00000400000000000000" pitchFamily="50" charset="0"/>
            </a:endParaRPr>
          </a:p>
          <a:p>
            <a:pPr marL="457200" lvl="0" indent="0" algn="l" rtl="0">
              <a:lnSpc>
                <a:spcPct val="115000"/>
              </a:lnSpc>
              <a:spcBef>
                <a:spcPts val="1200"/>
              </a:spcBef>
              <a:spcAft>
                <a:spcPts val="0"/>
              </a:spcAft>
              <a:buNone/>
            </a:pPr>
            <a:endParaRPr sz="1200" dirty="0">
              <a:latin typeface="Montserrat Light" panose="00000400000000000000" pitchFamily="50" charset="0"/>
            </a:endParaRPr>
          </a:p>
          <a:p>
            <a:pPr marL="457200" lvl="0" indent="-304800" algn="l" rtl="0">
              <a:lnSpc>
                <a:spcPct val="115000"/>
              </a:lnSpc>
              <a:spcBef>
                <a:spcPts val="1200"/>
              </a:spcBef>
              <a:spcAft>
                <a:spcPts val="0"/>
              </a:spcAft>
              <a:buSzPts val="1200"/>
              <a:buChar char="●"/>
            </a:pPr>
            <a:r>
              <a:rPr lang="da" sz="1200" dirty="0">
                <a:latin typeface="Montserrat Light" panose="00000400000000000000" pitchFamily="50" charset="0"/>
              </a:rPr>
              <a:t>Eleverne kan forklare, hvordan plastikforurening påvirker biodiversiteten i havet</a:t>
            </a:r>
            <a:endParaRPr sz="1200" dirty="0">
              <a:latin typeface="Montserrat Light" panose="00000400000000000000" pitchFamily="50" charset="0"/>
            </a:endParaRPr>
          </a:p>
          <a:p>
            <a:pPr marL="457200" lvl="0" indent="0" algn="l" rtl="0">
              <a:lnSpc>
                <a:spcPct val="115000"/>
              </a:lnSpc>
              <a:spcBef>
                <a:spcPts val="1200"/>
              </a:spcBef>
              <a:spcAft>
                <a:spcPts val="0"/>
              </a:spcAft>
              <a:buNone/>
            </a:pPr>
            <a:endParaRPr sz="1200" dirty="0">
              <a:latin typeface="Montserrat Light" panose="00000400000000000000" pitchFamily="50" charset="0"/>
            </a:endParaRPr>
          </a:p>
          <a:p>
            <a:pPr marL="457200" lvl="0" indent="-304800" algn="l" rtl="0">
              <a:lnSpc>
                <a:spcPct val="115000"/>
              </a:lnSpc>
              <a:spcBef>
                <a:spcPts val="1200"/>
              </a:spcBef>
              <a:spcAft>
                <a:spcPts val="0"/>
              </a:spcAft>
              <a:buSzPts val="1200"/>
              <a:buChar char="●"/>
            </a:pPr>
            <a:r>
              <a:rPr lang="da" sz="1200" dirty="0">
                <a:latin typeface="Montserrat Light" panose="00000400000000000000" pitchFamily="50" charset="0"/>
              </a:rPr>
              <a:t>Eleverne reflekterer over, hvordan de selv kan bidrage til at opnå FN’s Verdensmål 14</a:t>
            </a:r>
            <a:endParaRPr sz="1200" dirty="0">
              <a:latin typeface="Montserrat Light" panose="00000400000000000000" pitchFamily="50" charset="0"/>
            </a:endParaRPr>
          </a:p>
          <a:p>
            <a:pPr marL="0" lvl="0" indent="0" algn="l" rtl="0">
              <a:spcBef>
                <a:spcPts val="1200"/>
              </a:spcBef>
              <a:spcAft>
                <a:spcPts val="0"/>
              </a:spcAft>
              <a:buNone/>
            </a:pPr>
            <a:endParaRPr sz="1300" dirty="0">
              <a:solidFill>
                <a:schemeClr val="accent1"/>
              </a:solidFill>
              <a:latin typeface="Montserrat Light" panose="00000400000000000000" pitchFamily="50" charset="0"/>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7"/>
          <p:cNvSpPr txBox="1"/>
          <p:nvPr/>
        </p:nvSpPr>
        <p:spPr>
          <a:xfrm>
            <a:off x="363300" y="366295"/>
            <a:ext cx="4525800" cy="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3600" dirty="0">
                <a:latin typeface="Bebas Neue" panose="020B0606020202050201" pitchFamily="34" charset="0"/>
                <a:ea typeface="Lato"/>
                <a:cs typeface="Lato"/>
                <a:sym typeface="Lato"/>
              </a:rPr>
              <a:t>Dag 1 - 6 lektioner</a:t>
            </a:r>
            <a:endParaRPr sz="3600" dirty="0">
              <a:latin typeface="Bebas Neue" panose="020B0606020202050201" pitchFamily="34" charset="0"/>
              <a:ea typeface="Lato"/>
              <a:cs typeface="Lato"/>
              <a:sym typeface="Lato"/>
            </a:endParaRPr>
          </a:p>
        </p:txBody>
      </p:sp>
      <p:sp>
        <p:nvSpPr>
          <p:cNvPr id="115" name="Google Shape;115;p17"/>
          <p:cNvSpPr txBox="1"/>
          <p:nvPr/>
        </p:nvSpPr>
        <p:spPr>
          <a:xfrm>
            <a:off x="409200" y="2171228"/>
            <a:ext cx="4434000" cy="104641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dirty="0">
                <a:latin typeface="Montserrat Light" panose="00000400000000000000" pitchFamily="50" charset="0"/>
              </a:rPr>
              <a:t>Æstetisk anslag</a:t>
            </a:r>
            <a:br>
              <a:rPr lang="da" dirty="0">
                <a:latin typeface="Montserrat Light" panose="00000400000000000000" pitchFamily="50" charset="0"/>
              </a:rPr>
            </a:br>
            <a:r>
              <a:rPr lang="da" u="sng" dirty="0">
                <a:solidFill>
                  <a:schemeClr val="hlink"/>
                </a:solidFill>
                <a:latin typeface="Montserrat Light" panose="00000400000000000000" pitchFamily="50" charset="0"/>
                <a:hlinkClick r:id="rId3"/>
              </a:rPr>
              <a:t>https://www.youtube.com/watch?v=7Y3T6T12CK8</a:t>
            </a:r>
            <a:endParaRPr dirty="0">
              <a:latin typeface="Montserrat Light" panose="00000400000000000000" pitchFamily="50" charset="0"/>
            </a:endParaRPr>
          </a:p>
          <a:p>
            <a:pPr marL="0" lvl="0" indent="0" algn="l" rtl="0">
              <a:spcBef>
                <a:spcPts val="0"/>
              </a:spcBef>
              <a:spcAft>
                <a:spcPts val="0"/>
              </a:spcAft>
              <a:buNone/>
            </a:pPr>
            <a:endParaRPr dirty="0">
              <a:latin typeface="Montserrat Light" panose="00000400000000000000" pitchFamily="50" charset="0"/>
            </a:endParaRPr>
          </a:p>
        </p:txBody>
      </p:sp>
      <p:sp>
        <p:nvSpPr>
          <p:cNvPr id="116" name="Google Shape;116;p17"/>
          <p:cNvSpPr txBox="1"/>
          <p:nvPr/>
        </p:nvSpPr>
        <p:spPr>
          <a:xfrm>
            <a:off x="363299" y="1294967"/>
            <a:ext cx="7949427" cy="64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dirty="0">
                <a:latin typeface="Montserrat Light" panose="00000400000000000000" pitchFamily="50" charset="0"/>
                <a:ea typeface="Lato"/>
                <a:cs typeface="Lato"/>
                <a:sym typeface="Lato"/>
              </a:rPr>
              <a:t>Når vi skal åbne emnet, laver vi først et æstetisk anslag. Dette har til formål at give eleverne et billede af problemet af forurening i verdens have, og betydningen heraf. </a:t>
            </a:r>
            <a:endParaRPr dirty="0">
              <a:latin typeface="Montserrat Light" panose="00000400000000000000" pitchFamily="50" charset="0"/>
              <a:ea typeface="Lato"/>
              <a:cs typeface="Lato"/>
              <a:sym typeface="Lato"/>
            </a:endParaRPr>
          </a:p>
          <a:p>
            <a:pPr marL="0" lvl="0" indent="0" algn="l" rtl="0">
              <a:spcBef>
                <a:spcPts val="0"/>
              </a:spcBef>
              <a:spcAft>
                <a:spcPts val="0"/>
              </a:spcAft>
              <a:buNone/>
            </a:pPr>
            <a:r>
              <a:rPr lang="da" dirty="0">
                <a:latin typeface="Montserrat Light" panose="00000400000000000000" pitchFamily="50" charset="0"/>
                <a:ea typeface="Lato"/>
                <a:cs typeface="Lato"/>
                <a:sym typeface="Lato"/>
              </a:rPr>
              <a:t>Derudover giver det eleverne et fælles ståsted at tale ud fra. </a:t>
            </a:r>
            <a:endParaRPr dirty="0">
              <a:latin typeface="Montserrat Light" panose="00000400000000000000" pitchFamily="50" charset="0"/>
              <a:ea typeface="Lato"/>
              <a:cs typeface="Lato"/>
              <a:sym typeface="Lato"/>
            </a:endParaRPr>
          </a:p>
        </p:txBody>
      </p:sp>
      <p:pic>
        <p:nvPicPr>
          <p:cNvPr id="117" name="Google Shape;117;p17"/>
          <p:cNvPicPr preferRelativeResize="0"/>
          <p:nvPr/>
        </p:nvPicPr>
        <p:blipFill>
          <a:blip r:embed="rId4">
            <a:alphaModFix/>
          </a:blip>
          <a:stretch>
            <a:fillRect/>
          </a:stretch>
        </p:blipFill>
        <p:spPr>
          <a:xfrm>
            <a:off x="5760628" y="1846347"/>
            <a:ext cx="3020073" cy="2719174"/>
          </a:xfrm>
          <a:prstGeom prst="rect">
            <a:avLst/>
          </a:prstGeom>
          <a:noFill/>
          <a:ln>
            <a:noFill/>
          </a:ln>
        </p:spPr>
      </p:pic>
      <p:sp>
        <p:nvSpPr>
          <p:cNvPr id="118" name="Google Shape;118;p17"/>
          <p:cNvSpPr txBox="1"/>
          <p:nvPr/>
        </p:nvSpPr>
        <p:spPr>
          <a:xfrm>
            <a:off x="409200" y="3084155"/>
            <a:ext cx="5258100" cy="1271700"/>
          </a:xfrm>
          <a:prstGeom prst="rect">
            <a:avLst/>
          </a:prstGeom>
          <a:noFill/>
          <a:ln>
            <a:noFill/>
          </a:ln>
        </p:spPr>
        <p:txBody>
          <a:bodyPr spcFirstLastPara="1" wrap="square" lIns="91425" tIns="91425" rIns="91425" bIns="91425" anchor="t" anchorCtr="0">
            <a:noAutofit/>
          </a:bodyPr>
          <a:lstStyle/>
          <a:p>
            <a:pPr lvl="0" algn="l" rtl="0">
              <a:spcBef>
                <a:spcPts val="0"/>
              </a:spcBef>
              <a:spcAft>
                <a:spcPts val="0"/>
              </a:spcAft>
            </a:pPr>
            <a:r>
              <a:rPr lang="da" dirty="0">
                <a:solidFill>
                  <a:schemeClr val="bg2"/>
                </a:solidFill>
                <a:latin typeface="Montserrat Light" panose="00000400000000000000" pitchFamily="50" charset="0"/>
                <a:ea typeface="Lato"/>
                <a:cs typeface="Lato"/>
                <a:sym typeface="Lato"/>
              </a:rPr>
              <a:t>Der skal hen over de næste 14 dage laves et PowerPoint som en del af projektet. PowerPointen skal vises til forældrene den sidste dag. Hver gang eleverne får en opgave, skal de føre svarene, billederne og opgaverne ind i deres præsentation. </a:t>
            </a:r>
            <a:endParaRPr dirty="0">
              <a:solidFill>
                <a:schemeClr val="bg2"/>
              </a:solidFill>
              <a:latin typeface="Montserrat Light" panose="00000400000000000000" pitchFamily="50" charset="0"/>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8"/>
          <p:cNvSpPr txBox="1">
            <a:spLocks noGrp="1"/>
          </p:cNvSpPr>
          <p:nvPr>
            <p:ph type="title"/>
          </p:nvPr>
        </p:nvSpPr>
        <p:spPr>
          <a:xfrm>
            <a:off x="628650" y="59388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da" sz="3600" dirty="0">
                <a:latin typeface="Bebas Neue" panose="020B0606020202050201" pitchFamily="34" charset="0"/>
              </a:rPr>
              <a:t>Dialog pause spilleregler</a:t>
            </a:r>
            <a:endParaRPr sz="3600" dirty="0">
              <a:latin typeface="Bebas Neue" panose="020B0606020202050201" pitchFamily="34" charset="0"/>
            </a:endParaRPr>
          </a:p>
        </p:txBody>
      </p:sp>
      <p:sp>
        <p:nvSpPr>
          <p:cNvPr id="124" name="Google Shape;124;p18"/>
          <p:cNvSpPr txBox="1">
            <a:spLocks noGrp="1"/>
          </p:cNvSpPr>
          <p:nvPr>
            <p:ph type="body" idx="1"/>
          </p:nvPr>
        </p:nvSpPr>
        <p:spPr>
          <a:xfrm>
            <a:off x="628650" y="1880100"/>
            <a:ext cx="7886700" cy="3263400"/>
          </a:xfrm>
          <a:prstGeom prst="rect">
            <a:avLst/>
          </a:prstGeom>
        </p:spPr>
        <p:txBody>
          <a:bodyPr spcFirstLastPara="1" wrap="square" lIns="68575" tIns="34275" rIns="68575" bIns="34275" anchor="t" anchorCtr="0">
            <a:normAutofit/>
          </a:bodyPr>
          <a:lstStyle/>
          <a:p>
            <a:pPr marL="457200" lvl="0" indent="-342900" algn="l" rtl="0">
              <a:lnSpc>
                <a:spcPct val="100000"/>
              </a:lnSpc>
              <a:spcBef>
                <a:spcPts val="0"/>
              </a:spcBef>
              <a:spcAft>
                <a:spcPts val="0"/>
              </a:spcAft>
              <a:buClr>
                <a:srgbClr val="000000"/>
              </a:buClr>
              <a:buSzPts val="1800"/>
              <a:buFont typeface="Arial"/>
              <a:buAutoNum type="arabicPeriod"/>
            </a:pPr>
            <a:r>
              <a:rPr lang="da" sz="1600" dirty="0">
                <a:solidFill>
                  <a:srgbClr val="000000"/>
                </a:solidFill>
                <a:latin typeface="Montserrat Light" panose="00000400000000000000" pitchFamily="50" charset="0"/>
                <a:ea typeface="Arial"/>
                <a:cs typeface="Arial"/>
                <a:sym typeface="Arial"/>
              </a:rPr>
              <a:t>Introduktion 4 min </a:t>
            </a:r>
            <a:endParaRPr sz="1600" dirty="0">
              <a:solidFill>
                <a:srgbClr val="000000"/>
              </a:solidFill>
              <a:latin typeface="Montserrat Light" panose="00000400000000000000" pitchFamily="50" charset="0"/>
              <a:ea typeface="Arial"/>
              <a:cs typeface="Arial"/>
              <a:sym typeface="Arial"/>
            </a:endParaRPr>
          </a:p>
          <a:p>
            <a:pPr marL="457200" lvl="0" indent="-342900" algn="l" rtl="0">
              <a:lnSpc>
                <a:spcPct val="100000"/>
              </a:lnSpc>
              <a:spcBef>
                <a:spcPts val="0"/>
              </a:spcBef>
              <a:spcAft>
                <a:spcPts val="0"/>
              </a:spcAft>
              <a:buClr>
                <a:srgbClr val="000000"/>
              </a:buClr>
              <a:buSzPts val="1800"/>
              <a:buFont typeface="Arial"/>
              <a:buAutoNum type="arabicPeriod"/>
            </a:pPr>
            <a:r>
              <a:rPr lang="da" sz="1600" dirty="0">
                <a:solidFill>
                  <a:srgbClr val="000000"/>
                </a:solidFill>
                <a:latin typeface="Montserrat Light" panose="00000400000000000000" pitchFamily="50" charset="0"/>
                <a:ea typeface="Arial"/>
                <a:cs typeface="Arial"/>
                <a:sym typeface="Arial"/>
              </a:rPr>
              <a:t>Spilleregler 4 min </a:t>
            </a:r>
            <a:endParaRPr sz="1600" dirty="0">
              <a:solidFill>
                <a:srgbClr val="000000"/>
              </a:solidFill>
              <a:latin typeface="Montserrat Light" panose="00000400000000000000" pitchFamily="50" charset="0"/>
              <a:ea typeface="Arial"/>
              <a:cs typeface="Arial"/>
              <a:sym typeface="Arial"/>
            </a:endParaRPr>
          </a:p>
          <a:p>
            <a:pPr marL="457200" lvl="0" indent="-342900" algn="l" rtl="0">
              <a:lnSpc>
                <a:spcPct val="100000"/>
              </a:lnSpc>
              <a:spcBef>
                <a:spcPts val="0"/>
              </a:spcBef>
              <a:spcAft>
                <a:spcPts val="0"/>
              </a:spcAft>
              <a:buClr>
                <a:srgbClr val="000000"/>
              </a:buClr>
              <a:buSzPts val="1800"/>
              <a:buFont typeface="Arial"/>
              <a:buAutoNum type="arabicPeriod"/>
            </a:pPr>
            <a:r>
              <a:rPr lang="da" sz="1600" dirty="0">
                <a:solidFill>
                  <a:srgbClr val="000000"/>
                </a:solidFill>
                <a:latin typeface="Montserrat Light" panose="00000400000000000000" pitchFamily="50" charset="0"/>
                <a:ea typeface="Arial"/>
                <a:cs typeface="Arial"/>
                <a:sym typeface="Arial"/>
              </a:rPr>
              <a:t>Introduktionstekst 7 min </a:t>
            </a:r>
            <a:endParaRPr sz="1600" dirty="0">
              <a:solidFill>
                <a:srgbClr val="000000"/>
              </a:solidFill>
              <a:latin typeface="Montserrat Light" panose="00000400000000000000" pitchFamily="50" charset="0"/>
              <a:ea typeface="Arial"/>
              <a:cs typeface="Arial"/>
              <a:sym typeface="Arial"/>
            </a:endParaRPr>
          </a:p>
          <a:p>
            <a:pPr marL="457200" lvl="0" indent="-342900" algn="l" rtl="0">
              <a:lnSpc>
                <a:spcPct val="100000"/>
              </a:lnSpc>
              <a:spcBef>
                <a:spcPts val="0"/>
              </a:spcBef>
              <a:spcAft>
                <a:spcPts val="0"/>
              </a:spcAft>
              <a:buClr>
                <a:srgbClr val="000000"/>
              </a:buClr>
              <a:buSzPts val="1800"/>
              <a:buFont typeface="Arial"/>
              <a:buAutoNum type="arabicPeriod"/>
            </a:pPr>
            <a:r>
              <a:rPr lang="da" sz="1600" dirty="0">
                <a:solidFill>
                  <a:srgbClr val="000000"/>
                </a:solidFill>
                <a:latin typeface="Montserrat Light" panose="00000400000000000000" pitchFamily="50" charset="0"/>
                <a:ea typeface="Arial"/>
                <a:cs typeface="Arial"/>
                <a:sym typeface="Arial"/>
              </a:rPr>
              <a:t>Diskussion i par 7 min  </a:t>
            </a:r>
            <a:endParaRPr sz="1600" dirty="0">
              <a:solidFill>
                <a:srgbClr val="000000"/>
              </a:solidFill>
              <a:latin typeface="Montserrat Light" panose="00000400000000000000" pitchFamily="50" charset="0"/>
              <a:ea typeface="Arial"/>
              <a:cs typeface="Arial"/>
              <a:sym typeface="Arial"/>
            </a:endParaRPr>
          </a:p>
          <a:p>
            <a:pPr marL="457200" lvl="0" indent="-342900" algn="l" rtl="0">
              <a:lnSpc>
                <a:spcPct val="100000"/>
              </a:lnSpc>
              <a:spcBef>
                <a:spcPts val="0"/>
              </a:spcBef>
              <a:spcAft>
                <a:spcPts val="0"/>
              </a:spcAft>
              <a:buClr>
                <a:srgbClr val="000000"/>
              </a:buClr>
              <a:buSzPts val="1800"/>
              <a:buFont typeface="Arial"/>
              <a:buAutoNum type="arabicPeriod"/>
            </a:pPr>
            <a:r>
              <a:rPr lang="da" sz="1600" dirty="0">
                <a:solidFill>
                  <a:srgbClr val="000000"/>
                </a:solidFill>
                <a:latin typeface="Montserrat Light" panose="00000400000000000000" pitchFamily="50" charset="0"/>
                <a:ea typeface="Arial"/>
                <a:cs typeface="Arial"/>
                <a:sym typeface="Arial"/>
              </a:rPr>
              <a:t>Fælles diskussion 20 min </a:t>
            </a:r>
            <a:endParaRPr sz="1600" dirty="0">
              <a:solidFill>
                <a:srgbClr val="000000"/>
              </a:solidFill>
              <a:latin typeface="Montserrat Light" panose="00000400000000000000" pitchFamily="50" charset="0"/>
              <a:ea typeface="Arial"/>
              <a:cs typeface="Arial"/>
              <a:sym typeface="Arial"/>
            </a:endParaRPr>
          </a:p>
          <a:p>
            <a:pPr marL="457200" lvl="0" indent="-342900" algn="l" rtl="0">
              <a:lnSpc>
                <a:spcPct val="100000"/>
              </a:lnSpc>
              <a:spcBef>
                <a:spcPts val="0"/>
              </a:spcBef>
              <a:spcAft>
                <a:spcPts val="0"/>
              </a:spcAft>
              <a:buClr>
                <a:srgbClr val="000000"/>
              </a:buClr>
              <a:buSzPts val="1800"/>
              <a:buFont typeface="Arial"/>
              <a:buAutoNum type="arabicPeriod"/>
            </a:pPr>
            <a:r>
              <a:rPr lang="da" sz="1600" dirty="0">
                <a:solidFill>
                  <a:srgbClr val="000000"/>
                </a:solidFill>
                <a:latin typeface="Montserrat Light" panose="00000400000000000000" pitchFamily="50" charset="0"/>
                <a:ea typeface="Arial"/>
                <a:cs typeface="Arial"/>
                <a:sym typeface="Arial"/>
              </a:rPr>
              <a:t>Skriv refleksioner ned 4 min </a:t>
            </a:r>
            <a:endParaRPr sz="1600" dirty="0">
              <a:solidFill>
                <a:srgbClr val="000000"/>
              </a:solidFill>
              <a:latin typeface="Montserrat Light" panose="00000400000000000000" pitchFamily="50" charset="0"/>
              <a:ea typeface="Arial"/>
              <a:cs typeface="Arial"/>
              <a:sym typeface="Arial"/>
            </a:endParaRPr>
          </a:p>
          <a:p>
            <a:pPr marL="457200" lvl="0" indent="-342900" algn="l" rtl="0">
              <a:lnSpc>
                <a:spcPct val="100000"/>
              </a:lnSpc>
              <a:spcBef>
                <a:spcPts val="0"/>
              </a:spcBef>
              <a:spcAft>
                <a:spcPts val="0"/>
              </a:spcAft>
              <a:buClr>
                <a:srgbClr val="000000"/>
              </a:buClr>
              <a:buSzPts val="1800"/>
              <a:buFont typeface="Arial"/>
              <a:buAutoNum type="arabicPeriod"/>
            </a:pPr>
            <a:r>
              <a:rPr lang="da" sz="1600" dirty="0">
                <a:solidFill>
                  <a:srgbClr val="000000"/>
                </a:solidFill>
                <a:latin typeface="Montserrat Light" panose="00000400000000000000" pitchFamily="50" charset="0"/>
                <a:ea typeface="Arial"/>
                <a:cs typeface="Arial"/>
                <a:sym typeface="Arial"/>
              </a:rPr>
              <a:t>Del refleksioner 8 min</a:t>
            </a:r>
            <a:endParaRPr sz="1600" dirty="0">
              <a:solidFill>
                <a:srgbClr val="000000"/>
              </a:solidFill>
              <a:latin typeface="Montserrat Light" panose="00000400000000000000" pitchFamily="50" charset="0"/>
              <a:ea typeface="Arial"/>
              <a:cs typeface="Arial"/>
              <a:sym typeface="Arial"/>
            </a:endParaRPr>
          </a:p>
          <a:p>
            <a:pPr marL="457200" lvl="0" indent="-342900" algn="l" rtl="0">
              <a:lnSpc>
                <a:spcPct val="100000"/>
              </a:lnSpc>
              <a:spcBef>
                <a:spcPts val="0"/>
              </a:spcBef>
              <a:spcAft>
                <a:spcPts val="0"/>
              </a:spcAft>
              <a:buClr>
                <a:srgbClr val="000000"/>
              </a:buClr>
              <a:buSzPts val="1800"/>
              <a:buFont typeface="Arial"/>
              <a:buAutoNum type="arabicPeriod"/>
            </a:pPr>
            <a:r>
              <a:rPr lang="da" sz="1600" dirty="0">
                <a:solidFill>
                  <a:srgbClr val="000000"/>
                </a:solidFill>
                <a:latin typeface="Montserrat Light" panose="00000400000000000000" pitchFamily="50" charset="0"/>
                <a:ea typeface="Arial"/>
                <a:cs typeface="Arial"/>
                <a:sym typeface="Arial"/>
              </a:rPr>
              <a:t>Fælles opsamling 5 min </a:t>
            </a:r>
            <a:endParaRPr sz="1200" dirty="0">
              <a:latin typeface="Montserrat Light" panose="00000400000000000000" pitchFamily="50" charset="0"/>
            </a:endParaRPr>
          </a:p>
        </p:txBody>
      </p:sp>
      <p:sp>
        <p:nvSpPr>
          <p:cNvPr id="125" name="Google Shape;125;p18"/>
          <p:cNvSpPr txBox="1"/>
          <p:nvPr/>
        </p:nvSpPr>
        <p:spPr>
          <a:xfrm>
            <a:off x="5360696" y="1831961"/>
            <a:ext cx="3307800" cy="174112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dirty="0">
                <a:solidFill>
                  <a:schemeClr val="bg2"/>
                </a:solidFill>
                <a:latin typeface="Montserrat Light" panose="00000400000000000000" pitchFamily="50" charset="0"/>
                <a:ea typeface="Lato"/>
                <a:cs typeface="Lato"/>
                <a:sym typeface="Lato"/>
              </a:rPr>
              <a:t>Formålet med en dialog-pause er, at alle elever får tid og plads til at sige egne holdninger og tanker. </a:t>
            </a:r>
            <a:br>
              <a:rPr lang="da" dirty="0">
                <a:solidFill>
                  <a:schemeClr val="bg2"/>
                </a:solidFill>
                <a:latin typeface="Montserrat Light" panose="00000400000000000000" pitchFamily="50" charset="0"/>
                <a:ea typeface="Lato"/>
                <a:cs typeface="Lato"/>
                <a:sym typeface="Lato"/>
              </a:rPr>
            </a:br>
            <a:r>
              <a:rPr lang="da" dirty="0">
                <a:solidFill>
                  <a:schemeClr val="bg2"/>
                </a:solidFill>
                <a:latin typeface="Montserrat Light" panose="00000400000000000000" pitchFamily="50" charset="0"/>
                <a:ea typeface="Lato"/>
                <a:cs typeface="Lato"/>
                <a:sym typeface="Lato"/>
              </a:rPr>
              <a:t>Her er en guide til, hvordan man kan fordele tiderne. Den kan tilpasses alt efter, hvad der er behov for.</a:t>
            </a:r>
            <a:endParaRPr dirty="0">
              <a:solidFill>
                <a:schemeClr val="bg2"/>
              </a:solidFill>
              <a:latin typeface="Montserrat Light" panose="00000400000000000000" pitchFamily="50" charset="0"/>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19"/>
          <p:cNvPicPr preferRelativeResize="0"/>
          <p:nvPr/>
        </p:nvPicPr>
        <p:blipFill>
          <a:blip r:embed="rId3">
            <a:alphaModFix/>
          </a:blip>
          <a:stretch>
            <a:fillRect/>
          </a:stretch>
        </p:blipFill>
        <p:spPr>
          <a:xfrm>
            <a:off x="292400" y="298125"/>
            <a:ext cx="8570102" cy="46156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20"/>
          <p:cNvPicPr preferRelativeResize="0"/>
          <p:nvPr/>
        </p:nvPicPr>
        <p:blipFill>
          <a:blip r:embed="rId3">
            <a:alphaModFix/>
          </a:blip>
          <a:stretch>
            <a:fillRect/>
          </a:stretch>
        </p:blipFill>
        <p:spPr>
          <a:xfrm>
            <a:off x="303274" y="342457"/>
            <a:ext cx="8537452" cy="46022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1"/>
          <p:cNvSpPr txBox="1">
            <a:spLocks noGrp="1"/>
          </p:cNvSpPr>
          <p:nvPr>
            <p:ph type="title"/>
          </p:nvPr>
        </p:nvSpPr>
        <p:spPr>
          <a:xfrm>
            <a:off x="389650" y="238250"/>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da" sz="3600" dirty="0">
                <a:solidFill>
                  <a:srgbClr val="000000"/>
                </a:solidFill>
                <a:latin typeface="Bebas Neue" panose="020B0606020202050201" pitchFamily="34" charset="0"/>
              </a:rPr>
              <a:t>Dialog-pause diskussion </a:t>
            </a:r>
            <a:endParaRPr sz="3600" dirty="0">
              <a:solidFill>
                <a:srgbClr val="000000"/>
              </a:solidFill>
              <a:latin typeface="Bebas Neue" panose="020B0606020202050201" pitchFamily="34" charset="0"/>
            </a:endParaRPr>
          </a:p>
        </p:txBody>
      </p:sp>
      <p:sp>
        <p:nvSpPr>
          <p:cNvPr id="141" name="Google Shape;141;p21"/>
          <p:cNvSpPr txBox="1">
            <a:spLocks noGrp="1"/>
          </p:cNvSpPr>
          <p:nvPr>
            <p:ph type="body" idx="1"/>
          </p:nvPr>
        </p:nvSpPr>
        <p:spPr>
          <a:xfrm>
            <a:off x="389650" y="1232450"/>
            <a:ext cx="4077300" cy="3609600"/>
          </a:xfrm>
          <a:prstGeom prst="rect">
            <a:avLst/>
          </a:prstGeom>
        </p:spPr>
        <p:txBody>
          <a:bodyPr spcFirstLastPara="1" wrap="square" lIns="68575" tIns="34275" rIns="68575" bIns="34275" anchor="t" anchorCtr="0">
            <a:noAutofit/>
          </a:bodyPr>
          <a:lstStyle/>
          <a:p>
            <a:pPr marL="0" lvl="0" indent="0" algn="l" rtl="0">
              <a:lnSpc>
                <a:spcPct val="100000"/>
              </a:lnSpc>
              <a:spcBef>
                <a:spcPts val="0"/>
              </a:spcBef>
              <a:spcAft>
                <a:spcPts val="0"/>
              </a:spcAft>
              <a:buNone/>
            </a:pPr>
            <a:r>
              <a:rPr lang="da" sz="1200" dirty="0">
                <a:solidFill>
                  <a:srgbClr val="000000"/>
                </a:solidFill>
                <a:latin typeface="Montserrat Light" panose="00000400000000000000" pitchFamily="50" charset="0"/>
              </a:rPr>
              <a:t>Herefter går vi i gang med første dialog-pause diskussion.</a:t>
            </a:r>
            <a:endParaRPr sz="1200" dirty="0">
              <a:solidFill>
                <a:srgbClr val="000000"/>
              </a:solidFill>
              <a:latin typeface="Montserrat Light" panose="00000400000000000000" pitchFamily="50" charset="0"/>
            </a:endParaRPr>
          </a:p>
          <a:p>
            <a:pPr marL="0" lvl="0" indent="0" algn="l" rtl="0">
              <a:lnSpc>
                <a:spcPct val="100000"/>
              </a:lnSpc>
              <a:spcBef>
                <a:spcPts val="0"/>
              </a:spcBef>
              <a:spcAft>
                <a:spcPts val="0"/>
              </a:spcAft>
              <a:buNone/>
            </a:pPr>
            <a:endParaRPr sz="1200" dirty="0">
              <a:solidFill>
                <a:srgbClr val="000000"/>
              </a:solidFill>
              <a:latin typeface="Montserrat Light" panose="00000400000000000000" pitchFamily="50" charset="0"/>
            </a:endParaRPr>
          </a:p>
          <a:p>
            <a:pPr marL="0" lvl="0" indent="0" algn="l" rtl="0">
              <a:lnSpc>
                <a:spcPct val="100000"/>
              </a:lnSpc>
              <a:spcBef>
                <a:spcPts val="0"/>
              </a:spcBef>
              <a:spcAft>
                <a:spcPts val="0"/>
              </a:spcAft>
              <a:buNone/>
            </a:pPr>
            <a:endParaRPr sz="1200" b="1" dirty="0">
              <a:solidFill>
                <a:srgbClr val="000000"/>
              </a:solidFill>
              <a:latin typeface="Montserrat Light" panose="00000400000000000000" pitchFamily="50" charset="0"/>
              <a:ea typeface="Arial"/>
              <a:cs typeface="Arial"/>
              <a:sym typeface="Arial"/>
            </a:endParaRPr>
          </a:p>
          <a:p>
            <a:pPr marL="457200" lvl="0" indent="-304800" algn="l" rtl="0">
              <a:lnSpc>
                <a:spcPct val="100000"/>
              </a:lnSpc>
              <a:spcBef>
                <a:spcPts val="0"/>
              </a:spcBef>
              <a:spcAft>
                <a:spcPts val="0"/>
              </a:spcAft>
              <a:buClr>
                <a:srgbClr val="000000"/>
              </a:buClr>
              <a:buSzPts val="1200"/>
              <a:buFont typeface="Arial"/>
              <a:buChar char="●"/>
            </a:pPr>
            <a:r>
              <a:rPr lang="da" sz="1200" dirty="0">
                <a:solidFill>
                  <a:srgbClr val="000000"/>
                </a:solidFill>
                <a:latin typeface="Montserrat Light" panose="00000400000000000000" pitchFamily="50" charset="0"/>
                <a:ea typeface="Arial"/>
                <a:cs typeface="Arial"/>
                <a:sym typeface="Arial"/>
              </a:rPr>
              <a:t>Hvorfor er det dårligt for havdyr, når der kommer plastik i havet?</a:t>
            </a:r>
            <a:endParaRPr sz="1200" dirty="0">
              <a:solidFill>
                <a:srgbClr val="000000"/>
              </a:solidFill>
              <a:latin typeface="Montserrat Light" panose="00000400000000000000" pitchFamily="50" charset="0"/>
              <a:ea typeface="Arial"/>
              <a:cs typeface="Arial"/>
              <a:sym typeface="Arial"/>
            </a:endParaRPr>
          </a:p>
          <a:p>
            <a:pPr marL="457200" lvl="0" indent="0" algn="l" rtl="0">
              <a:lnSpc>
                <a:spcPct val="100000"/>
              </a:lnSpc>
              <a:spcBef>
                <a:spcPts val="0"/>
              </a:spcBef>
              <a:spcAft>
                <a:spcPts val="0"/>
              </a:spcAft>
              <a:buNone/>
            </a:pPr>
            <a:endParaRPr sz="1200" dirty="0">
              <a:solidFill>
                <a:srgbClr val="000000"/>
              </a:solidFill>
              <a:latin typeface="Montserrat Light" panose="00000400000000000000" pitchFamily="50" charset="0"/>
              <a:ea typeface="Arial"/>
              <a:cs typeface="Arial"/>
              <a:sym typeface="Arial"/>
            </a:endParaRPr>
          </a:p>
          <a:p>
            <a:pPr marL="457200" lvl="0" indent="-304800" algn="l" rtl="0">
              <a:lnSpc>
                <a:spcPct val="100000"/>
              </a:lnSpc>
              <a:spcBef>
                <a:spcPts val="0"/>
              </a:spcBef>
              <a:spcAft>
                <a:spcPts val="0"/>
              </a:spcAft>
              <a:buClr>
                <a:srgbClr val="000000"/>
              </a:buClr>
              <a:buSzPts val="1200"/>
              <a:buFont typeface="Arial"/>
              <a:buChar char="●"/>
            </a:pPr>
            <a:r>
              <a:rPr lang="da" sz="1200" dirty="0">
                <a:solidFill>
                  <a:srgbClr val="000000"/>
                </a:solidFill>
                <a:latin typeface="Montserrat Light" panose="00000400000000000000" pitchFamily="50" charset="0"/>
                <a:ea typeface="Arial"/>
                <a:cs typeface="Arial"/>
                <a:sym typeface="Arial"/>
              </a:rPr>
              <a:t>Hvad tror du sker, når folk smider skrald på stranden?</a:t>
            </a:r>
            <a:endParaRPr sz="1200" dirty="0">
              <a:solidFill>
                <a:srgbClr val="000000"/>
              </a:solidFill>
              <a:latin typeface="Montserrat Light" panose="00000400000000000000" pitchFamily="50" charset="0"/>
              <a:ea typeface="Arial"/>
              <a:cs typeface="Arial"/>
              <a:sym typeface="Arial"/>
            </a:endParaRPr>
          </a:p>
          <a:p>
            <a:pPr marL="457200" lvl="0" indent="0" algn="l" rtl="0">
              <a:lnSpc>
                <a:spcPct val="100000"/>
              </a:lnSpc>
              <a:spcBef>
                <a:spcPts val="0"/>
              </a:spcBef>
              <a:spcAft>
                <a:spcPts val="0"/>
              </a:spcAft>
              <a:buNone/>
            </a:pPr>
            <a:endParaRPr sz="1200" dirty="0">
              <a:solidFill>
                <a:srgbClr val="000000"/>
              </a:solidFill>
              <a:latin typeface="Montserrat Light" panose="00000400000000000000" pitchFamily="50" charset="0"/>
              <a:ea typeface="Arial"/>
              <a:cs typeface="Arial"/>
              <a:sym typeface="Arial"/>
            </a:endParaRPr>
          </a:p>
          <a:p>
            <a:pPr marL="457200" lvl="0" indent="-304800" algn="l" rtl="0">
              <a:lnSpc>
                <a:spcPct val="100000"/>
              </a:lnSpc>
              <a:spcBef>
                <a:spcPts val="0"/>
              </a:spcBef>
              <a:spcAft>
                <a:spcPts val="0"/>
              </a:spcAft>
              <a:buClr>
                <a:srgbClr val="000000"/>
              </a:buClr>
              <a:buSzPts val="1200"/>
              <a:buFont typeface="Arial"/>
              <a:buChar char="●"/>
            </a:pPr>
            <a:r>
              <a:rPr lang="da" sz="1200" dirty="0">
                <a:solidFill>
                  <a:srgbClr val="000000"/>
                </a:solidFill>
                <a:latin typeface="Montserrat Light" panose="00000400000000000000" pitchFamily="50" charset="0"/>
                <a:ea typeface="Arial"/>
                <a:cs typeface="Arial"/>
                <a:sym typeface="Arial"/>
              </a:rPr>
              <a:t>Hvordan tror du, at vi kan hjælpe med at holde havene rene?</a:t>
            </a:r>
            <a:endParaRPr sz="1200" dirty="0">
              <a:solidFill>
                <a:srgbClr val="000000"/>
              </a:solidFill>
              <a:latin typeface="Montserrat Light" panose="00000400000000000000" pitchFamily="50" charset="0"/>
              <a:ea typeface="Arial"/>
              <a:cs typeface="Arial"/>
              <a:sym typeface="Arial"/>
            </a:endParaRPr>
          </a:p>
          <a:p>
            <a:pPr marL="457200" lvl="0" indent="0" algn="l" rtl="0">
              <a:lnSpc>
                <a:spcPct val="100000"/>
              </a:lnSpc>
              <a:spcBef>
                <a:spcPts val="0"/>
              </a:spcBef>
              <a:spcAft>
                <a:spcPts val="0"/>
              </a:spcAft>
              <a:buNone/>
            </a:pPr>
            <a:endParaRPr sz="1200" dirty="0">
              <a:solidFill>
                <a:srgbClr val="000000"/>
              </a:solidFill>
              <a:latin typeface="Montserrat Light" panose="00000400000000000000" pitchFamily="50" charset="0"/>
              <a:ea typeface="Arial"/>
              <a:cs typeface="Arial"/>
              <a:sym typeface="Arial"/>
            </a:endParaRPr>
          </a:p>
          <a:p>
            <a:pPr marL="457200" lvl="0" indent="-304800" algn="l" rtl="0">
              <a:lnSpc>
                <a:spcPct val="100000"/>
              </a:lnSpc>
              <a:spcBef>
                <a:spcPts val="0"/>
              </a:spcBef>
              <a:spcAft>
                <a:spcPts val="0"/>
              </a:spcAft>
              <a:buClr>
                <a:srgbClr val="000000"/>
              </a:buClr>
              <a:buSzPts val="1200"/>
              <a:buFont typeface="Arial"/>
              <a:buChar char="●"/>
            </a:pPr>
            <a:r>
              <a:rPr lang="da" sz="1200" dirty="0">
                <a:solidFill>
                  <a:srgbClr val="000000"/>
                </a:solidFill>
                <a:latin typeface="Montserrat Light" panose="00000400000000000000" pitchFamily="50" charset="0"/>
                <a:ea typeface="Arial"/>
                <a:cs typeface="Arial"/>
                <a:sym typeface="Arial"/>
              </a:rPr>
              <a:t>Kender du nogen eksempler på dyr, der bliver påvirket af forurening i havene?</a:t>
            </a:r>
            <a:endParaRPr sz="1200" dirty="0">
              <a:solidFill>
                <a:srgbClr val="000000"/>
              </a:solidFill>
              <a:latin typeface="Montserrat Light" panose="00000400000000000000" pitchFamily="50" charset="0"/>
              <a:ea typeface="Arial"/>
              <a:cs typeface="Arial"/>
              <a:sym typeface="Arial"/>
            </a:endParaRPr>
          </a:p>
          <a:p>
            <a:pPr marL="457200" lvl="0" indent="0" algn="l" rtl="0">
              <a:lnSpc>
                <a:spcPct val="100000"/>
              </a:lnSpc>
              <a:spcBef>
                <a:spcPts val="0"/>
              </a:spcBef>
              <a:spcAft>
                <a:spcPts val="0"/>
              </a:spcAft>
              <a:buNone/>
            </a:pPr>
            <a:endParaRPr sz="1200" dirty="0">
              <a:solidFill>
                <a:srgbClr val="000000"/>
              </a:solidFill>
              <a:latin typeface="Montserrat Light" panose="00000400000000000000" pitchFamily="50" charset="0"/>
              <a:ea typeface="Arial"/>
              <a:cs typeface="Arial"/>
              <a:sym typeface="Arial"/>
            </a:endParaRPr>
          </a:p>
          <a:p>
            <a:pPr marL="457200" lvl="0" indent="-304800" algn="l" rtl="0">
              <a:lnSpc>
                <a:spcPct val="100000"/>
              </a:lnSpc>
              <a:spcBef>
                <a:spcPts val="0"/>
              </a:spcBef>
              <a:spcAft>
                <a:spcPts val="0"/>
              </a:spcAft>
              <a:buClr>
                <a:srgbClr val="000000"/>
              </a:buClr>
              <a:buSzPts val="1200"/>
              <a:buFont typeface="Arial"/>
              <a:buChar char="●"/>
            </a:pPr>
            <a:r>
              <a:rPr lang="da" sz="1200" dirty="0">
                <a:solidFill>
                  <a:srgbClr val="000000"/>
                </a:solidFill>
                <a:latin typeface="Montserrat Light" panose="00000400000000000000" pitchFamily="50" charset="0"/>
                <a:ea typeface="Arial"/>
                <a:cs typeface="Arial"/>
                <a:sym typeface="Arial"/>
              </a:rPr>
              <a:t>Hvordan kan vi bruge mindre plastik i hverdagen for at beskytte havene?</a:t>
            </a:r>
            <a:endParaRPr sz="1200" dirty="0">
              <a:solidFill>
                <a:srgbClr val="000000"/>
              </a:solidFill>
              <a:latin typeface="Montserrat Light" panose="00000400000000000000" pitchFamily="50" charset="0"/>
              <a:ea typeface="Arial"/>
              <a:cs typeface="Arial"/>
              <a:sym typeface="Arial"/>
            </a:endParaRPr>
          </a:p>
          <a:p>
            <a:pPr marL="0" lvl="0" indent="0" algn="l" rtl="0">
              <a:spcBef>
                <a:spcPts val="800"/>
              </a:spcBef>
              <a:spcAft>
                <a:spcPts val="1200"/>
              </a:spcAft>
              <a:buNone/>
            </a:pPr>
            <a:endParaRPr sz="1200" dirty="0">
              <a:solidFill>
                <a:srgbClr val="000000"/>
              </a:solidFill>
              <a:latin typeface="Montserrat Light" panose="00000400000000000000" pitchFamily="50" charset="0"/>
            </a:endParaRPr>
          </a:p>
        </p:txBody>
      </p:sp>
      <p:pic>
        <p:nvPicPr>
          <p:cNvPr id="142" name="Google Shape;142;p21"/>
          <p:cNvPicPr preferRelativeResize="0"/>
          <p:nvPr/>
        </p:nvPicPr>
        <p:blipFill>
          <a:blip r:embed="rId3">
            <a:alphaModFix/>
          </a:blip>
          <a:stretch>
            <a:fillRect/>
          </a:stretch>
        </p:blipFill>
        <p:spPr>
          <a:xfrm>
            <a:off x="4595576" y="1529353"/>
            <a:ext cx="4158774" cy="19689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2"/>
          <p:cNvSpPr txBox="1"/>
          <p:nvPr/>
        </p:nvSpPr>
        <p:spPr>
          <a:xfrm>
            <a:off x="424365" y="1879218"/>
            <a:ext cx="8460900" cy="2383699"/>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300"/>
              </a:spcBef>
              <a:spcAft>
                <a:spcPts val="0"/>
              </a:spcAft>
              <a:buNone/>
            </a:pPr>
            <a:r>
              <a:rPr lang="da" sz="1200" b="1" dirty="0">
                <a:solidFill>
                  <a:schemeClr val="bg2"/>
                </a:solidFill>
                <a:latin typeface="Montserrat Light" panose="00000400000000000000" pitchFamily="50" charset="0"/>
              </a:rPr>
              <a:t>Hvad er havstrømme?</a:t>
            </a:r>
            <a:br>
              <a:rPr lang="da" sz="1200" b="1" dirty="0">
                <a:solidFill>
                  <a:schemeClr val="bg2"/>
                </a:solidFill>
                <a:latin typeface="Montserrat Light" panose="00000400000000000000" pitchFamily="50" charset="0"/>
              </a:rPr>
            </a:br>
            <a:r>
              <a:rPr lang="da" sz="1200" dirty="0">
                <a:solidFill>
                  <a:schemeClr val="bg2"/>
                </a:solidFill>
                <a:latin typeface="Montserrat Light" panose="00000400000000000000" pitchFamily="50" charset="0"/>
              </a:rPr>
              <a:t>Havstrømme er store bevægelser af vand i verdenshavene, som fungerer lidt som floder i havet. De transporterer varme, kulde, næringsstoffer og ilt rundt i havene og påvirker både klimaet og livet i havene.</a:t>
            </a:r>
            <a:endParaRPr sz="1200" dirty="0">
              <a:solidFill>
                <a:schemeClr val="bg2"/>
              </a:solidFill>
              <a:latin typeface="Montserrat Light" panose="00000400000000000000" pitchFamily="50" charset="0"/>
            </a:endParaRPr>
          </a:p>
          <a:p>
            <a:pPr marL="0" lvl="0" indent="0" algn="l" rtl="0">
              <a:lnSpc>
                <a:spcPct val="115000"/>
              </a:lnSpc>
              <a:spcBef>
                <a:spcPts val="1300"/>
              </a:spcBef>
              <a:spcAft>
                <a:spcPts val="0"/>
              </a:spcAft>
              <a:buNone/>
            </a:pPr>
            <a:r>
              <a:rPr lang="da" sz="1200" b="1" dirty="0">
                <a:solidFill>
                  <a:schemeClr val="bg2"/>
                </a:solidFill>
                <a:latin typeface="Montserrat Light" panose="00000400000000000000" pitchFamily="50" charset="0"/>
              </a:rPr>
              <a:t>Typer af havstrømme</a:t>
            </a:r>
            <a:endParaRPr sz="1200" b="1" dirty="0">
              <a:solidFill>
                <a:schemeClr val="bg2"/>
              </a:solidFill>
              <a:latin typeface="Montserrat Light" panose="00000400000000000000" pitchFamily="50" charset="0"/>
            </a:endParaRPr>
          </a:p>
          <a:p>
            <a:pPr marL="457200" lvl="0" indent="-311150" algn="l" rtl="0">
              <a:lnSpc>
                <a:spcPct val="115000"/>
              </a:lnSpc>
              <a:spcBef>
                <a:spcPts val="1300"/>
              </a:spcBef>
              <a:spcAft>
                <a:spcPts val="0"/>
              </a:spcAft>
              <a:buSzPts val="1300"/>
              <a:buAutoNum type="arabicPeriod"/>
            </a:pPr>
            <a:r>
              <a:rPr lang="da" sz="1200" b="1" dirty="0">
                <a:solidFill>
                  <a:schemeClr val="bg2"/>
                </a:solidFill>
                <a:latin typeface="Montserrat Light" panose="00000400000000000000" pitchFamily="50" charset="0"/>
              </a:rPr>
              <a:t>Overfladestrømme:</a:t>
            </a:r>
            <a:r>
              <a:rPr lang="da" sz="1200" dirty="0">
                <a:solidFill>
                  <a:schemeClr val="bg2"/>
                </a:solidFill>
                <a:latin typeface="Montserrat Light" panose="00000400000000000000" pitchFamily="50" charset="0"/>
              </a:rPr>
              <a:t> Disse bevæger sig på havets overflade og drives primært af vinden. Golfstrømmen er et godt eksempel og transporterer varmt vand fra Mexicogolfen til Europa.</a:t>
            </a:r>
            <a:endParaRPr sz="1200" dirty="0">
              <a:solidFill>
                <a:schemeClr val="bg2"/>
              </a:solidFill>
              <a:latin typeface="Montserrat Light" panose="00000400000000000000" pitchFamily="50" charset="0"/>
            </a:endParaRPr>
          </a:p>
          <a:p>
            <a:pPr marL="457200" lvl="0" indent="-311150" algn="l" rtl="0">
              <a:lnSpc>
                <a:spcPct val="115000"/>
              </a:lnSpc>
              <a:spcBef>
                <a:spcPts val="0"/>
              </a:spcBef>
              <a:spcAft>
                <a:spcPts val="0"/>
              </a:spcAft>
              <a:buSzPts val="1300"/>
              <a:buAutoNum type="arabicPeriod"/>
            </a:pPr>
            <a:r>
              <a:rPr lang="da" sz="1200" b="1" dirty="0">
                <a:solidFill>
                  <a:schemeClr val="bg2"/>
                </a:solidFill>
                <a:latin typeface="Montserrat Light" panose="00000400000000000000" pitchFamily="50" charset="0"/>
              </a:rPr>
              <a:t>Dybhavsstrømme:</a:t>
            </a:r>
            <a:r>
              <a:rPr lang="da" sz="1200" dirty="0">
                <a:solidFill>
                  <a:schemeClr val="bg2"/>
                </a:solidFill>
                <a:latin typeface="Montserrat Light" panose="00000400000000000000" pitchFamily="50" charset="0"/>
              </a:rPr>
              <a:t> Disse sker dybt under overfladen og skyldes forskelle i temperatur og saltindhold i vandet. De kaldes ofte for den "globale transportbånd".</a:t>
            </a:r>
            <a:endParaRPr sz="1200" dirty="0">
              <a:solidFill>
                <a:schemeClr val="bg2"/>
              </a:solidFill>
              <a:latin typeface="Montserrat Light" panose="00000400000000000000" pitchFamily="50" charset="0"/>
            </a:endParaRPr>
          </a:p>
        </p:txBody>
      </p:sp>
      <p:sp>
        <p:nvSpPr>
          <p:cNvPr id="148" name="Google Shape;148;p22"/>
          <p:cNvSpPr txBox="1"/>
          <p:nvPr/>
        </p:nvSpPr>
        <p:spPr>
          <a:xfrm>
            <a:off x="450274" y="739582"/>
            <a:ext cx="8338635" cy="642600"/>
          </a:xfrm>
          <a:prstGeom prst="rect">
            <a:avLst/>
          </a:prstGeom>
          <a:noFill/>
          <a:ln>
            <a:noFill/>
          </a:ln>
        </p:spPr>
        <p:txBody>
          <a:bodyPr spcFirstLastPara="1" wrap="square" lIns="91425" tIns="91425" rIns="91425" bIns="91425" anchor="t" anchorCtr="0">
            <a:noAutofit/>
          </a:bodyPr>
          <a:lstStyle/>
          <a:p>
            <a:r>
              <a:rPr lang="da" sz="1200" dirty="0">
                <a:solidFill>
                  <a:schemeClr val="bg2"/>
                </a:solidFill>
                <a:latin typeface="Montserrat Light" panose="00000400000000000000" pitchFamily="50" charset="0"/>
                <a:ea typeface="Lato"/>
                <a:cs typeface="Lato"/>
                <a:sym typeface="Lato"/>
              </a:rPr>
              <a:t>Herefter læses denne korte artikel: </a:t>
            </a:r>
            <a:r>
              <a:rPr lang="fi-FI" sz="1200" u="sng" dirty="0">
                <a:solidFill>
                  <a:schemeClr val="hlink"/>
                </a:solidFill>
                <a:latin typeface="Montserrat Light" panose="00000400000000000000" pitchFamily="50" charset="0"/>
                <a:hlinkClick r:id="rId3"/>
              </a:rPr>
              <a:t>https://illvid.dk/naturen/hvordan-opstaar-havstroemme</a:t>
            </a:r>
            <a:endParaRPr lang="fi-FI" sz="1200" dirty="0">
              <a:latin typeface="Montserrat Light" panose="00000400000000000000" pitchFamily="50" charset="0"/>
            </a:endParaRPr>
          </a:p>
          <a:p>
            <a:pPr marL="0" lvl="0" indent="0" algn="l" rtl="0">
              <a:spcBef>
                <a:spcPts val="0"/>
              </a:spcBef>
              <a:spcAft>
                <a:spcPts val="0"/>
              </a:spcAft>
              <a:buNone/>
            </a:pPr>
            <a:r>
              <a:rPr lang="da" sz="1200" dirty="0">
                <a:solidFill>
                  <a:schemeClr val="bg2"/>
                </a:solidFill>
                <a:latin typeface="Montserrat Light" panose="00000400000000000000" pitchFamily="50" charset="0"/>
                <a:ea typeface="Lato"/>
                <a:cs typeface="Lato"/>
                <a:sym typeface="Lato"/>
              </a:rPr>
              <a:t> </a:t>
            </a:r>
            <a:endParaRPr sz="1200" dirty="0">
              <a:solidFill>
                <a:schemeClr val="bg2"/>
              </a:solidFill>
              <a:latin typeface="Montserrat Light" panose="00000400000000000000" pitchFamily="50" charset="0"/>
              <a:ea typeface="Lato"/>
              <a:cs typeface="Lato"/>
              <a:sym typeface="Lato"/>
            </a:endParaRPr>
          </a:p>
        </p:txBody>
      </p:sp>
      <p:sp>
        <p:nvSpPr>
          <p:cNvPr id="151" name="Google Shape;151;p22"/>
          <p:cNvSpPr txBox="1"/>
          <p:nvPr/>
        </p:nvSpPr>
        <p:spPr>
          <a:xfrm>
            <a:off x="450274" y="1382182"/>
            <a:ext cx="7722108" cy="64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200" dirty="0">
                <a:solidFill>
                  <a:schemeClr val="bg2"/>
                </a:solidFill>
                <a:latin typeface="Montserrat Light" panose="00000400000000000000" pitchFamily="50" charset="0"/>
                <a:ea typeface="Lato"/>
                <a:cs typeface="Lato"/>
                <a:sym typeface="Lato"/>
              </a:rPr>
              <a:t>Efter alle har læst artiklen, får de et oplæg om havstrømmene i verden. </a:t>
            </a:r>
            <a:endParaRPr sz="1200" dirty="0">
              <a:solidFill>
                <a:schemeClr val="bg2"/>
              </a:solidFill>
              <a:latin typeface="Montserrat Light" panose="00000400000000000000" pitchFamily="50" charset="0"/>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3"/>
          <p:cNvSpPr txBox="1"/>
          <p:nvPr/>
        </p:nvSpPr>
        <p:spPr>
          <a:xfrm>
            <a:off x="331950" y="598917"/>
            <a:ext cx="8480100" cy="394566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300"/>
              </a:spcBef>
              <a:spcAft>
                <a:spcPts val="0"/>
              </a:spcAft>
              <a:buNone/>
            </a:pPr>
            <a:r>
              <a:rPr lang="da" sz="1200" b="1" dirty="0">
                <a:latin typeface="Montserrat Light" panose="00000400000000000000" pitchFamily="50" charset="0"/>
              </a:rPr>
              <a:t>Hvorfor er havstrømme vigtige?</a:t>
            </a:r>
            <a:endParaRPr sz="1200" b="1" dirty="0">
              <a:latin typeface="Montserrat Light" panose="00000400000000000000" pitchFamily="50" charset="0"/>
            </a:endParaRPr>
          </a:p>
          <a:p>
            <a:pPr marL="457200" lvl="0" indent="-311150" algn="l" rtl="0">
              <a:lnSpc>
                <a:spcPct val="115000"/>
              </a:lnSpc>
              <a:spcBef>
                <a:spcPts val="1300"/>
              </a:spcBef>
              <a:spcAft>
                <a:spcPts val="0"/>
              </a:spcAft>
              <a:buSzPts val="1300"/>
              <a:buChar char="●"/>
            </a:pPr>
            <a:r>
              <a:rPr lang="da" sz="1200" dirty="0">
                <a:latin typeface="Montserrat Light" panose="00000400000000000000" pitchFamily="50" charset="0"/>
              </a:rPr>
              <a:t>De regulerer klimaet. For eksempel holder Golfstrømmen Nordeuropa varmere, end det ellers ville være.</a:t>
            </a:r>
            <a:endParaRPr sz="1200" dirty="0">
              <a:latin typeface="Montserrat Light" panose="00000400000000000000" pitchFamily="50" charset="0"/>
            </a:endParaRPr>
          </a:p>
          <a:p>
            <a:pPr marL="457200" lvl="0" indent="-311150" algn="l" rtl="0">
              <a:lnSpc>
                <a:spcPct val="115000"/>
              </a:lnSpc>
              <a:spcBef>
                <a:spcPts val="0"/>
              </a:spcBef>
              <a:spcAft>
                <a:spcPts val="0"/>
              </a:spcAft>
              <a:buSzPts val="1300"/>
              <a:buChar char="●"/>
            </a:pPr>
            <a:r>
              <a:rPr lang="da" sz="1200" dirty="0">
                <a:latin typeface="Montserrat Light" panose="00000400000000000000" pitchFamily="50" charset="0"/>
              </a:rPr>
              <a:t>De hjælper med at sprede næringsstoffer, som mange havdyr er afhængige af.</a:t>
            </a:r>
            <a:endParaRPr sz="1200" dirty="0">
              <a:latin typeface="Montserrat Light" panose="00000400000000000000" pitchFamily="50" charset="0"/>
            </a:endParaRPr>
          </a:p>
          <a:p>
            <a:pPr marL="457200" lvl="0" indent="-311150" algn="l" rtl="0">
              <a:lnSpc>
                <a:spcPct val="115000"/>
              </a:lnSpc>
              <a:spcBef>
                <a:spcPts val="0"/>
              </a:spcBef>
              <a:spcAft>
                <a:spcPts val="0"/>
              </a:spcAft>
              <a:buSzPts val="1300"/>
              <a:buChar char="●"/>
            </a:pPr>
            <a:r>
              <a:rPr lang="da" sz="1200" dirty="0">
                <a:latin typeface="Montserrat Light" panose="00000400000000000000" pitchFamily="50" charset="0"/>
              </a:rPr>
              <a:t>De påvirker vejret og kan føre til ekstreme fænomener som orkaner.</a:t>
            </a:r>
            <a:endParaRPr sz="1200" b="1" dirty="0">
              <a:latin typeface="Montserrat Light" panose="00000400000000000000" pitchFamily="50" charset="0"/>
            </a:endParaRPr>
          </a:p>
          <a:p>
            <a:pPr marL="0" lvl="0" indent="0" algn="l" rtl="0">
              <a:lnSpc>
                <a:spcPct val="115000"/>
              </a:lnSpc>
              <a:spcBef>
                <a:spcPts val="1300"/>
              </a:spcBef>
              <a:spcAft>
                <a:spcPts val="0"/>
              </a:spcAft>
              <a:buNone/>
            </a:pPr>
            <a:r>
              <a:rPr lang="da" sz="1200" b="1" dirty="0">
                <a:latin typeface="Montserrat Light" panose="00000400000000000000" pitchFamily="50" charset="0"/>
              </a:rPr>
              <a:t>Trusler mod havstrømme</a:t>
            </a:r>
            <a:br>
              <a:rPr lang="da" sz="1200" b="1" dirty="0">
                <a:latin typeface="Montserrat Light" panose="00000400000000000000" pitchFamily="50" charset="0"/>
              </a:rPr>
            </a:br>
            <a:r>
              <a:rPr lang="da" sz="1200" dirty="0">
                <a:latin typeface="Montserrat Light" panose="00000400000000000000" pitchFamily="50" charset="0"/>
              </a:rPr>
              <a:t>Klimaændringer kan forstyrre havstrømmene. Når is ved polerne smelter, ændres saltindholdet i havene, hvilket kan svække eller stoppe nogle vigtige strømme, som Golfstrømmen. Dette kan få store konsekvenser for både klima og dyreliv.</a:t>
            </a:r>
            <a:endParaRPr sz="1200" dirty="0">
              <a:latin typeface="Montserrat Light" panose="00000400000000000000" pitchFamily="50" charset="0"/>
            </a:endParaRPr>
          </a:p>
          <a:p>
            <a:pPr marL="0" lvl="0" indent="0" algn="l" rtl="0">
              <a:lnSpc>
                <a:spcPct val="115000"/>
              </a:lnSpc>
              <a:spcBef>
                <a:spcPts val="1300"/>
              </a:spcBef>
              <a:spcAft>
                <a:spcPts val="0"/>
              </a:spcAft>
              <a:buNone/>
            </a:pPr>
            <a:r>
              <a:rPr lang="da" sz="1200" b="1" dirty="0">
                <a:latin typeface="Montserrat Light" panose="00000400000000000000" pitchFamily="50" charset="0"/>
              </a:rPr>
              <a:t>Hvordan kan vi hjælpe?</a:t>
            </a:r>
            <a:br>
              <a:rPr lang="da" sz="1200" b="1" dirty="0">
                <a:latin typeface="Montserrat Light" panose="00000400000000000000" pitchFamily="50" charset="0"/>
              </a:rPr>
            </a:br>
            <a:r>
              <a:rPr lang="da" sz="1200" dirty="0">
                <a:latin typeface="Montserrat Light" panose="00000400000000000000" pitchFamily="50" charset="0"/>
              </a:rPr>
              <a:t>For at beskytte havstrømmene er det vigtigt at bekæmpe klimaforandringer ved at reducere CO₂-udslip og passe bedre på vores planet.</a:t>
            </a:r>
            <a:endParaRPr sz="1200" dirty="0">
              <a:latin typeface="Montserrat Light" panose="00000400000000000000" pitchFamily="50" charset="0"/>
            </a:endParaRPr>
          </a:p>
          <a:p>
            <a:pPr marL="0" lvl="0" indent="0" algn="l" rtl="0">
              <a:lnSpc>
                <a:spcPct val="115000"/>
              </a:lnSpc>
              <a:spcBef>
                <a:spcPts val="1300"/>
              </a:spcBef>
              <a:spcAft>
                <a:spcPts val="1300"/>
              </a:spcAft>
              <a:buNone/>
            </a:pPr>
            <a:r>
              <a:rPr lang="da" sz="1200" dirty="0">
                <a:latin typeface="Montserrat Light" panose="00000400000000000000" pitchFamily="50" charset="0"/>
              </a:rPr>
              <a:t>Havstrømme viser, hvordan hele jorden hænger sammen, og hvorfor det er vigtigt, at vi passer på vores havmiljø.</a:t>
            </a:r>
            <a:endParaRPr sz="1200" dirty="0">
              <a:latin typeface="Montserrat Light" panose="00000400000000000000" pitchFamily="50"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24"/>
          <p:cNvPicPr preferRelativeResize="0"/>
          <p:nvPr/>
        </p:nvPicPr>
        <p:blipFill>
          <a:blip r:embed="rId3">
            <a:alphaModFix/>
          </a:blip>
          <a:stretch>
            <a:fillRect/>
          </a:stretch>
        </p:blipFill>
        <p:spPr>
          <a:xfrm>
            <a:off x="365450" y="357475"/>
            <a:ext cx="6221088" cy="3275450"/>
          </a:xfrm>
          <a:prstGeom prst="rect">
            <a:avLst/>
          </a:prstGeom>
          <a:noFill/>
          <a:ln>
            <a:noFill/>
          </a:ln>
        </p:spPr>
      </p:pic>
      <p:sp>
        <p:nvSpPr>
          <p:cNvPr id="162" name="Google Shape;162;p24"/>
          <p:cNvSpPr txBox="1"/>
          <p:nvPr/>
        </p:nvSpPr>
        <p:spPr>
          <a:xfrm>
            <a:off x="6692200" y="1139450"/>
            <a:ext cx="2063100" cy="64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300" dirty="0">
                <a:solidFill>
                  <a:schemeClr val="bg2"/>
                </a:solidFill>
                <a:latin typeface="Montserrat Light" panose="00000400000000000000" pitchFamily="50" charset="0"/>
                <a:ea typeface="Lato"/>
                <a:cs typeface="Lato"/>
                <a:sym typeface="Lato"/>
              </a:rPr>
              <a:t>Nu har eleverne fået viden omkring forurening og hvordan verdenshavene hænger sammen. </a:t>
            </a:r>
            <a:br>
              <a:rPr lang="da" sz="1300" dirty="0">
                <a:solidFill>
                  <a:schemeClr val="bg2"/>
                </a:solidFill>
                <a:latin typeface="Montserrat Light" panose="00000400000000000000" pitchFamily="50" charset="0"/>
                <a:ea typeface="Lato"/>
                <a:cs typeface="Lato"/>
                <a:sym typeface="Lato"/>
              </a:rPr>
            </a:br>
            <a:r>
              <a:rPr lang="da" sz="1300" dirty="0">
                <a:solidFill>
                  <a:schemeClr val="bg2"/>
                </a:solidFill>
                <a:latin typeface="Montserrat Light" panose="00000400000000000000" pitchFamily="50" charset="0"/>
                <a:ea typeface="Lato"/>
                <a:cs typeface="Lato"/>
                <a:sym typeface="Lato"/>
              </a:rPr>
              <a:t>Hermed har eleverne opnået viden de kan bruge i den kommende Dialog-pause-diskussion </a:t>
            </a:r>
            <a:endParaRPr sz="1300" dirty="0">
              <a:solidFill>
                <a:schemeClr val="bg2"/>
              </a:solidFill>
              <a:latin typeface="Montserrat Light" panose="00000400000000000000" pitchFamily="50" charset="0"/>
              <a:ea typeface="Lato"/>
              <a:cs typeface="Lato"/>
              <a:sym typeface="Lato"/>
            </a:endParaRPr>
          </a:p>
        </p:txBody>
      </p:sp>
      <p:sp>
        <p:nvSpPr>
          <p:cNvPr id="163" name="Google Shape;163;p24"/>
          <p:cNvSpPr txBox="1"/>
          <p:nvPr/>
        </p:nvSpPr>
        <p:spPr>
          <a:xfrm>
            <a:off x="294400" y="3632925"/>
            <a:ext cx="8460900" cy="11079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b="1" dirty="0">
                <a:latin typeface="Montserrat Light" panose="00000400000000000000" pitchFamily="50" charset="0"/>
              </a:rPr>
              <a:t>Hvad synes jeg om at  havstrømme transporterer plastikaffald fra én del af verden til en anden?</a:t>
            </a:r>
            <a:endParaRPr sz="1200" b="1" dirty="0">
              <a:latin typeface="Montserrat Light" panose="00000400000000000000" pitchFamily="50" charset="0"/>
            </a:endParaRPr>
          </a:p>
          <a:p>
            <a:pPr marL="0" lvl="0" indent="0" algn="l" rtl="0">
              <a:spcBef>
                <a:spcPts val="0"/>
              </a:spcBef>
              <a:spcAft>
                <a:spcPts val="0"/>
              </a:spcAft>
              <a:buNone/>
            </a:pPr>
            <a:endParaRPr sz="1200" b="1" dirty="0">
              <a:latin typeface="Montserrat Light" panose="00000400000000000000" pitchFamily="50" charset="0"/>
            </a:endParaRPr>
          </a:p>
          <a:p>
            <a:pPr marL="0" lvl="0" indent="0" algn="l" rtl="0">
              <a:spcBef>
                <a:spcPts val="0"/>
              </a:spcBef>
              <a:spcAft>
                <a:spcPts val="0"/>
              </a:spcAft>
              <a:buNone/>
            </a:pPr>
            <a:r>
              <a:rPr lang="da" sz="1200" b="1" dirty="0">
                <a:latin typeface="Montserrat Light" panose="00000400000000000000" pitchFamily="50" charset="0"/>
              </a:rPr>
              <a:t>Hvorfor er stillehavets plastik ø dårligt for vores hav og vores fiskeindustri?</a:t>
            </a:r>
            <a:endParaRPr sz="1200" b="1" dirty="0">
              <a:latin typeface="Montserrat Light" panose="00000400000000000000" pitchFamily="50" charset="0"/>
            </a:endParaRPr>
          </a:p>
          <a:p>
            <a:pPr marL="0" lvl="0" indent="0" algn="l" rtl="0">
              <a:spcBef>
                <a:spcPts val="0"/>
              </a:spcBef>
              <a:spcAft>
                <a:spcPts val="0"/>
              </a:spcAft>
              <a:buNone/>
            </a:pPr>
            <a:endParaRPr sz="1200" b="1" dirty="0">
              <a:latin typeface="Montserrat Light" panose="00000400000000000000" pitchFamily="50" charset="0"/>
            </a:endParaRPr>
          </a:p>
          <a:p>
            <a:pPr marL="0" lvl="0" indent="0" algn="l" rtl="0">
              <a:spcBef>
                <a:spcPts val="0"/>
              </a:spcBef>
              <a:spcAft>
                <a:spcPts val="0"/>
              </a:spcAft>
              <a:buNone/>
            </a:pPr>
            <a:r>
              <a:rPr lang="da" sz="1200" b="1" dirty="0">
                <a:latin typeface="Montserrat Light" panose="00000400000000000000" pitchFamily="50" charset="0"/>
              </a:rPr>
              <a:t>Hvordan kan vi reducere mængden af plastik, der transporteres rundt i verdenshavene af havstrømme?</a:t>
            </a:r>
            <a:endParaRPr sz="1200" b="1" dirty="0">
              <a:latin typeface="Montserrat Light" panose="00000400000000000000" pitchFamily="50"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5"/>
          <p:cNvSpPr txBox="1">
            <a:spLocks noGrp="1"/>
          </p:cNvSpPr>
          <p:nvPr>
            <p:ph type="title"/>
          </p:nvPr>
        </p:nvSpPr>
        <p:spPr>
          <a:xfrm>
            <a:off x="351000" y="330050"/>
            <a:ext cx="3310200" cy="7806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da" dirty="0">
                <a:latin typeface="Bebas Neue" panose="020B0606020202050201" pitchFamily="34" charset="0"/>
              </a:rPr>
              <a:t>Concept cartoons</a:t>
            </a:r>
            <a:endParaRPr dirty="0">
              <a:latin typeface="Bebas Neue" panose="020B0606020202050201" pitchFamily="34" charset="0"/>
            </a:endParaRPr>
          </a:p>
        </p:txBody>
      </p:sp>
      <p:sp>
        <p:nvSpPr>
          <p:cNvPr id="169" name="Google Shape;169;p25"/>
          <p:cNvSpPr txBox="1">
            <a:spLocks noGrp="1"/>
          </p:cNvSpPr>
          <p:nvPr>
            <p:ph type="body" idx="1"/>
          </p:nvPr>
        </p:nvSpPr>
        <p:spPr>
          <a:xfrm>
            <a:off x="351000" y="949150"/>
            <a:ext cx="8442000" cy="3864300"/>
          </a:xfrm>
          <a:prstGeom prst="rect">
            <a:avLst/>
          </a:prstGeom>
        </p:spPr>
        <p:txBody>
          <a:bodyPr spcFirstLastPara="1" wrap="square" lIns="68575" tIns="34275" rIns="68575" bIns="34275" anchor="t" anchorCtr="0">
            <a:noAutofit/>
          </a:bodyPr>
          <a:lstStyle/>
          <a:p>
            <a:pPr marL="0" lvl="0" indent="0" algn="l" rtl="0">
              <a:lnSpc>
                <a:spcPct val="100000"/>
              </a:lnSpc>
              <a:spcBef>
                <a:spcPts val="800"/>
              </a:spcBef>
              <a:spcAft>
                <a:spcPts val="0"/>
              </a:spcAft>
              <a:buSzPts val="440"/>
              <a:buNone/>
            </a:pPr>
            <a:r>
              <a:rPr lang="da" sz="1050" dirty="0">
                <a:solidFill>
                  <a:srgbClr val="000000"/>
                </a:solidFill>
                <a:latin typeface="Montserrat Light" panose="00000400000000000000" pitchFamily="50" charset="0"/>
                <a:ea typeface="Arial"/>
                <a:cs typeface="Arial"/>
                <a:sym typeface="Arial"/>
              </a:rPr>
              <a:t>En concept cartoon er en visuel metode, hvor et humoristisk eller tankevækkende billede bruges til at stimulere diskussion og refleksion om et emne. Her er et forslag til, hvordan en concept cartoon om havstrømme til en 7. klasse kunne se ud:</a:t>
            </a:r>
            <a:endParaRPr sz="1050" dirty="0">
              <a:solidFill>
                <a:srgbClr val="000000"/>
              </a:solidFill>
              <a:latin typeface="Montserrat Light" panose="00000400000000000000" pitchFamily="50" charset="0"/>
              <a:ea typeface="Arial"/>
              <a:cs typeface="Arial"/>
              <a:sym typeface="Arial"/>
            </a:endParaRPr>
          </a:p>
          <a:p>
            <a:pPr marL="0" lvl="0" indent="0" algn="l" rtl="0">
              <a:lnSpc>
                <a:spcPct val="100000"/>
              </a:lnSpc>
              <a:spcBef>
                <a:spcPts val="1200"/>
              </a:spcBef>
              <a:spcAft>
                <a:spcPts val="0"/>
              </a:spcAft>
              <a:buSzPts val="440"/>
              <a:buNone/>
            </a:pPr>
            <a:r>
              <a:rPr lang="da" sz="1050" dirty="0">
                <a:solidFill>
                  <a:srgbClr val="000000"/>
                </a:solidFill>
                <a:latin typeface="Montserrat Light" panose="00000400000000000000" pitchFamily="50" charset="0"/>
                <a:ea typeface="Arial"/>
                <a:cs typeface="Arial"/>
                <a:sym typeface="Arial"/>
              </a:rPr>
              <a:t>Beskrivelse af Concept Cartoon om Havstrømme:</a:t>
            </a:r>
            <a:br>
              <a:rPr lang="da" sz="1050" dirty="0">
                <a:solidFill>
                  <a:srgbClr val="000000"/>
                </a:solidFill>
                <a:latin typeface="Montserrat Light" panose="00000400000000000000" pitchFamily="50" charset="0"/>
                <a:ea typeface="Arial"/>
                <a:cs typeface="Arial"/>
                <a:sym typeface="Arial"/>
              </a:rPr>
            </a:br>
            <a:r>
              <a:rPr lang="da" sz="1050" dirty="0">
                <a:solidFill>
                  <a:srgbClr val="000000"/>
                </a:solidFill>
                <a:latin typeface="Montserrat Light" panose="00000400000000000000" pitchFamily="50" charset="0"/>
                <a:ea typeface="Arial"/>
                <a:cs typeface="Arial"/>
                <a:sym typeface="Arial"/>
              </a:rPr>
              <a:t>Baggrund: Et billede af Jorden set fra rummet, med store, farverige pile, der viser strømmenes retning i verdenshavene.</a:t>
            </a:r>
            <a:br>
              <a:rPr lang="da" sz="1050" dirty="0">
                <a:solidFill>
                  <a:srgbClr val="000000"/>
                </a:solidFill>
                <a:latin typeface="Montserrat Light" panose="00000400000000000000" pitchFamily="50" charset="0"/>
                <a:ea typeface="Arial"/>
                <a:cs typeface="Arial"/>
                <a:sym typeface="Arial"/>
              </a:rPr>
            </a:br>
            <a:r>
              <a:rPr lang="da" sz="1050" dirty="0">
                <a:solidFill>
                  <a:srgbClr val="000000"/>
                </a:solidFill>
                <a:latin typeface="Montserrat Light" panose="00000400000000000000" pitchFamily="50" charset="0"/>
                <a:ea typeface="Arial"/>
                <a:cs typeface="Arial"/>
                <a:sym typeface="Arial"/>
              </a:rPr>
              <a:t>Figurer:</a:t>
            </a:r>
            <a:endParaRPr sz="1050" dirty="0">
              <a:solidFill>
                <a:srgbClr val="000000"/>
              </a:solidFill>
              <a:latin typeface="Montserrat Light" panose="00000400000000000000" pitchFamily="50" charset="0"/>
              <a:ea typeface="Arial"/>
              <a:cs typeface="Arial"/>
              <a:sym typeface="Arial"/>
            </a:endParaRPr>
          </a:p>
          <a:p>
            <a:pPr marL="457200" lvl="0" indent="-304800" algn="l" rtl="0">
              <a:lnSpc>
                <a:spcPct val="100000"/>
              </a:lnSpc>
              <a:spcBef>
                <a:spcPts val="1200"/>
              </a:spcBef>
              <a:spcAft>
                <a:spcPts val="0"/>
              </a:spcAft>
              <a:buClr>
                <a:srgbClr val="000000"/>
              </a:buClr>
              <a:buSzPts val="1200"/>
              <a:buFont typeface="Arial"/>
              <a:buAutoNum type="arabicPeriod"/>
            </a:pPr>
            <a:r>
              <a:rPr lang="da" sz="1050" dirty="0">
                <a:solidFill>
                  <a:srgbClr val="000000"/>
                </a:solidFill>
                <a:latin typeface="Montserrat Light" panose="00000400000000000000" pitchFamily="50" charset="0"/>
                <a:ea typeface="Arial"/>
                <a:cs typeface="Arial"/>
                <a:sym typeface="Arial"/>
              </a:rPr>
              <a:t>Elev 1: En elev står ved siden af en stor globus, og kigger undrende på pile, der viser havstrømmene. Eleven siger: “Så hvis havstrømmene kan flytte sig så hurtigt, hvordan påvirker de vejret i forskellige dele af verden?”</a:t>
            </a:r>
            <a:endParaRPr sz="1050" dirty="0">
              <a:solidFill>
                <a:srgbClr val="000000"/>
              </a:solidFill>
              <a:latin typeface="Montserrat Light" panose="00000400000000000000" pitchFamily="50" charset="0"/>
              <a:ea typeface="Arial"/>
              <a:cs typeface="Arial"/>
              <a:sym typeface="Arial"/>
            </a:endParaRPr>
          </a:p>
          <a:p>
            <a:pPr marL="457200" lvl="0" indent="-304800" algn="l" rtl="0">
              <a:lnSpc>
                <a:spcPct val="100000"/>
              </a:lnSpc>
              <a:spcBef>
                <a:spcPts val="0"/>
              </a:spcBef>
              <a:spcAft>
                <a:spcPts val="0"/>
              </a:spcAft>
              <a:buClr>
                <a:srgbClr val="000000"/>
              </a:buClr>
              <a:buSzPts val="1200"/>
              <a:buFont typeface="Arial"/>
              <a:buAutoNum type="arabicPeriod"/>
            </a:pPr>
            <a:r>
              <a:rPr lang="da" sz="1050" dirty="0">
                <a:solidFill>
                  <a:srgbClr val="000000"/>
                </a:solidFill>
                <a:latin typeface="Montserrat Light" panose="00000400000000000000" pitchFamily="50" charset="0"/>
                <a:ea typeface="Arial"/>
                <a:cs typeface="Arial"/>
                <a:sym typeface="Arial"/>
              </a:rPr>
              <a:t>Elev 2: En anden elev, der ser på et kort over havstrømme, svarer: “Det er ret vildt! Jeg vidste ikke, at strømmen fra Golfstrømmen kan gøre det varmere i Europa.”</a:t>
            </a:r>
            <a:endParaRPr sz="1050" dirty="0">
              <a:solidFill>
                <a:srgbClr val="000000"/>
              </a:solidFill>
              <a:latin typeface="Montserrat Light" panose="00000400000000000000" pitchFamily="50" charset="0"/>
              <a:ea typeface="Arial"/>
              <a:cs typeface="Arial"/>
              <a:sym typeface="Arial"/>
            </a:endParaRPr>
          </a:p>
          <a:p>
            <a:pPr marL="457200" lvl="0" indent="-304800" algn="l" rtl="0">
              <a:lnSpc>
                <a:spcPct val="100000"/>
              </a:lnSpc>
              <a:spcBef>
                <a:spcPts val="0"/>
              </a:spcBef>
              <a:spcAft>
                <a:spcPts val="0"/>
              </a:spcAft>
              <a:buClr>
                <a:srgbClr val="000000"/>
              </a:buClr>
              <a:buSzPts val="1200"/>
              <a:buFont typeface="Arial"/>
              <a:buAutoNum type="arabicPeriod"/>
            </a:pPr>
            <a:r>
              <a:rPr lang="da" sz="1050" dirty="0">
                <a:solidFill>
                  <a:srgbClr val="000000"/>
                </a:solidFill>
                <a:latin typeface="Montserrat Light" panose="00000400000000000000" pitchFamily="50" charset="0"/>
                <a:ea typeface="Arial"/>
                <a:cs typeface="Arial"/>
                <a:sym typeface="Arial"/>
              </a:rPr>
              <a:t>Elev 3: En tredje elev ser på pile, der går rundt om Antarktis og siger: “Og hvad med den antarktiske strøm? Hvorfor stopper den ikke ved Sydafrika?”</a:t>
            </a:r>
            <a:endParaRPr sz="1050" dirty="0">
              <a:solidFill>
                <a:srgbClr val="000000"/>
              </a:solidFill>
              <a:latin typeface="Montserrat Light" panose="00000400000000000000" pitchFamily="50" charset="0"/>
              <a:ea typeface="Arial"/>
              <a:cs typeface="Arial"/>
              <a:sym typeface="Arial"/>
            </a:endParaRPr>
          </a:p>
          <a:p>
            <a:pPr marL="457200" lvl="0" indent="-304800" algn="l" rtl="0">
              <a:lnSpc>
                <a:spcPct val="100000"/>
              </a:lnSpc>
              <a:spcBef>
                <a:spcPts val="0"/>
              </a:spcBef>
              <a:spcAft>
                <a:spcPts val="0"/>
              </a:spcAft>
              <a:buClr>
                <a:srgbClr val="000000"/>
              </a:buClr>
              <a:buSzPts val="1200"/>
              <a:buFont typeface="Arial"/>
              <a:buAutoNum type="arabicPeriod"/>
            </a:pPr>
            <a:r>
              <a:rPr lang="da" sz="1050" dirty="0">
                <a:solidFill>
                  <a:srgbClr val="000000"/>
                </a:solidFill>
                <a:latin typeface="Montserrat Light" panose="00000400000000000000" pitchFamily="50" charset="0"/>
                <a:ea typeface="Arial"/>
                <a:cs typeface="Arial"/>
                <a:sym typeface="Arial"/>
              </a:rPr>
              <a:t>Elev 4: En elev holder et skilt med et spørgsmål og siger: “Er det rigtigt, at havstrømmene hjælper med at transportere næringsstoffer til de store havdyr?”</a:t>
            </a:r>
            <a:endParaRPr sz="1050" dirty="0">
              <a:solidFill>
                <a:srgbClr val="000000"/>
              </a:solidFill>
              <a:latin typeface="Montserrat Light" panose="00000400000000000000" pitchFamily="50" charset="0"/>
              <a:ea typeface="Arial"/>
              <a:cs typeface="Arial"/>
              <a:sym typeface="Arial"/>
            </a:endParaRPr>
          </a:p>
          <a:p>
            <a:pPr marL="0" lvl="0" indent="0" algn="l" rtl="0">
              <a:lnSpc>
                <a:spcPct val="100000"/>
              </a:lnSpc>
              <a:spcBef>
                <a:spcPts val="1200"/>
              </a:spcBef>
              <a:spcAft>
                <a:spcPts val="0"/>
              </a:spcAft>
              <a:buSzPts val="440"/>
              <a:buNone/>
            </a:pPr>
            <a:r>
              <a:rPr lang="da" sz="1050" dirty="0">
                <a:solidFill>
                  <a:srgbClr val="000000"/>
                </a:solidFill>
                <a:latin typeface="Montserrat Light" panose="00000400000000000000" pitchFamily="50" charset="0"/>
                <a:ea typeface="Arial"/>
                <a:cs typeface="Arial"/>
                <a:sym typeface="Arial"/>
              </a:rPr>
              <a:t>Tekstboks (på siden):</a:t>
            </a:r>
            <a:endParaRPr sz="1050" dirty="0">
              <a:solidFill>
                <a:srgbClr val="000000"/>
              </a:solidFill>
              <a:latin typeface="Montserrat Light" panose="00000400000000000000" pitchFamily="50" charset="0"/>
              <a:ea typeface="Arial"/>
              <a:cs typeface="Arial"/>
              <a:sym typeface="Arial"/>
            </a:endParaRPr>
          </a:p>
          <a:p>
            <a:pPr marL="0" lvl="0" indent="0" algn="l" rtl="0">
              <a:lnSpc>
                <a:spcPct val="100000"/>
              </a:lnSpc>
              <a:spcBef>
                <a:spcPts val="1200"/>
              </a:spcBef>
              <a:spcAft>
                <a:spcPts val="1200"/>
              </a:spcAft>
              <a:buSzPts val="440"/>
              <a:buNone/>
            </a:pPr>
            <a:r>
              <a:rPr lang="da" sz="1050" dirty="0">
                <a:solidFill>
                  <a:srgbClr val="000000"/>
                </a:solidFill>
                <a:latin typeface="Montserrat Light" panose="00000400000000000000" pitchFamily="50" charset="0"/>
                <a:ea typeface="Arial"/>
                <a:cs typeface="Arial"/>
                <a:sym typeface="Arial"/>
              </a:rPr>
              <a:t>“Hvordan påvirker havstrømme klimaet, dyr og mennesker? Hvad kan ske, hvis havstrømmene ændrer sig?”</a:t>
            </a:r>
            <a:br>
              <a:rPr lang="da" sz="1050" dirty="0">
                <a:solidFill>
                  <a:srgbClr val="000000"/>
                </a:solidFill>
                <a:latin typeface="Montserrat Light" panose="00000400000000000000" pitchFamily="50" charset="0"/>
                <a:ea typeface="Arial"/>
                <a:cs typeface="Arial"/>
                <a:sym typeface="Arial"/>
              </a:rPr>
            </a:br>
            <a:r>
              <a:rPr lang="da" sz="1050" dirty="0">
                <a:solidFill>
                  <a:srgbClr val="000000"/>
                </a:solidFill>
                <a:latin typeface="Montserrat Light" panose="00000400000000000000" pitchFamily="50" charset="0"/>
                <a:ea typeface="Arial"/>
                <a:cs typeface="Arial"/>
                <a:sym typeface="Arial"/>
              </a:rPr>
              <a:t>Denne cartoon kunne bruges til at fremme diskussion i klassen om emner som klimaforandringer, havstrømmenes rolle i økosystemet og deres betydning for vejret. Eleverne kunne derefter diskutere, hvordan strømmenes ændringer kan have globale konsekvenser.</a:t>
            </a:r>
            <a:endParaRPr sz="1050" dirty="0">
              <a:solidFill>
                <a:srgbClr val="000000"/>
              </a:solidFill>
              <a:latin typeface="Montserrat Light" panose="00000400000000000000" pitchFamily="50" charset="0"/>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6"/>
          <p:cNvSpPr txBox="1"/>
          <p:nvPr/>
        </p:nvSpPr>
        <p:spPr>
          <a:xfrm>
            <a:off x="365205" y="1251854"/>
            <a:ext cx="4895400" cy="350862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dirty="0">
                <a:latin typeface="Montserrat Light" panose="00000400000000000000" pitchFamily="50" charset="0"/>
                <a:ea typeface="Lato"/>
                <a:cs typeface="Lato"/>
                <a:sym typeface="Lato"/>
              </a:rPr>
              <a:t>Besøg på den lokale renovationsafdeling.  </a:t>
            </a:r>
            <a:endParaRPr sz="1200" dirty="0">
              <a:latin typeface="Montserrat Light" panose="00000400000000000000" pitchFamily="50" charset="0"/>
              <a:ea typeface="Lato"/>
              <a:cs typeface="Lato"/>
              <a:sym typeface="Lato"/>
            </a:endParaRPr>
          </a:p>
          <a:p>
            <a:pPr marL="0" lvl="0" indent="0" algn="l" rtl="0">
              <a:spcBef>
                <a:spcPts val="0"/>
              </a:spcBef>
              <a:spcAft>
                <a:spcPts val="0"/>
              </a:spcAft>
              <a:buNone/>
            </a:pPr>
            <a:endParaRPr sz="1200" dirty="0">
              <a:latin typeface="Montserrat Light" panose="00000400000000000000" pitchFamily="50" charset="0"/>
              <a:ea typeface="Lato"/>
              <a:cs typeface="Lato"/>
              <a:sym typeface="Lato"/>
            </a:endParaRPr>
          </a:p>
          <a:p>
            <a:pPr marL="0" lvl="0" indent="0" algn="l" rtl="0">
              <a:spcBef>
                <a:spcPts val="0"/>
              </a:spcBef>
              <a:spcAft>
                <a:spcPts val="0"/>
              </a:spcAft>
              <a:buNone/>
            </a:pPr>
            <a:r>
              <a:rPr lang="da" sz="1200" dirty="0">
                <a:latin typeface="Montserrat Light" panose="00000400000000000000" pitchFamily="50" charset="0"/>
                <a:ea typeface="Lato"/>
                <a:cs typeface="Lato"/>
                <a:sym typeface="Lato"/>
              </a:rPr>
              <a:t>Alle lokalområder har en renovationsafdeling hvor alt vores dagrenovation ender. Disse afdelinger har en skraldeskole hvor man som skoleklasse kan komme på besøg. </a:t>
            </a:r>
            <a:endParaRPr sz="1200" dirty="0">
              <a:latin typeface="Montserrat Light" panose="00000400000000000000" pitchFamily="50" charset="0"/>
              <a:ea typeface="Lato"/>
              <a:cs typeface="Lato"/>
              <a:sym typeface="Lato"/>
            </a:endParaRPr>
          </a:p>
          <a:p>
            <a:pPr marL="0" lvl="0" indent="0" algn="l" rtl="0">
              <a:spcBef>
                <a:spcPts val="0"/>
              </a:spcBef>
              <a:spcAft>
                <a:spcPts val="0"/>
              </a:spcAft>
              <a:buNone/>
            </a:pPr>
            <a:endParaRPr sz="1200" dirty="0">
              <a:latin typeface="Montserrat Light" panose="00000400000000000000" pitchFamily="50" charset="0"/>
              <a:ea typeface="Lato"/>
              <a:cs typeface="Lato"/>
              <a:sym typeface="Lato"/>
            </a:endParaRPr>
          </a:p>
          <a:p>
            <a:pPr marL="0" lvl="0" indent="0" algn="l" rtl="0">
              <a:spcBef>
                <a:spcPts val="0"/>
              </a:spcBef>
              <a:spcAft>
                <a:spcPts val="0"/>
              </a:spcAft>
              <a:buNone/>
            </a:pPr>
            <a:r>
              <a:rPr lang="da" sz="1200" dirty="0">
                <a:latin typeface="Montserrat Light" panose="00000400000000000000" pitchFamily="50" charset="0"/>
                <a:ea typeface="Lato"/>
                <a:cs typeface="Lato"/>
                <a:sym typeface="Lato"/>
              </a:rPr>
              <a:t>(Reno-nord, -øst, -vest, -syd, skrellistøðin á hjalla/Leirvík)</a:t>
            </a:r>
            <a:endParaRPr sz="1200" dirty="0">
              <a:latin typeface="Montserrat Light" panose="00000400000000000000" pitchFamily="50" charset="0"/>
              <a:ea typeface="Lato"/>
              <a:cs typeface="Lato"/>
              <a:sym typeface="Lato"/>
            </a:endParaRPr>
          </a:p>
          <a:p>
            <a:pPr marL="0" lvl="0" indent="0" algn="l" rtl="0">
              <a:spcBef>
                <a:spcPts val="0"/>
              </a:spcBef>
              <a:spcAft>
                <a:spcPts val="0"/>
              </a:spcAft>
              <a:buNone/>
            </a:pPr>
            <a:endParaRPr sz="1200" dirty="0">
              <a:latin typeface="Montserrat Light" panose="00000400000000000000" pitchFamily="50" charset="0"/>
              <a:ea typeface="Lato"/>
              <a:cs typeface="Lato"/>
              <a:sym typeface="Lato"/>
            </a:endParaRPr>
          </a:p>
          <a:p>
            <a:pPr marL="0" lvl="0" indent="0" algn="l" rtl="0">
              <a:spcBef>
                <a:spcPts val="0"/>
              </a:spcBef>
              <a:spcAft>
                <a:spcPts val="0"/>
              </a:spcAft>
              <a:buNone/>
            </a:pPr>
            <a:r>
              <a:rPr lang="da" sz="1200" dirty="0">
                <a:latin typeface="Montserrat Light" panose="00000400000000000000" pitchFamily="50" charset="0"/>
                <a:ea typeface="Lato"/>
                <a:cs typeface="Lato"/>
                <a:sym typeface="Lato"/>
              </a:rPr>
              <a:t>Formålet med besøget er at oplyse eleverne om, hvor vores affald ender, hvordan man behandler det og hvordan det fragtes videre til genanvendelse. Dette er forskelligt fra sted til sted. </a:t>
            </a:r>
            <a:endParaRPr sz="1200" dirty="0">
              <a:latin typeface="Montserrat Light" panose="00000400000000000000" pitchFamily="50" charset="0"/>
              <a:ea typeface="Lato"/>
              <a:cs typeface="Lato"/>
              <a:sym typeface="Lato"/>
            </a:endParaRPr>
          </a:p>
          <a:p>
            <a:pPr marL="0" lvl="0" indent="0" algn="l" rtl="0">
              <a:spcBef>
                <a:spcPts val="0"/>
              </a:spcBef>
              <a:spcAft>
                <a:spcPts val="0"/>
              </a:spcAft>
              <a:buNone/>
            </a:pPr>
            <a:endParaRPr sz="1200" dirty="0">
              <a:latin typeface="Montserrat Light" panose="00000400000000000000" pitchFamily="50" charset="0"/>
              <a:ea typeface="Lato"/>
              <a:cs typeface="Lato"/>
              <a:sym typeface="Lato"/>
            </a:endParaRPr>
          </a:p>
          <a:p>
            <a:pPr marL="0" lvl="0" indent="0" algn="l" rtl="0">
              <a:spcBef>
                <a:spcPts val="0"/>
              </a:spcBef>
              <a:spcAft>
                <a:spcPts val="0"/>
              </a:spcAft>
              <a:buNone/>
            </a:pPr>
            <a:r>
              <a:rPr lang="da" sz="1200" dirty="0">
                <a:latin typeface="Montserrat Light" panose="00000400000000000000" pitchFamily="50" charset="0"/>
                <a:ea typeface="Lato"/>
                <a:cs typeface="Lato"/>
                <a:sym typeface="Lato"/>
              </a:rPr>
              <a:t>Eleverne får her en oplevelse, nogen stedet får eleverne lov til at prøve at arbejde med at sortere i de rigtige affaldsområder.</a:t>
            </a:r>
            <a:endParaRPr sz="1200" dirty="0">
              <a:latin typeface="Montserrat Light" panose="00000400000000000000" pitchFamily="50" charset="0"/>
              <a:ea typeface="Lato"/>
              <a:cs typeface="Lato"/>
              <a:sym typeface="Lato"/>
            </a:endParaRPr>
          </a:p>
          <a:p>
            <a:pPr marL="0" lvl="0" indent="0" algn="l" rtl="0">
              <a:spcBef>
                <a:spcPts val="0"/>
              </a:spcBef>
              <a:spcAft>
                <a:spcPts val="0"/>
              </a:spcAft>
              <a:buNone/>
            </a:pPr>
            <a:endParaRPr sz="1200" dirty="0">
              <a:latin typeface="Montserrat Light" panose="00000400000000000000" pitchFamily="50" charset="0"/>
              <a:ea typeface="Lato"/>
              <a:cs typeface="Lato"/>
              <a:sym typeface="Lato"/>
            </a:endParaRPr>
          </a:p>
          <a:p>
            <a:pPr marL="0" lvl="0" indent="0" algn="l" rtl="0">
              <a:spcBef>
                <a:spcPts val="0"/>
              </a:spcBef>
              <a:spcAft>
                <a:spcPts val="0"/>
              </a:spcAft>
              <a:buNone/>
            </a:pPr>
            <a:r>
              <a:rPr lang="da" sz="1200" dirty="0">
                <a:latin typeface="Montserrat Light" panose="00000400000000000000" pitchFamily="50" charset="0"/>
                <a:ea typeface="Lato"/>
                <a:cs typeface="Lato"/>
                <a:sym typeface="Lato"/>
              </a:rPr>
              <a:t>Besøget skal give eleverne viden og oplevelse de skal bruge til de kommende dialog pause diskussioner. </a:t>
            </a:r>
            <a:endParaRPr sz="1200" dirty="0">
              <a:latin typeface="Montserrat Light" panose="00000400000000000000" pitchFamily="50" charset="0"/>
              <a:ea typeface="Lato"/>
              <a:cs typeface="Lato"/>
              <a:sym typeface="Lato"/>
            </a:endParaRPr>
          </a:p>
        </p:txBody>
      </p:sp>
      <p:sp>
        <p:nvSpPr>
          <p:cNvPr id="175" name="Google Shape;175;p26"/>
          <p:cNvSpPr txBox="1"/>
          <p:nvPr/>
        </p:nvSpPr>
        <p:spPr>
          <a:xfrm>
            <a:off x="5606750" y="1170825"/>
            <a:ext cx="1778100" cy="35391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100" u="sng">
                <a:solidFill>
                  <a:schemeClr val="hlink"/>
                </a:solidFill>
                <a:latin typeface="Montserrat Light" panose="00000400000000000000" pitchFamily="50" charset="0"/>
                <a:hlinkClick r:id="rId3"/>
              </a:rPr>
              <a:t>https://renonord.dk/</a:t>
            </a:r>
            <a:endParaRPr sz="1100">
              <a:latin typeface="Montserrat Light" panose="00000400000000000000" pitchFamily="50" charset="0"/>
            </a:endParaRPr>
          </a:p>
        </p:txBody>
      </p:sp>
      <p:sp>
        <p:nvSpPr>
          <p:cNvPr id="176" name="Google Shape;176;p26"/>
          <p:cNvSpPr txBox="1"/>
          <p:nvPr/>
        </p:nvSpPr>
        <p:spPr>
          <a:xfrm>
            <a:off x="410525" y="448050"/>
            <a:ext cx="4525800" cy="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2400" dirty="0">
                <a:latin typeface="Bebas Neue" panose="020B0606020202050201" pitchFamily="34" charset="0"/>
                <a:ea typeface="Lato"/>
                <a:cs typeface="Lato"/>
                <a:sym typeface="Lato"/>
              </a:rPr>
              <a:t>Dag 2 - 6 lektioner</a:t>
            </a:r>
            <a:endParaRPr sz="2400" dirty="0">
              <a:latin typeface="Bebas Neue" panose="020B0606020202050201" pitchFamily="34" charset="0"/>
              <a:ea typeface="Lato"/>
              <a:cs typeface="Lato"/>
              <a:sym typeface="Lato"/>
            </a:endParaRPr>
          </a:p>
        </p:txBody>
      </p:sp>
      <p:sp>
        <p:nvSpPr>
          <p:cNvPr id="177" name="Google Shape;177;p26"/>
          <p:cNvSpPr txBox="1"/>
          <p:nvPr/>
        </p:nvSpPr>
        <p:spPr>
          <a:xfrm>
            <a:off x="5606750" y="1480100"/>
            <a:ext cx="3000000" cy="35391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100" u="sng">
                <a:solidFill>
                  <a:schemeClr val="hlink"/>
                </a:solidFill>
                <a:latin typeface="Montserrat Light" panose="00000400000000000000" pitchFamily="50" charset="0"/>
                <a:hlinkClick r:id="rId4"/>
              </a:rPr>
              <a:t>https://renosyd.dk/besoeg-os</a:t>
            </a:r>
            <a:endParaRPr sz="1100">
              <a:latin typeface="Montserrat Light" panose="00000400000000000000" pitchFamily="50" charset="0"/>
            </a:endParaRPr>
          </a:p>
        </p:txBody>
      </p:sp>
      <p:sp>
        <p:nvSpPr>
          <p:cNvPr id="178" name="Google Shape;178;p26"/>
          <p:cNvSpPr txBox="1"/>
          <p:nvPr/>
        </p:nvSpPr>
        <p:spPr>
          <a:xfrm>
            <a:off x="5606750" y="1897612"/>
            <a:ext cx="3314400" cy="52319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100" u="sng">
                <a:solidFill>
                  <a:schemeClr val="hlink"/>
                </a:solidFill>
                <a:latin typeface="Montserrat Light" panose="00000400000000000000" pitchFamily="50" charset="0"/>
                <a:hlinkClick r:id="rId5"/>
              </a:rPr>
              <a:t>https://vesthimmerlandsforsyning.dk/klimaklassen/skraldeskolen-for-0-6-klasse</a:t>
            </a:r>
            <a:endParaRPr sz="1100">
              <a:latin typeface="Montserrat Light" panose="00000400000000000000" pitchFamily="50" charset="0"/>
            </a:endParaRPr>
          </a:p>
        </p:txBody>
      </p:sp>
      <p:pic>
        <p:nvPicPr>
          <p:cNvPr id="179" name="Google Shape;179;p26"/>
          <p:cNvPicPr preferRelativeResize="0"/>
          <p:nvPr/>
        </p:nvPicPr>
        <p:blipFill>
          <a:blip r:embed="rId6">
            <a:alphaModFix/>
          </a:blip>
          <a:stretch>
            <a:fillRect/>
          </a:stretch>
        </p:blipFill>
        <p:spPr>
          <a:xfrm rot="1977765">
            <a:off x="3060623" y="-183349"/>
            <a:ext cx="2850709" cy="1893049"/>
          </a:xfrm>
          <a:prstGeom prst="rect">
            <a:avLst/>
          </a:prstGeom>
          <a:noFill/>
          <a:ln>
            <a:noFill/>
          </a:ln>
        </p:spPr>
      </p:pic>
      <p:pic>
        <p:nvPicPr>
          <p:cNvPr id="180" name="Google Shape;180;p26"/>
          <p:cNvPicPr preferRelativeResize="0"/>
          <p:nvPr/>
        </p:nvPicPr>
        <p:blipFill>
          <a:blip r:embed="rId7">
            <a:alphaModFix/>
          </a:blip>
          <a:stretch>
            <a:fillRect/>
          </a:stretch>
        </p:blipFill>
        <p:spPr>
          <a:xfrm>
            <a:off x="5229551" y="2515200"/>
            <a:ext cx="3588499" cy="2349350"/>
          </a:xfrm>
          <a:prstGeom prst="rect">
            <a:avLst/>
          </a:prstGeom>
          <a:noFill/>
          <a:ln>
            <a:noFill/>
          </a:ln>
        </p:spPr>
      </p:pic>
      <p:sp>
        <p:nvSpPr>
          <p:cNvPr id="181" name="Google Shape;181;p26"/>
          <p:cNvSpPr txBox="1"/>
          <p:nvPr/>
        </p:nvSpPr>
        <p:spPr>
          <a:xfrm>
            <a:off x="5606750" y="585825"/>
            <a:ext cx="3000000" cy="52319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100" u="sng" dirty="0">
                <a:solidFill>
                  <a:schemeClr val="hlink"/>
                </a:solidFill>
                <a:latin typeface="Montserrat Light" panose="00000400000000000000" pitchFamily="50" charset="0"/>
                <a:hlinkClick r:id="rId8"/>
              </a:rPr>
              <a:t>https://www.eysturkommuna.fo/verkaetlan/tilbugvingarstoedin/</a:t>
            </a:r>
            <a:endParaRPr sz="1100" dirty="0">
              <a:latin typeface="Montserrat Light" panose="00000400000000000000" pitchFamily="50"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7"/>
          <p:cNvSpPr txBox="1"/>
          <p:nvPr/>
        </p:nvSpPr>
        <p:spPr>
          <a:xfrm>
            <a:off x="341825" y="1146950"/>
            <a:ext cx="8396400" cy="359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200" dirty="0">
                <a:latin typeface="Montserrat Light" panose="00000400000000000000" pitchFamily="50" charset="0"/>
                <a:ea typeface="Lato"/>
                <a:cs typeface="Lato"/>
                <a:sym typeface="Lato"/>
              </a:rPr>
              <a:t>Dagen i dag skal bruges til at lave opgaver omkring affaldssortering generelt. Gårsdagens besøg skal også inddrages i svarene. </a:t>
            </a:r>
            <a:br>
              <a:rPr lang="da" sz="1200" dirty="0">
                <a:latin typeface="Montserrat Light" panose="00000400000000000000" pitchFamily="50" charset="0"/>
                <a:ea typeface="Lato"/>
                <a:cs typeface="Lato"/>
                <a:sym typeface="Lato"/>
              </a:rPr>
            </a:br>
            <a:r>
              <a:rPr lang="da" sz="1200" dirty="0">
                <a:latin typeface="Montserrat Light" panose="00000400000000000000" pitchFamily="50" charset="0"/>
                <a:ea typeface="Lato"/>
                <a:cs typeface="Lato"/>
                <a:sym typeface="Lato"/>
              </a:rPr>
              <a:t>Alle svar skal skrives ind i jeres PowerPoint. Der skal være minimum 3 billeder pr. slides. </a:t>
            </a:r>
            <a:endParaRPr sz="1200" dirty="0">
              <a:latin typeface="Montserrat Light" panose="00000400000000000000" pitchFamily="50" charset="0"/>
              <a:ea typeface="Lato"/>
              <a:cs typeface="Lato"/>
              <a:sym typeface="Lato"/>
            </a:endParaRPr>
          </a:p>
          <a:p>
            <a:pPr marL="171450" lvl="0" indent="-171450" algn="l" rtl="0">
              <a:spcBef>
                <a:spcPts val="0"/>
              </a:spcBef>
              <a:spcAft>
                <a:spcPts val="0"/>
              </a:spcAft>
              <a:buFont typeface="Arial" panose="020B0604020202020204" pitchFamily="34" charset="0"/>
              <a:buChar char="•"/>
            </a:pPr>
            <a:endParaRPr sz="1200" dirty="0">
              <a:latin typeface="Montserrat Light" panose="00000400000000000000" pitchFamily="50" charset="0"/>
              <a:ea typeface="Lato"/>
              <a:cs typeface="Lato"/>
              <a:sym typeface="Lato"/>
            </a:endParaRPr>
          </a:p>
          <a:p>
            <a:pPr marL="457200" lvl="0" indent="-311150" algn="l" rtl="0">
              <a:spcBef>
                <a:spcPts val="0"/>
              </a:spcBef>
              <a:spcAft>
                <a:spcPts val="0"/>
              </a:spcAft>
              <a:buSzPts val="1300"/>
              <a:buFont typeface="Arial" panose="020B0604020202020204" pitchFamily="34" charset="0"/>
              <a:buChar char="•"/>
            </a:pPr>
            <a:r>
              <a:rPr lang="da" sz="1200" dirty="0">
                <a:latin typeface="Montserrat Light" panose="00000400000000000000" pitchFamily="50" charset="0"/>
                <a:ea typeface="Lato"/>
                <a:cs typeface="Lato"/>
                <a:sym typeface="Lato"/>
              </a:rPr>
              <a:t>Hvordan tror du, affald fra vores hjem påvirker miljøet, hvis det ikke bliver behandlet korrekt?</a:t>
            </a:r>
            <a:endParaRPr sz="1200" dirty="0">
              <a:latin typeface="Montserrat Light" panose="00000400000000000000" pitchFamily="50" charset="0"/>
              <a:ea typeface="Lato"/>
              <a:cs typeface="Lato"/>
              <a:sym typeface="Lato"/>
            </a:endParaRPr>
          </a:p>
          <a:p>
            <a:pPr marL="171450" lvl="0" indent="-171450" algn="l" rtl="0">
              <a:spcBef>
                <a:spcPts val="0"/>
              </a:spcBef>
              <a:spcAft>
                <a:spcPts val="0"/>
              </a:spcAft>
              <a:buFont typeface="Arial" panose="020B0604020202020204" pitchFamily="34" charset="0"/>
              <a:buChar char="•"/>
            </a:pPr>
            <a:endParaRPr sz="1200" dirty="0">
              <a:latin typeface="Montserrat Light" panose="00000400000000000000" pitchFamily="50" charset="0"/>
              <a:ea typeface="Lato"/>
              <a:cs typeface="Lato"/>
              <a:sym typeface="Lato"/>
            </a:endParaRPr>
          </a:p>
          <a:p>
            <a:pPr marL="457200" lvl="0" indent="-311150" algn="l" rtl="0">
              <a:spcBef>
                <a:spcPts val="0"/>
              </a:spcBef>
              <a:spcAft>
                <a:spcPts val="0"/>
              </a:spcAft>
              <a:buSzPts val="1300"/>
              <a:buFont typeface="Arial" panose="020B0604020202020204" pitchFamily="34" charset="0"/>
              <a:buChar char="•"/>
            </a:pPr>
            <a:r>
              <a:rPr lang="da" sz="1200" dirty="0">
                <a:latin typeface="Montserrat Light" panose="00000400000000000000" pitchFamily="50" charset="0"/>
                <a:ea typeface="Lato"/>
                <a:cs typeface="Lato"/>
                <a:sym typeface="Lato"/>
              </a:rPr>
              <a:t>Hvordan kan vi reducere mængden af affald i vores hverdag?</a:t>
            </a:r>
            <a:endParaRPr sz="1200" dirty="0">
              <a:latin typeface="Montserrat Light" panose="00000400000000000000" pitchFamily="50" charset="0"/>
              <a:ea typeface="Lato"/>
              <a:cs typeface="Lato"/>
              <a:sym typeface="Lato"/>
            </a:endParaRPr>
          </a:p>
          <a:p>
            <a:pPr marL="171450" lvl="0" indent="-171450" algn="l" rtl="0">
              <a:spcBef>
                <a:spcPts val="0"/>
              </a:spcBef>
              <a:spcAft>
                <a:spcPts val="0"/>
              </a:spcAft>
              <a:buFont typeface="Arial" panose="020B0604020202020204" pitchFamily="34" charset="0"/>
              <a:buChar char="•"/>
            </a:pPr>
            <a:endParaRPr sz="1200" dirty="0">
              <a:latin typeface="Montserrat Light" panose="00000400000000000000" pitchFamily="50" charset="0"/>
              <a:ea typeface="Lato"/>
              <a:cs typeface="Lato"/>
              <a:sym typeface="Lato"/>
            </a:endParaRPr>
          </a:p>
          <a:p>
            <a:pPr marL="457200" lvl="0" indent="-311150" algn="l" rtl="0">
              <a:spcBef>
                <a:spcPts val="0"/>
              </a:spcBef>
              <a:spcAft>
                <a:spcPts val="0"/>
              </a:spcAft>
              <a:buSzPts val="1300"/>
              <a:buFont typeface="Arial" panose="020B0604020202020204" pitchFamily="34" charset="0"/>
              <a:buChar char="•"/>
            </a:pPr>
            <a:r>
              <a:rPr lang="da" sz="1200" dirty="0">
                <a:latin typeface="Montserrat Light" panose="00000400000000000000" pitchFamily="50" charset="0"/>
                <a:ea typeface="Lato"/>
                <a:cs typeface="Lato"/>
                <a:sym typeface="Lato"/>
              </a:rPr>
              <a:t>Hvordan kan affald påvirke havene og dyrelivet? Tænk på FN’s Verdensmål 14.</a:t>
            </a:r>
            <a:endParaRPr sz="1200" dirty="0">
              <a:latin typeface="Montserrat Light" panose="00000400000000000000" pitchFamily="50" charset="0"/>
              <a:ea typeface="Lato"/>
              <a:cs typeface="Lato"/>
              <a:sym typeface="Lato"/>
            </a:endParaRPr>
          </a:p>
          <a:p>
            <a:pPr marL="171450" lvl="0" indent="-171450" algn="l" rtl="0">
              <a:spcBef>
                <a:spcPts val="0"/>
              </a:spcBef>
              <a:spcAft>
                <a:spcPts val="0"/>
              </a:spcAft>
              <a:buFont typeface="Arial" panose="020B0604020202020204" pitchFamily="34" charset="0"/>
              <a:buChar char="•"/>
            </a:pPr>
            <a:endParaRPr sz="1200" dirty="0">
              <a:latin typeface="Montserrat Light" panose="00000400000000000000" pitchFamily="50" charset="0"/>
              <a:ea typeface="Lato"/>
              <a:cs typeface="Lato"/>
              <a:sym typeface="Lato"/>
            </a:endParaRPr>
          </a:p>
          <a:p>
            <a:pPr marL="457200" lvl="0" indent="-311150" algn="l" rtl="0">
              <a:spcBef>
                <a:spcPts val="0"/>
              </a:spcBef>
              <a:spcAft>
                <a:spcPts val="0"/>
              </a:spcAft>
              <a:buSzPts val="1300"/>
              <a:buFont typeface="Arial" panose="020B0604020202020204" pitchFamily="34" charset="0"/>
              <a:buChar char="•"/>
            </a:pPr>
            <a:r>
              <a:rPr lang="da" sz="1200" dirty="0">
                <a:latin typeface="Montserrat Light" panose="00000400000000000000" pitchFamily="50" charset="0"/>
                <a:ea typeface="Lato"/>
                <a:cs typeface="Lato"/>
                <a:sym typeface="Lato"/>
              </a:rPr>
              <a:t>Hvad kan vi som samfund gøre for at sikre, at mere affald bliver genbrugt i stedet for at ende på lossepladser eller i naturen?</a:t>
            </a:r>
            <a:endParaRPr sz="1200" dirty="0">
              <a:latin typeface="Montserrat Light" panose="00000400000000000000" pitchFamily="50" charset="0"/>
              <a:ea typeface="Lato"/>
              <a:cs typeface="Lato"/>
              <a:sym typeface="Lato"/>
            </a:endParaRPr>
          </a:p>
          <a:p>
            <a:pPr marL="171450" lvl="0" indent="-171450" algn="l" rtl="0">
              <a:spcBef>
                <a:spcPts val="0"/>
              </a:spcBef>
              <a:spcAft>
                <a:spcPts val="0"/>
              </a:spcAft>
              <a:buFont typeface="Arial" panose="020B0604020202020204" pitchFamily="34" charset="0"/>
              <a:buChar char="•"/>
            </a:pPr>
            <a:endParaRPr sz="1200" dirty="0">
              <a:latin typeface="Montserrat Light" panose="00000400000000000000" pitchFamily="50" charset="0"/>
              <a:ea typeface="Lato"/>
              <a:cs typeface="Lato"/>
              <a:sym typeface="Lato"/>
            </a:endParaRPr>
          </a:p>
          <a:p>
            <a:pPr marL="457200" lvl="0" indent="-311150" algn="l" rtl="0">
              <a:spcBef>
                <a:spcPts val="0"/>
              </a:spcBef>
              <a:spcAft>
                <a:spcPts val="0"/>
              </a:spcAft>
              <a:buSzPts val="1300"/>
              <a:buFont typeface="Arial" panose="020B0604020202020204" pitchFamily="34" charset="0"/>
              <a:buChar char="•"/>
            </a:pPr>
            <a:r>
              <a:rPr lang="da" sz="1200" dirty="0">
                <a:latin typeface="Montserrat Light" panose="00000400000000000000" pitchFamily="50" charset="0"/>
                <a:ea typeface="Lato"/>
                <a:cs typeface="Lato"/>
                <a:sym typeface="Lato"/>
              </a:rPr>
              <a:t>Hvordan kan din skole eller klasse blive bedre til at sortere affald og reducere spild?</a:t>
            </a:r>
            <a:endParaRPr sz="1200" dirty="0">
              <a:latin typeface="Montserrat Light" panose="00000400000000000000" pitchFamily="50" charset="0"/>
              <a:ea typeface="Lato"/>
              <a:cs typeface="Lato"/>
              <a:sym typeface="Lato"/>
            </a:endParaRPr>
          </a:p>
          <a:p>
            <a:pPr marL="171450" lvl="0" indent="-171450" algn="l" rtl="0">
              <a:spcBef>
                <a:spcPts val="0"/>
              </a:spcBef>
              <a:spcAft>
                <a:spcPts val="0"/>
              </a:spcAft>
              <a:buFont typeface="Arial" panose="020B0604020202020204" pitchFamily="34" charset="0"/>
              <a:buChar char="•"/>
            </a:pPr>
            <a:endParaRPr sz="1200" dirty="0">
              <a:latin typeface="Montserrat Light" panose="00000400000000000000" pitchFamily="50" charset="0"/>
              <a:ea typeface="Lato"/>
              <a:cs typeface="Lato"/>
              <a:sym typeface="Lato"/>
            </a:endParaRPr>
          </a:p>
          <a:p>
            <a:pPr marL="457200" lvl="0" indent="-311150" algn="l" rtl="0">
              <a:spcBef>
                <a:spcPts val="0"/>
              </a:spcBef>
              <a:spcAft>
                <a:spcPts val="0"/>
              </a:spcAft>
              <a:buSzPts val="1300"/>
              <a:buFont typeface="Arial" panose="020B0604020202020204" pitchFamily="34" charset="0"/>
              <a:buChar char="•"/>
            </a:pPr>
            <a:r>
              <a:rPr lang="da" sz="1200" dirty="0">
                <a:latin typeface="Montserrat Light" panose="00000400000000000000" pitchFamily="50" charset="0"/>
                <a:ea typeface="Lato"/>
                <a:cs typeface="Lato"/>
                <a:sym typeface="Lato"/>
              </a:rPr>
              <a:t>Hvad lavede de ude på Renonord? Og hvad fik I ud af besøget?</a:t>
            </a:r>
            <a:endParaRPr sz="1200" dirty="0">
              <a:latin typeface="Montserrat Light" panose="00000400000000000000" pitchFamily="50" charset="0"/>
              <a:ea typeface="Lato"/>
              <a:cs typeface="Lato"/>
              <a:sym typeface="Lato"/>
            </a:endParaRPr>
          </a:p>
          <a:p>
            <a:pPr marL="0" lvl="0" indent="0" algn="l" rtl="0">
              <a:spcBef>
                <a:spcPts val="0"/>
              </a:spcBef>
              <a:spcAft>
                <a:spcPts val="0"/>
              </a:spcAft>
              <a:buNone/>
            </a:pPr>
            <a:endParaRPr sz="1200" dirty="0">
              <a:solidFill>
                <a:schemeClr val="accent1"/>
              </a:solidFill>
              <a:latin typeface="Montserrat Light" panose="00000400000000000000" pitchFamily="50" charset="0"/>
              <a:ea typeface="Lato"/>
              <a:cs typeface="Lato"/>
              <a:sym typeface="Lato"/>
            </a:endParaRPr>
          </a:p>
          <a:p>
            <a:pPr marL="0" lvl="0" indent="0" algn="l" rtl="0">
              <a:spcBef>
                <a:spcPts val="0"/>
              </a:spcBef>
              <a:spcAft>
                <a:spcPts val="0"/>
              </a:spcAft>
              <a:buNone/>
            </a:pPr>
            <a:endParaRPr sz="1200" dirty="0">
              <a:solidFill>
                <a:schemeClr val="accent1"/>
              </a:solidFill>
              <a:latin typeface="Montserrat Light" panose="00000400000000000000" pitchFamily="50" charset="0"/>
              <a:ea typeface="Lato"/>
              <a:cs typeface="Lato"/>
              <a:sym typeface="Lato"/>
            </a:endParaRPr>
          </a:p>
          <a:p>
            <a:pPr marL="0" lvl="0" indent="0" algn="l" rtl="0">
              <a:spcBef>
                <a:spcPts val="0"/>
              </a:spcBef>
              <a:spcAft>
                <a:spcPts val="0"/>
              </a:spcAft>
              <a:buNone/>
            </a:pPr>
            <a:endParaRPr sz="1200" dirty="0">
              <a:solidFill>
                <a:schemeClr val="accent1"/>
              </a:solidFill>
              <a:latin typeface="Montserrat Light" panose="00000400000000000000" pitchFamily="50" charset="0"/>
              <a:ea typeface="Lato"/>
              <a:cs typeface="Lato"/>
              <a:sym typeface="Lato"/>
            </a:endParaRPr>
          </a:p>
          <a:p>
            <a:pPr marL="0" lvl="0" indent="0" algn="l" rtl="0">
              <a:spcBef>
                <a:spcPts val="0"/>
              </a:spcBef>
              <a:spcAft>
                <a:spcPts val="0"/>
              </a:spcAft>
              <a:buNone/>
            </a:pPr>
            <a:endParaRPr sz="1200" dirty="0">
              <a:solidFill>
                <a:schemeClr val="accent1"/>
              </a:solidFill>
              <a:latin typeface="Montserrat Light" panose="00000400000000000000" pitchFamily="50" charset="0"/>
              <a:ea typeface="Lato"/>
              <a:cs typeface="Lato"/>
              <a:sym typeface="Lato"/>
            </a:endParaRPr>
          </a:p>
          <a:p>
            <a:pPr marL="0" lvl="0" indent="0" algn="l" rtl="0">
              <a:spcBef>
                <a:spcPts val="0"/>
              </a:spcBef>
              <a:spcAft>
                <a:spcPts val="0"/>
              </a:spcAft>
              <a:buNone/>
            </a:pPr>
            <a:endParaRPr sz="1200" dirty="0">
              <a:solidFill>
                <a:schemeClr val="accent1"/>
              </a:solidFill>
              <a:latin typeface="Montserrat Light" panose="00000400000000000000" pitchFamily="50" charset="0"/>
              <a:ea typeface="Lato"/>
              <a:cs typeface="Lato"/>
              <a:sym typeface="Lato"/>
            </a:endParaRPr>
          </a:p>
          <a:p>
            <a:pPr marL="0" lvl="0" indent="0" algn="l" rtl="0">
              <a:spcBef>
                <a:spcPts val="0"/>
              </a:spcBef>
              <a:spcAft>
                <a:spcPts val="0"/>
              </a:spcAft>
              <a:buNone/>
            </a:pPr>
            <a:endParaRPr sz="1200" dirty="0">
              <a:solidFill>
                <a:schemeClr val="accent1"/>
              </a:solidFill>
              <a:latin typeface="Montserrat Light" panose="00000400000000000000" pitchFamily="50" charset="0"/>
              <a:ea typeface="Lato"/>
              <a:cs typeface="Lato"/>
              <a:sym typeface="Lato"/>
            </a:endParaRPr>
          </a:p>
        </p:txBody>
      </p:sp>
      <p:sp>
        <p:nvSpPr>
          <p:cNvPr id="187" name="Google Shape;187;p27"/>
          <p:cNvSpPr txBox="1"/>
          <p:nvPr/>
        </p:nvSpPr>
        <p:spPr>
          <a:xfrm>
            <a:off x="341825" y="463277"/>
            <a:ext cx="4525800" cy="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2800" dirty="0">
                <a:latin typeface="Bebas Neue" panose="020B0606020202050201" pitchFamily="34" charset="0"/>
                <a:ea typeface="Lato"/>
                <a:cs typeface="Lato"/>
                <a:sym typeface="Lato"/>
              </a:rPr>
              <a:t>Dag 3 - 6 lektioner</a:t>
            </a:r>
            <a:endParaRPr sz="2800" dirty="0">
              <a:latin typeface="Bebas Neue" panose="020B0606020202050201" pitchFamily="34" charset="0"/>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2" name="Google Shape;192;p28"/>
          <p:cNvPicPr preferRelativeResize="0"/>
          <p:nvPr/>
        </p:nvPicPr>
        <p:blipFill>
          <a:blip r:embed="rId3">
            <a:alphaModFix/>
          </a:blip>
          <a:stretch>
            <a:fillRect/>
          </a:stretch>
        </p:blipFill>
        <p:spPr>
          <a:xfrm>
            <a:off x="114300" y="114300"/>
            <a:ext cx="8737600" cy="4914900"/>
          </a:xfrm>
          <a:prstGeom prst="rect">
            <a:avLst/>
          </a:prstGeom>
          <a:noFill/>
          <a:ln>
            <a:noFill/>
          </a:ln>
        </p:spPr>
      </p:pic>
      <p:sp>
        <p:nvSpPr>
          <p:cNvPr id="193" name="Google Shape;193;p28"/>
          <p:cNvSpPr txBox="1"/>
          <p:nvPr/>
        </p:nvSpPr>
        <p:spPr>
          <a:xfrm>
            <a:off x="542600" y="1146950"/>
            <a:ext cx="3534600" cy="348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100" b="1" dirty="0">
                <a:latin typeface="Montserrat Light" panose="00000400000000000000" pitchFamily="50" charset="0"/>
                <a:ea typeface="Lato"/>
                <a:cs typeface="Lato"/>
                <a:sym typeface="Lato"/>
              </a:rPr>
              <a:t>8:00-9:10:</a:t>
            </a:r>
            <a:endParaRPr sz="1100" b="1" dirty="0">
              <a:latin typeface="Montserrat Light" panose="00000400000000000000" pitchFamily="50" charset="0"/>
              <a:ea typeface="Lato"/>
              <a:cs typeface="Lato"/>
              <a:sym typeface="Lato"/>
            </a:endParaRPr>
          </a:p>
          <a:p>
            <a:pPr marL="0" lvl="0" indent="0" algn="l" rtl="0">
              <a:spcBef>
                <a:spcPts val="0"/>
              </a:spcBef>
              <a:spcAft>
                <a:spcPts val="0"/>
              </a:spcAft>
              <a:buNone/>
            </a:pPr>
            <a:endParaRPr sz="1100" b="1" dirty="0">
              <a:latin typeface="Montserrat Light" panose="00000400000000000000" pitchFamily="50" charset="0"/>
              <a:ea typeface="Lato"/>
              <a:cs typeface="Lato"/>
              <a:sym typeface="Lato"/>
            </a:endParaRPr>
          </a:p>
          <a:p>
            <a:pPr marL="0" lvl="0" indent="0" algn="l" rtl="0">
              <a:spcBef>
                <a:spcPts val="0"/>
              </a:spcBef>
              <a:spcAft>
                <a:spcPts val="0"/>
              </a:spcAft>
              <a:buNone/>
            </a:pPr>
            <a:r>
              <a:rPr lang="da" sz="1100" dirty="0">
                <a:latin typeface="Montserrat Light" panose="00000400000000000000" pitchFamily="50" charset="0"/>
                <a:ea typeface="Lato"/>
                <a:cs typeface="Lato"/>
                <a:sym typeface="Lato"/>
              </a:rPr>
              <a:t>Teori omkring affaldssortering</a:t>
            </a:r>
            <a:endParaRPr sz="1100" dirty="0">
              <a:latin typeface="Montserrat Light" panose="00000400000000000000" pitchFamily="50" charset="0"/>
              <a:ea typeface="Lato"/>
              <a:cs typeface="Lato"/>
              <a:sym typeface="Lato"/>
            </a:endParaRPr>
          </a:p>
          <a:p>
            <a:pPr marL="0" lvl="0" indent="0" algn="l" rtl="0">
              <a:spcBef>
                <a:spcPts val="0"/>
              </a:spcBef>
              <a:spcAft>
                <a:spcPts val="0"/>
              </a:spcAft>
              <a:buNone/>
            </a:pPr>
            <a:endParaRPr sz="1100" dirty="0">
              <a:latin typeface="Montserrat Light" panose="00000400000000000000" pitchFamily="50" charset="0"/>
              <a:ea typeface="Lato"/>
              <a:cs typeface="Lato"/>
              <a:sym typeface="Lato"/>
            </a:endParaRPr>
          </a:p>
          <a:p>
            <a:pPr marL="0" lvl="0" indent="0" algn="l" rtl="0">
              <a:spcBef>
                <a:spcPts val="0"/>
              </a:spcBef>
              <a:spcAft>
                <a:spcPts val="0"/>
              </a:spcAft>
              <a:buNone/>
            </a:pPr>
            <a:r>
              <a:rPr lang="da" sz="1100" dirty="0">
                <a:latin typeface="Montserrat Light" panose="00000400000000000000" pitchFamily="50" charset="0"/>
                <a:ea typeface="Lato"/>
                <a:cs typeface="Lato"/>
                <a:sym typeface="Lato"/>
              </a:rPr>
              <a:t>Information omkring besøg af “borgmester” om torsdagen i uge 2. </a:t>
            </a:r>
            <a:endParaRPr sz="1100" dirty="0">
              <a:latin typeface="Montserrat Light" panose="00000400000000000000" pitchFamily="50" charset="0"/>
              <a:ea typeface="Lato"/>
              <a:cs typeface="Lato"/>
              <a:sym typeface="Lato"/>
            </a:endParaRPr>
          </a:p>
          <a:p>
            <a:pPr marL="0" lvl="0" indent="0" algn="l" rtl="0">
              <a:spcBef>
                <a:spcPts val="0"/>
              </a:spcBef>
              <a:spcAft>
                <a:spcPts val="0"/>
              </a:spcAft>
              <a:buNone/>
            </a:pPr>
            <a:endParaRPr sz="1100" dirty="0">
              <a:latin typeface="Montserrat Light" panose="00000400000000000000" pitchFamily="50" charset="0"/>
              <a:ea typeface="Lato"/>
              <a:cs typeface="Lato"/>
              <a:sym typeface="Lato"/>
            </a:endParaRPr>
          </a:p>
          <a:p>
            <a:pPr marL="0" lvl="0" indent="0" algn="l" rtl="0">
              <a:spcBef>
                <a:spcPts val="0"/>
              </a:spcBef>
              <a:spcAft>
                <a:spcPts val="0"/>
              </a:spcAft>
              <a:buNone/>
            </a:pPr>
            <a:r>
              <a:rPr lang="da" sz="1100" dirty="0">
                <a:latin typeface="Montserrat Light" panose="00000400000000000000" pitchFamily="50" charset="0"/>
                <a:ea typeface="Lato"/>
                <a:cs typeface="Lato"/>
                <a:sym typeface="Lato"/>
              </a:rPr>
              <a:t>Klassen bliver hentet med bus kl. 9:30 og bliver fra skolen kørt ud til henholdsvis øst og vest og har derude to timer til at få samlet så meget affald som muligt</a:t>
            </a:r>
            <a:endParaRPr sz="1100" dirty="0">
              <a:latin typeface="Montserrat Light" panose="00000400000000000000" pitchFamily="50" charset="0"/>
              <a:ea typeface="Lato"/>
              <a:cs typeface="Lato"/>
              <a:sym typeface="Lato"/>
            </a:endParaRPr>
          </a:p>
          <a:p>
            <a:pPr marL="0" lvl="0" indent="0" algn="l" rtl="0">
              <a:spcBef>
                <a:spcPts val="0"/>
              </a:spcBef>
              <a:spcAft>
                <a:spcPts val="0"/>
              </a:spcAft>
              <a:buNone/>
            </a:pPr>
            <a:endParaRPr sz="1100" dirty="0">
              <a:latin typeface="Montserrat Light" panose="00000400000000000000" pitchFamily="50" charset="0"/>
              <a:ea typeface="Lato"/>
              <a:cs typeface="Lato"/>
              <a:sym typeface="Lato"/>
            </a:endParaRPr>
          </a:p>
          <a:p>
            <a:pPr marL="0" lvl="0" indent="0" algn="l" rtl="0">
              <a:spcBef>
                <a:spcPts val="0"/>
              </a:spcBef>
              <a:spcAft>
                <a:spcPts val="0"/>
              </a:spcAft>
              <a:buNone/>
            </a:pPr>
            <a:r>
              <a:rPr lang="da" sz="1100" i="1" dirty="0">
                <a:latin typeface="Montserrat Light" panose="00000400000000000000" pitchFamily="50" charset="0"/>
                <a:ea typeface="Lato"/>
                <a:cs typeface="Lato"/>
                <a:sym typeface="Lato"/>
              </a:rPr>
              <a:t>Strandrensnings tur i henholdsvis- øst og vest</a:t>
            </a:r>
            <a:endParaRPr sz="1100" i="1" dirty="0">
              <a:latin typeface="Montserrat Light" panose="00000400000000000000" pitchFamily="50" charset="0"/>
              <a:ea typeface="Lato"/>
              <a:cs typeface="Lato"/>
              <a:sym typeface="Lato"/>
            </a:endParaRPr>
          </a:p>
          <a:p>
            <a:pPr marL="457200" lvl="0" indent="-304800" algn="l" rtl="0">
              <a:spcBef>
                <a:spcPts val="0"/>
              </a:spcBef>
              <a:spcAft>
                <a:spcPts val="0"/>
              </a:spcAft>
              <a:buSzPts val="1200"/>
              <a:buFont typeface="Lato"/>
              <a:buChar char="-"/>
            </a:pPr>
            <a:r>
              <a:rPr lang="da" sz="1100" i="1" dirty="0">
                <a:latin typeface="Montserrat Light" panose="00000400000000000000" pitchFamily="50" charset="0"/>
                <a:ea typeface="Lato"/>
                <a:cs typeface="Lato"/>
                <a:sym typeface="Lato"/>
              </a:rPr>
              <a:t>Klassen bliver delt op i to grupper, hvor den ene tager øst og den anden tager vest</a:t>
            </a:r>
            <a:endParaRPr sz="1100" i="1" dirty="0">
              <a:latin typeface="Montserrat Light" panose="00000400000000000000" pitchFamily="50" charset="0"/>
              <a:ea typeface="Lato"/>
              <a:cs typeface="Lato"/>
              <a:sym typeface="Lato"/>
            </a:endParaRPr>
          </a:p>
          <a:p>
            <a:pPr marL="0" lvl="0" indent="0" algn="l" rtl="0">
              <a:spcBef>
                <a:spcPts val="0"/>
              </a:spcBef>
              <a:spcAft>
                <a:spcPts val="0"/>
              </a:spcAft>
              <a:buNone/>
            </a:pPr>
            <a:endParaRPr sz="1100" dirty="0">
              <a:latin typeface="Montserrat Light" panose="00000400000000000000" pitchFamily="50" charset="0"/>
              <a:ea typeface="Lato"/>
              <a:cs typeface="Lato"/>
              <a:sym typeface="Lato"/>
            </a:endParaRPr>
          </a:p>
          <a:p>
            <a:pPr marL="0" lvl="0" indent="0" algn="l" rtl="0">
              <a:spcBef>
                <a:spcPts val="0"/>
              </a:spcBef>
              <a:spcAft>
                <a:spcPts val="0"/>
              </a:spcAft>
              <a:buNone/>
            </a:pPr>
            <a:r>
              <a:rPr lang="da" sz="1100" b="1" dirty="0">
                <a:latin typeface="Montserrat Light" panose="00000400000000000000" pitchFamily="50" charset="0"/>
                <a:ea typeface="Lato"/>
                <a:cs typeface="Lato"/>
                <a:sym typeface="Lato"/>
              </a:rPr>
              <a:t>12:30:</a:t>
            </a:r>
            <a:endParaRPr sz="1100" b="1" dirty="0">
              <a:latin typeface="Montserrat Light" panose="00000400000000000000" pitchFamily="50" charset="0"/>
              <a:ea typeface="Lato"/>
              <a:cs typeface="Lato"/>
              <a:sym typeface="Lato"/>
            </a:endParaRPr>
          </a:p>
          <a:p>
            <a:pPr marL="0" lvl="0" indent="0" algn="l" rtl="0">
              <a:spcBef>
                <a:spcPts val="0"/>
              </a:spcBef>
              <a:spcAft>
                <a:spcPts val="0"/>
              </a:spcAft>
              <a:buNone/>
            </a:pPr>
            <a:endParaRPr sz="1100" b="1" dirty="0">
              <a:latin typeface="Montserrat Light" panose="00000400000000000000" pitchFamily="50" charset="0"/>
              <a:ea typeface="Lato"/>
              <a:cs typeface="Lato"/>
              <a:sym typeface="Lato"/>
            </a:endParaRPr>
          </a:p>
          <a:p>
            <a:pPr marL="0" lvl="0" indent="0" algn="l" rtl="0">
              <a:spcBef>
                <a:spcPts val="0"/>
              </a:spcBef>
              <a:spcAft>
                <a:spcPts val="0"/>
              </a:spcAft>
              <a:buNone/>
            </a:pPr>
            <a:r>
              <a:rPr lang="da" sz="1100" dirty="0">
                <a:latin typeface="Montserrat Light" panose="00000400000000000000" pitchFamily="50" charset="0"/>
                <a:ea typeface="Lato"/>
                <a:cs typeface="Lato"/>
                <a:sym typeface="Lato"/>
              </a:rPr>
              <a:t>Turen går hjemad igen</a:t>
            </a:r>
            <a:endParaRPr sz="1100" dirty="0">
              <a:latin typeface="Montserrat Light" panose="00000400000000000000" pitchFamily="50" charset="0"/>
              <a:ea typeface="Lato"/>
              <a:cs typeface="Lato"/>
              <a:sym typeface="Lato"/>
            </a:endParaRPr>
          </a:p>
          <a:p>
            <a:pPr marL="0" lvl="0" indent="0" algn="l" rtl="0">
              <a:spcBef>
                <a:spcPts val="0"/>
              </a:spcBef>
              <a:spcAft>
                <a:spcPts val="0"/>
              </a:spcAft>
              <a:buNone/>
            </a:pPr>
            <a:endParaRPr sz="1100" dirty="0">
              <a:solidFill>
                <a:schemeClr val="accent1"/>
              </a:solidFill>
              <a:latin typeface="Montserrat Light" panose="00000400000000000000" pitchFamily="50" charset="0"/>
              <a:ea typeface="Lato"/>
              <a:cs typeface="Lato"/>
              <a:sym typeface="Lato"/>
            </a:endParaRPr>
          </a:p>
          <a:p>
            <a:pPr marL="0" lvl="0" indent="0" algn="l" rtl="0">
              <a:spcBef>
                <a:spcPts val="0"/>
              </a:spcBef>
              <a:spcAft>
                <a:spcPts val="0"/>
              </a:spcAft>
              <a:buNone/>
            </a:pPr>
            <a:endParaRPr sz="1100" dirty="0">
              <a:solidFill>
                <a:schemeClr val="accent1"/>
              </a:solidFill>
              <a:latin typeface="Montserrat Light" panose="00000400000000000000" pitchFamily="50" charset="0"/>
              <a:ea typeface="Lato"/>
              <a:cs typeface="Lato"/>
              <a:sym typeface="Lato"/>
            </a:endParaRPr>
          </a:p>
          <a:p>
            <a:pPr marL="0" lvl="0" indent="0" algn="l" rtl="0">
              <a:spcBef>
                <a:spcPts val="0"/>
              </a:spcBef>
              <a:spcAft>
                <a:spcPts val="0"/>
              </a:spcAft>
              <a:buNone/>
            </a:pPr>
            <a:endParaRPr sz="1100" dirty="0">
              <a:solidFill>
                <a:schemeClr val="accent1"/>
              </a:solidFill>
              <a:latin typeface="Montserrat Light" panose="00000400000000000000" pitchFamily="50" charset="0"/>
              <a:ea typeface="Lato"/>
              <a:cs typeface="Lato"/>
              <a:sym typeface="Lato"/>
            </a:endParaRPr>
          </a:p>
        </p:txBody>
      </p:sp>
      <p:sp>
        <p:nvSpPr>
          <p:cNvPr id="194" name="Google Shape;194;p28"/>
          <p:cNvSpPr txBox="1"/>
          <p:nvPr/>
        </p:nvSpPr>
        <p:spPr>
          <a:xfrm>
            <a:off x="542600" y="513150"/>
            <a:ext cx="4525800" cy="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2400" dirty="0">
                <a:latin typeface="Bebas Neue" panose="020B0606020202050201" pitchFamily="34" charset="0"/>
                <a:ea typeface="Lato"/>
                <a:cs typeface="Lato"/>
                <a:sym typeface="Lato"/>
              </a:rPr>
              <a:t>Dag 4 - 6 lektioner</a:t>
            </a:r>
            <a:endParaRPr sz="2400" dirty="0">
              <a:latin typeface="Bebas Neue" panose="020B0606020202050201" pitchFamily="34" charset="0"/>
              <a:ea typeface="Lato"/>
              <a:cs typeface="Lato"/>
              <a:sym typeface="Lato"/>
            </a:endParaRPr>
          </a:p>
        </p:txBody>
      </p:sp>
      <p:pic>
        <p:nvPicPr>
          <p:cNvPr id="195" name="Google Shape;195;p28"/>
          <p:cNvPicPr preferRelativeResize="0"/>
          <p:nvPr/>
        </p:nvPicPr>
        <p:blipFill>
          <a:blip r:embed="rId4">
            <a:alphaModFix/>
          </a:blip>
          <a:stretch>
            <a:fillRect/>
          </a:stretch>
        </p:blipFill>
        <p:spPr>
          <a:xfrm>
            <a:off x="4352100" y="444203"/>
            <a:ext cx="4158774" cy="1968924"/>
          </a:xfrm>
          <a:prstGeom prst="rect">
            <a:avLst/>
          </a:prstGeom>
          <a:noFill/>
          <a:ln>
            <a:noFill/>
          </a:ln>
        </p:spPr>
      </p:pic>
      <p:sp>
        <p:nvSpPr>
          <p:cNvPr id="196" name="Google Shape;196;p28"/>
          <p:cNvSpPr txBox="1"/>
          <p:nvPr/>
        </p:nvSpPr>
        <p:spPr>
          <a:xfrm>
            <a:off x="4722850" y="2868125"/>
            <a:ext cx="3633000" cy="119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100" dirty="0">
                <a:solidFill>
                  <a:schemeClr val="bg2"/>
                </a:solidFill>
                <a:latin typeface="Montserrat Light" panose="00000400000000000000" pitchFamily="50" charset="0"/>
                <a:ea typeface="Lato"/>
                <a:cs typeface="Lato"/>
                <a:sym typeface="Lato"/>
              </a:rPr>
              <a:t>Formålet med turen er at eleverne får øjnene op for, at der langs de danske strande er ret meget affald. </a:t>
            </a:r>
            <a:br>
              <a:rPr lang="da" sz="1100" dirty="0">
                <a:solidFill>
                  <a:schemeClr val="bg2"/>
                </a:solidFill>
                <a:latin typeface="Montserrat Light" panose="00000400000000000000" pitchFamily="50" charset="0"/>
                <a:ea typeface="Lato"/>
                <a:cs typeface="Lato"/>
                <a:sym typeface="Lato"/>
              </a:rPr>
            </a:br>
            <a:r>
              <a:rPr lang="da" sz="1100" dirty="0">
                <a:solidFill>
                  <a:schemeClr val="bg2"/>
                </a:solidFill>
                <a:latin typeface="Montserrat Light" panose="00000400000000000000" pitchFamily="50" charset="0"/>
                <a:ea typeface="Lato"/>
                <a:cs typeface="Lato"/>
                <a:sym typeface="Lato"/>
              </a:rPr>
              <a:t>Målet med at dele klassen op i en øst og en vest gruppe er, at vi ud fra viden om havstrømninger skal se hvor og hvorfor der findes den mængde af skrald på henholdsvis den ene og anden strand.   </a:t>
            </a:r>
            <a:endParaRPr sz="1100" dirty="0">
              <a:solidFill>
                <a:schemeClr val="bg2"/>
              </a:solidFill>
              <a:latin typeface="Montserrat Light" panose="00000400000000000000" pitchFamily="50" charset="0"/>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9"/>
          <p:cNvSpPr txBox="1">
            <a:spLocks noGrp="1"/>
          </p:cNvSpPr>
          <p:nvPr>
            <p:ph type="body" idx="1"/>
          </p:nvPr>
        </p:nvSpPr>
        <p:spPr>
          <a:xfrm>
            <a:off x="478625" y="1015332"/>
            <a:ext cx="7886700" cy="3977100"/>
          </a:xfrm>
          <a:prstGeom prst="rect">
            <a:avLst/>
          </a:prstGeom>
        </p:spPr>
        <p:txBody>
          <a:bodyPr spcFirstLastPara="1" wrap="square" lIns="68575" tIns="34275" rIns="68575" bIns="34275" anchor="t" anchorCtr="0">
            <a:normAutofit/>
          </a:bodyPr>
          <a:lstStyle/>
          <a:p>
            <a:pPr marL="457200" lvl="0" indent="-228600" algn="l" rtl="0">
              <a:lnSpc>
                <a:spcPct val="100000"/>
              </a:lnSpc>
              <a:spcBef>
                <a:spcPts val="0"/>
              </a:spcBef>
              <a:spcAft>
                <a:spcPts val="0"/>
              </a:spcAft>
              <a:buNone/>
            </a:pPr>
            <a:r>
              <a:rPr lang="da" sz="1100" b="1" dirty="0">
                <a:solidFill>
                  <a:srgbClr val="000000"/>
                </a:solidFill>
                <a:latin typeface="Montserrat Light" panose="00000400000000000000" pitchFamily="50" charset="0"/>
                <a:ea typeface="Arial"/>
                <a:cs typeface="Arial"/>
                <a:sym typeface="Arial"/>
              </a:rPr>
              <a:t>Affaldshierarkiet</a:t>
            </a:r>
            <a:endParaRPr sz="1100" b="1" dirty="0">
              <a:solidFill>
                <a:srgbClr val="000000"/>
              </a:solidFill>
              <a:latin typeface="Montserrat Light" panose="00000400000000000000" pitchFamily="50" charset="0"/>
              <a:ea typeface="Arial"/>
              <a:cs typeface="Arial"/>
              <a:sym typeface="Arial"/>
            </a:endParaRPr>
          </a:p>
          <a:p>
            <a:pPr marL="457200" lvl="0" indent="-304800" algn="l" rtl="0">
              <a:lnSpc>
                <a:spcPct val="115000"/>
              </a:lnSpc>
              <a:spcBef>
                <a:spcPts val="1200"/>
              </a:spcBef>
              <a:spcAft>
                <a:spcPts val="0"/>
              </a:spcAft>
              <a:buClr>
                <a:srgbClr val="000000"/>
              </a:buClr>
              <a:buSzPct val="100000"/>
              <a:buFont typeface="Arial"/>
              <a:buChar char="●"/>
            </a:pPr>
            <a:r>
              <a:rPr lang="da" sz="1100" dirty="0">
                <a:solidFill>
                  <a:srgbClr val="000000"/>
                </a:solidFill>
                <a:latin typeface="Montserrat Light" panose="00000400000000000000" pitchFamily="50" charset="0"/>
                <a:ea typeface="Arial"/>
                <a:cs typeface="Arial"/>
                <a:sym typeface="Arial"/>
              </a:rPr>
              <a:t>Reducer (mindsk mængden af affald)</a:t>
            </a:r>
            <a:endParaRPr sz="1100" dirty="0">
              <a:solidFill>
                <a:srgbClr val="000000"/>
              </a:solidFill>
              <a:latin typeface="Montserrat Light" panose="00000400000000000000" pitchFamily="50" charset="0"/>
              <a:ea typeface="Arial"/>
              <a:cs typeface="Arial"/>
              <a:sym typeface="Arial"/>
            </a:endParaRPr>
          </a:p>
          <a:p>
            <a:pPr marL="457200" lvl="0" indent="-304800" algn="l" rtl="0">
              <a:lnSpc>
                <a:spcPct val="115000"/>
              </a:lnSpc>
              <a:spcBef>
                <a:spcPts val="0"/>
              </a:spcBef>
              <a:spcAft>
                <a:spcPts val="0"/>
              </a:spcAft>
              <a:buClr>
                <a:srgbClr val="000000"/>
              </a:buClr>
              <a:buSzPct val="100000"/>
              <a:buFont typeface="Arial"/>
              <a:buChar char="●"/>
            </a:pPr>
            <a:r>
              <a:rPr lang="da" sz="1100" dirty="0">
                <a:solidFill>
                  <a:srgbClr val="000000"/>
                </a:solidFill>
                <a:latin typeface="Montserrat Light" panose="00000400000000000000" pitchFamily="50" charset="0"/>
                <a:ea typeface="Arial"/>
                <a:cs typeface="Arial"/>
                <a:sym typeface="Arial"/>
              </a:rPr>
              <a:t>Genbrug (brug materialer igen i deres oprindelige form)</a:t>
            </a:r>
            <a:endParaRPr sz="1100" dirty="0">
              <a:solidFill>
                <a:srgbClr val="000000"/>
              </a:solidFill>
              <a:latin typeface="Montserrat Light" panose="00000400000000000000" pitchFamily="50" charset="0"/>
              <a:ea typeface="Arial"/>
              <a:cs typeface="Arial"/>
              <a:sym typeface="Arial"/>
            </a:endParaRPr>
          </a:p>
          <a:p>
            <a:pPr marL="457200" lvl="0" indent="-304800" algn="l" rtl="0">
              <a:lnSpc>
                <a:spcPct val="115000"/>
              </a:lnSpc>
              <a:spcBef>
                <a:spcPts val="0"/>
              </a:spcBef>
              <a:spcAft>
                <a:spcPts val="0"/>
              </a:spcAft>
              <a:buClr>
                <a:srgbClr val="000000"/>
              </a:buClr>
              <a:buSzPct val="100000"/>
              <a:buFont typeface="Arial"/>
              <a:buChar char="●"/>
            </a:pPr>
            <a:r>
              <a:rPr lang="da" sz="1100" dirty="0">
                <a:solidFill>
                  <a:srgbClr val="000000"/>
                </a:solidFill>
                <a:latin typeface="Montserrat Light" panose="00000400000000000000" pitchFamily="50" charset="0"/>
                <a:ea typeface="Arial"/>
                <a:cs typeface="Arial"/>
                <a:sym typeface="Arial"/>
              </a:rPr>
              <a:t>Genanvend (forvandl materialer til nye produkter)</a:t>
            </a:r>
            <a:endParaRPr sz="1100" dirty="0">
              <a:solidFill>
                <a:srgbClr val="000000"/>
              </a:solidFill>
              <a:latin typeface="Montserrat Light" panose="00000400000000000000" pitchFamily="50" charset="0"/>
              <a:ea typeface="Arial"/>
              <a:cs typeface="Arial"/>
              <a:sym typeface="Arial"/>
            </a:endParaRPr>
          </a:p>
          <a:p>
            <a:pPr marL="457200" lvl="0" indent="-304800" algn="l" rtl="0">
              <a:lnSpc>
                <a:spcPct val="115000"/>
              </a:lnSpc>
              <a:spcBef>
                <a:spcPts val="0"/>
              </a:spcBef>
              <a:spcAft>
                <a:spcPts val="0"/>
              </a:spcAft>
              <a:buClr>
                <a:srgbClr val="000000"/>
              </a:buClr>
              <a:buSzPct val="100000"/>
              <a:buFont typeface="Arial"/>
              <a:buChar char="●"/>
            </a:pPr>
            <a:r>
              <a:rPr lang="da" sz="1100" dirty="0">
                <a:solidFill>
                  <a:srgbClr val="000000"/>
                </a:solidFill>
                <a:latin typeface="Montserrat Light" panose="00000400000000000000" pitchFamily="50" charset="0"/>
                <a:ea typeface="Arial"/>
                <a:cs typeface="Arial"/>
                <a:sym typeface="Arial"/>
              </a:rPr>
              <a:t>Energigenvinding (udnyt affald til at producere energi)</a:t>
            </a:r>
            <a:endParaRPr sz="1100" dirty="0">
              <a:solidFill>
                <a:srgbClr val="000000"/>
              </a:solidFill>
              <a:latin typeface="Montserrat Light" panose="00000400000000000000" pitchFamily="50" charset="0"/>
              <a:ea typeface="Arial"/>
              <a:cs typeface="Arial"/>
              <a:sym typeface="Arial"/>
            </a:endParaRPr>
          </a:p>
          <a:p>
            <a:pPr marL="457200" lvl="0" indent="-304800" algn="l" rtl="0">
              <a:lnSpc>
                <a:spcPct val="115000"/>
              </a:lnSpc>
              <a:spcBef>
                <a:spcPts val="0"/>
              </a:spcBef>
              <a:spcAft>
                <a:spcPts val="0"/>
              </a:spcAft>
              <a:buClr>
                <a:srgbClr val="000000"/>
              </a:buClr>
              <a:buSzPct val="100000"/>
              <a:buFont typeface="Arial"/>
              <a:buChar char="●"/>
            </a:pPr>
            <a:r>
              <a:rPr lang="da" sz="1100" dirty="0">
                <a:solidFill>
                  <a:srgbClr val="000000"/>
                </a:solidFill>
                <a:latin typeface="Montserrat Light" panose="00000400000000000000" pitchFamily="50" charset="0"/>
                <a:ea typeface="Arial"/>
                <a:cs typeface="Arial"/>
                <a:sym typeface="Arial"/>
              </a:rPr>
              <a:t>Deponering (den sidste løsning for affald, der ikke kan håndteres på andre måder)</a:t>
            </a:r>
            <a:endParaRPr sz="1100" dirty="0">
              <a:solidFill>
                <a:srgbClr val="000000"/>
              </a:solidFill>
              <a:latin typeface="Montserrat Light" panose="00000400000000000000" pitchFamily="50" charset="0"/>
              <a:ea typeface="Arial"/>
              <a:cs typeface="Arial"/>
              <a:sym typeface="Arial"/>
            </a:endParaRPr>
          </a:p>
          <a:p>
            <a:pPr marL="0" lvl="0" indent="0" algn="l" rtl="0">
              <a:lnSpc>
                <a:spcPct val="115000"/>
              </a:lnSpc>
              <a:spcBef>
                <a:spcPts val="1200"/>
              </a:spcBef>
              <a:spcAft>
                <a:spcPts val="0"/>
              </a:spcAft>
              <a:buNone/>
            </a:pPr>
            <a:r>
              <a:rPr lang="da" sz="1100" b="1" dirty="0">
                <a:solidFill>
                  <a:srgbClr val="000000"/>
                </a:solidFill>
                <a:latin typeface="Montserrat Light" panose="00000400000000000000" pitchFamily="50" charset="0"/>
                <a:ea typeface="Arial"/>
                <a:cs typeface="Arial"/>
                <a:sym typeface="Arial"/>
              </a:rPr>
              <a:t>Affaldsstrømme</a:t>
            </a:r>
            <a:endParaRPr sz="1100" b="1" dirty="0">
              <a:solidFill>
                <a:srgbClr val="000000"/>
              </a:solidFill>
              <a:latin typeface="Montserrat Light" panose="00000400000000000000" pitchFamily="50" charset="0"/>
              <a:ea typeface="Arial"/>
              <a:cs typeface="Arial"/>
              <a:sym typeface="Arial"/>
            </a:endParaRPr>
          </a:p>
          <a:p>
            <a:pPr marL="457200" lvl="0" indent="-304800" algn="l" rtl="0">
              <a:lnSpc>
                <a:spcPct val="115000"/>
              </a:lnSpc>
              <a:spcBef>
                <a:spcPts val="1200"/>
              </a:spcBef>
              <a:spcAft>
                <a:spcPts val="0"/>
              </a:spcAft>
              <a:buClr>
                <a:srgbClr val="000000"/>
              </a:buClr>
              <a:buSzPct val="100000"/>
              <a:buFont typeface="Arial"/>
              <a:buChar char="●"/>
            </a:pPr>
            <a:r>
              <a:rPr lang="da" sz="1100" b="1" dirty="0">
                <a:solidFill>
                  <a:srgbClr val="000000"/>
                </a:solidFill>
                <a:latin typeface="Montserrat Light" panose="00000400000000000000" pitchFamily="50" charset="0"/>
                <a:ea typeface="Arial"/>
                <a:cs typeface="Arial"/>
                <a:sym typeface="Arial"/>
              </a:rPr>
              <a:t>Organisk affald:</a:t>
            </a:r>
            <a:r>
              <a:rPr lang="da" sz="1100" dirty="0">
                <a:solidFill>
                  <a:srgbClr val="000000"/>
                </a:solidFill>
                <a:latin typeface="Montserrat Light" panose="00000400000000000000" pitchFamily="50" charset="0"/>
                <a:ea typeface="Arial"/>
                <a:cs typeface="Arial"/>
                <a:sym typeface="Arial"/>
              </a:rPr>
              <a:t> Mad- og haveaffald, der kan komposteres</a:t>
            </a:r>
            <a:endParaRPr sz="1100" dirty="0">
              <a:solidFill>
                <a:srgbClr val="000000"/>
              </a:solidFill>
              <a:latin typeface="Montserrat Light" panose="00000400000000000000" pitchFamily="50" charset="0"/>
              <a:ea typeface="Arial"/>
              <a:cs typeface="Arial"/>
              <a:sym typeface="Arial"/>
            </a:endParaRPr>
          </a:p>
          <a:p>
            <a:pPr marL="457200" lvl="0" indent="-304800" algn="l" rtl="0">
              <a:lnSpc>
                <a:spcPct val="115000"/>
              </a:lnSpc>
              <a:spcBef>
                <a:spcPts val="0"/>
              </a:spcBef>
              <a:spcAft>
                <a:spcPts val="0"/>
              </a:spcAft>
              <a:buClr>
                <a:srgbClr val="000000"/>
              </a:buClr>
              <a:buSzPct val="100000"/>
              <a:buFont typeface="Arial"/>
              <a:buChar char="●"/>
            </a:pPr>
            <a:r>
              <a:rPr lang="da" sz="1100" b="1" dirty="0">
                <a:solidFill>
                  <a:srgbClr val="000000"/>
                </a:solidFill>
                <a:latin typeface="Montserrat Light" panose="00000400000000000000" pitchFamily="50" charset="0"/>
                <a:ea typeface="Arial"/>
                <a:cs typeface="Arial"/>
                <a:sym typeface="Arial"/>
              </a:rPr>
              <a:t>Plastik:</a:t>
            </a:r>
            <a:r>
              <a:rPr lang="da" sz="1100" dirty="0">
                <a:solidFill>
                  <a:srgbClr val="000000"/>
                </a:solidFill>
                <a:latin typeface="Montserrat Light" panose="00000400000000000000" pitchFamily="50" charset="0"/>
                <a:ea typeface="Arial"/>
                <a:cs typeface="Arial"/>
                <a:sym typeface="Arial"/>
              </a:rPr>
              <a:t> Både genanvendeligt og ikke-genanvendeligt</a:t>
            </a:r>
            <a:endParaRPr sz="1100" dirty="0">
              <a:solidFill>
                <a:srgbClr val="000000"/>
              </a:solidFill>
              <a:latin typeface="Montserrat Light" panose="00000400000000000000" pitchFamily="50" charset="0"/>
              <a:ea typeface="Arial"/>
              <a:cs typeface="Arial"/>
              <a:sym typeface="Arial"/>
            </a:endParaRPr>
          </a:p>
          <a:p>
            <a:pPr marL="457200" lvl="0" indent="-304800" algn="l" rtl="0">
              <a:lnSpc>
                <a:spcPct val="115000"/>
              </a:lnSpc>
              <a:spcBef>
                <a:spcPts val="0"/>
              </a:spcBef>
              <a:spcAft>
                <a:spcPts val="0"/>
              </a:spcAft>
              <a:buClr>
                <a:srgbClr val="000000"/>
              </a:buClr>
              <a:buSzPct val="100000"/>
              <a:buFont typeface="Arial"/>
              <a:buChar char="●"/>
            </a:pPr>
            <a:r>
              <a:rPr lang="da" sz="1100" b="1" dirty="0">
                <a:solidFill>
                  <a:srgbClr val="000000"/>
                </a:solidFill>
                <a:latin typeface="Montserrat Light" panose="00000400000000000000" pitchFamily="50" charset="0"/>
                <a:ea typeface="Arial"/>
                <a:cs typeface="Arial"/>
                <a:sym typeface="Arial"/>
              </a:rPr>
              <a:t>Metal:</a:t>
            </a:r>
            <a:r>
              <a:rPr lang="da" sz="1100" dirty="0">
                <a:solidFill>
                  <a:srgbClr val="000000"/>
                </a:solidFill>
                <a:latin typeface="Montserrat Light" panose="00000400000000000000" pitchFamily="50" charset="0"/>
                <a:ea typeface="Arial"/>
                <a:cs typeface="Arial"/>
                <a:sym typeface="Arial"/>
              </a:rPr>
              <a:t> Kan smeltes og genbruges</a:t>
            </a:r>
            <a:endParaRPr sz="1100" dirty="0">
              <a:solidFill>
                <a:srgbClr val="000000"/>
              </a:solidFill>
              <a:latin typeface="Montserrat Light" panose="00000400000000000000" pitchFamily="50" charset="0"/>
              <a:ea typeface="Arial"/>
              <a:cs typeface="Arial"/>
              <a:sym typeface="Arial"/>
            </a:endParaRPr>
          </a:p>
          <a:p>
            <a:pPr marL="457200" lvl="0" indent="-304800" algn="l" rtl="0">
              <a:lnSpc>
                <a:spcPct val="115000"/>
              </a:lnSpc>
              <a:spcBef>
                <a:spcPts val="0"/>
              </a:spcBef>
              <a:spcAft>
                <a:spcPts val="0"/>
              </a:spcAft>
              <a:buClr>
                <a:srgbClr val="000000"/>
              </a:buClr>
              <a:buSzPct val="100000"/>
              <a:buFont typeface="Arial"/>
              <a:buChar char="●"/>
            </a:pPr>
            <a:r>
              <a:rPr lang="da" sz="1100" b="1" dirty="0">
                <a:solidFill>
                  <a:srgbClr val="000000"/>
                </a:solidFill>
                <a:latin typeface="Montserrat Light" panose="00000400000000000000" pitchFamily="50" charset="0"/>
                <a:ea typeface="Arial"/>
                <a:cs typeface="Arial"/>
                <a:sym typeface="Arial"/>
              </a:rPr>
              <a:t>Papir og pap:</a:t>
            </a:r>
            <a:r>
              <a:rPr lang="da" sz="1100" dirty="0">
                <a:solidFill>
                  <a:srgbClr val="000000"/>
                </a:solidFill>
                <a:latin typeface="Montserrat Light" panose="00000400000000000000" pitchFamily="50" charset="0"/>
                <a:ea typeface="Arial"/>
                <a:cs typeface="Arial"/>
                <a:sym typeface="Arial"/>
              </a:rPr>
              <a:t> Ofte let at genanvende, men kræver korrekt sortering</a:t>
            </a:r>
            <a:endParaRPr sz="1100" dirty="0">
              <a:solidFill>
                <a:srgbClr val="000000"/>
              </a:solidFill>
              <a:latin typeface="Montserrat Light" panose="00000400000000000000" pitchFamily="50" charset="0"/>
              <a:ea typeface="Arial"/>
              <a:cs typeface="Arial"/>
              <a:sym typeface="Arial"/>
            </a:endParaRPr>
          </a:p>
          <a:p>
            <a:pPr marL="457200" lvl="0" indent="-304800" algn="l" rtl="0">
              <a:lnSpc>
                <a:spcPct val="115000"/>
              </a:lnSpc>
              <a:spcBef>
                <a:spcPts val="0"/>
              </a:spcBef>
              <a:spcAft>
                <a:spcPts val="0"/>
              </a:spcAft>
              <a:buClr>
                <a:srgbClr val="000000"/>
              </a:buClr>
              <a:buSzPct val="100000"/>
              <a:buFont typeface="Arial"/>
              <a:buChar char="●"/>
            </a:pPr>
            <a:r>
              <a:rPr lang="da" sz="1100" b="1" dirty="0">
                <a:solidFill>
                  <a:srgbClr val="000000"/>
                </a:solidFill>
                <a:latin typeface="Montserrat Light" panose="00000400000000000000" pitchFamily="50" charset="0"/>
                <a:ea typeface="Arial"/>
                <a:cs typeface="Arial"/>
                <a:sym typeface="Arial"/>
              </a:rPr>
              <a:t>Glas:</a:t>
            </a:r>
            <a:r>
              <a:rPr lang="da" sz="1100" dirty="0">
                <a:solidFill>
                  <a:srgbClr val="000000"/>
                </a:solidFill>
                <a:latin typeface="Montserrat Light" panose="00000400000000000000" pitchFamily="50" charset="0"/>
                <a:ea typeface="Arial"/>
                <a:cs typeface="Arial"/>
                <a:sym typeface="Arial"/>
              </a:rPr>
              <a:t> Kan genanvendes uendeligt, men skal adskilles efter farve i nogle systemer</a:t>
            </a:r>
            <a:endParaRPr sz="1100" dirty="0">
              <a:solidFill>
                <a:srgbClr val="000000"/>
              </a:solidFill>
              <a:latin typeface="Montserrat Light" panose="00000400000000000000" pitchFamily="50" charset="0"/>
              <a:ea typeface="Arial"/>
              <a:cs typeface="Arial"/>
              <a:sym typeface="Arial"/>
            </a:endParaRPr>
          </a:p>
          <a:p>
            <a:pPr marL="0" lvl="0" indent="0" algn="l" rtl="0">
              <a:lnSpc>
                <a:spcPct val="115000"/>
              </a:lnSpc>
              <a:spcBef>
                <a:spcPts val="1200"/>
              </a:spcBef>
              <a:spcAft>
                <a:spcPts val="0"/>
              </a:spcAft>
              <a:buNone/>
            </a:pPr>
            <a:r>
              <a:rPr lang="da" sz="1100" b="1" dirty="0">
                <a:solidFill>
                  <a:srgbClr val="000000"/>
                </a:solidFill>
                <a:latin typeface="Montserrat Light" panose="00000400000000000000" pitchFamily="50" charset="0"/>
                <a:ea typeface="Arial"/>
                <a:cs typeface="Arial"/>
                <a:sym typeface="Arial"/>
              </a:rPr>
              <a:t>Cirkulær økonomi</a:t>
            </a:r>
            <a:br>
              <a:rPr lang="da" sz="1100" b="1" dirty="0">
                <a:solidFill>
                  <a:srgbClr val="000000"/>
                </a:solidFill>
                <a:latin typeface="Montserrat Light" panose="00000400000000000000" pitchFamily="50" charset="0"/>
                <a:ea typeface="Arial"/>
                <a:cs typeface="Arial"/>
                <a:sym typeface="Arial"/>
              </a:rPr>
            </a:br>
            <a:r>
              <a:rPr lang="da" sz="1100" dirty="0">
                <a:solidFill>
                  <a:srgbClr val="000000"/>
                </a:solidFill>
                <a:latin typeface="Montserrat Light" panose="00000400000000000000" pitchFamily="50" charset="0"/>
                <a:ea typeface="Arial"/>
                <a:cs typeface="Arial"/>
                <a:sym typeface="Arial"/>
              </a:rPr>
              <a:t>Målet er at minimere affald og maksimere genanvendelse, så ressourcer bliver en del af et lukket kredsløb.</a:t>
            </a:r>
            <a:endParaRPr sz="1100" dirty="0">
              <a:solidFill>
                <a:srgbClr val="000000"/>
              </a:solidFill>
              <a:latin typeface="Montserrat Light" panose="00000400000000000000" pitchFamily="50" charset="0"/>
              <a:ea typeface="Arial"/>
              <a:cs typeface="Arial"/>
              <a:sym typeface="Arial"/>
            </a:endParaRPr>
          </a:p>
          <a:p>
            <a:pPr marL="457200" lvl="0" indent="-254000" algn="l" rtl="0">
              <a:lnSpc>
                <a:spcPct val="100000"/>
              </a:lnSpc>
              <a:spcBef>
                <a:spcPts val="0"/>
              </a:spcBef>
              <a:spcAft>
                <a:spcPts val="0"/>
              </a:spcAft>
              <a:buClr>
                <a:srgbClr val="000000"/>
              </a:buClr>
              <a:buSzPct val="100000"/>
              <a:buFont typeface="Lato"/>
              <a:buChar char="-"/>
            </a:pPr>
            <a:endParaRPr sz="1100" dirty="0">
              <a:solidFill>
                <a:srgbClr val="000000"/>
              </a:solidFill>
              <a:latin typeface="Montserrat Light" panose="00000400000000000000" pitchFamily="50" charset="0"/>
            </a:endParaRPr>
          </a:p>
          <a:p>
            <a:pPr marL="0" lvl="0" indent="0" algn="l" rtl="0">
              <a:lnSpc>
                <a:spcPct val="100000"/>
              </a:lnSpc>
              <a:spcBef>
                <a:spcPts val="0"/>
              </a:spcBef>
              <a:spcAft>
                <a:spcPts val="0"/>
              </a:spcAft>
              <a:buNone/>
            </a:pPr>
            <a:endParaRPr sz="1100" dirty="0">
              <a:solidFill>
                <a:srgbClr val="000000"/>
              </a:solidFill>
              <a:latin typeface="Montserrat Light" panose="00000400000000000000" pitchFamily="50" charset="0"/>
            </a:endParaRPr>
          </a:p>
          <a:p>
            <a:pPr marL="0" lvl="0" indent="0" algn="l" rtl="0">
              <a:lnSpc>
                <a:spcPct val="100000"/>
              </a:lnSpc>
              <a:spcBef>
                <a:spcPts val="0"/>
              </a:spcBef>
              <a:spcAft>
                <a:spcPts val="0"/>
              </a:spcAft>
              <a:buNone/>
            </a:pPr>
            <a:endParaRPr sz="1100" dirty="0">
              <a:solidFill>
                <a:srgbClr val="000000"/>
              </a:solidFill>
              <a:latin typeface="Montserrat Light" panose="00000400000000000000" pitchFamily="50" charset="0"/>
            </a:endParaRPr>
          </a:p>
          <a:p>
            <a:pPr marL="0" lvl="0" indent="0" algn="l" rtl="0">
              <a:lnSpc>
                <a:spcPct val="100000"/>
              </a:lnSpc>
              <a:spcBef>
                <a:spcPts val="0"/>
              </a:spcBef>
              <a:spcAft>
                <a:spcPts val="0"/>
              </a:spcAft>
              <a:buNone/>
            </a:pPr>
            <a:endParaRPr sz="1100" dirty="0">
              <a:solidFill>
                <a:srgbClr val="000000"/>
              </a:solidFill>
              <a:latin typeface="Montserrat Light" panose="00000400000000000000" pitchFamily="50" charset="0"/>
            </a:endParaRPr>
          </a:p>
          <a:p>
            <a:pPr marL="0" lvl="0" indent="0" algn="l" rtl="0">
              <a:spcBef>
                <a:spcPts val="800"/>
              </a:spcBef>
              <a:spcAft>
                <a:spcPts val="1200"/>
              </a:spcAft>
              <a:buNone/>
            </a:pPr>
            <a:endParaRPr sz="1100" dirty="0">
              <a:solidFill>
                <a:srgbClr val="000000"/>
              </a:solidFill>
              <a:latin typeface="Montserrat Light" panose="00000400000000000000" pitchFamily="50" charset="0"/>
            </a:endParaRPr>
          </a:p>
        </p:txBody>
      </p:sp>
      <p:sp>
        <p:nvSpPr>
          <p:cNvPr id="202" name="Google Shape;202;p29"/>
          <p:cNvSpPr txBox="1"/>
          <p:nvPr/>
        </p:nvSpPr>
        <p:spPr>
          <a:xfrm>
            <a:off x="478625" y="477132"/>
            <a:ext cx="4525800" cy="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2400" dirty="0">
                <a:latin typeface="Bebas Neue" panose="020B0606020202050201" pitchFamily="34" charset="0"/>
                <a:ea typeface="Lato"/>
                <a:cs typeface="Lato"/>
                <a:sym typeface="Lato"/>
              </a:rPr>
              <a:t>Teori omkring affaldssortering</a:t>
            </a:r>
            <a:endParaRPr sz="2400" dirty="0">
              <a:latin typeface="Bebas Neue" panose="020B0606020202050201" pitchFamily="34" charset="0"/>
              <a:ea typeface="Lato"/>
              <a:cs typeface="Lato"/>
              <a:sym typeface="Lato"/>
            </a:endParaRPr>
          </a:p>
        </p:txBody>
      </p:sp>
      <p:sp>
        <p:nvSpPr>
          <p:cNvPr id="203" name="Google Shape;203;p29"/>
          <p:cNvSpPr txBox="1"/>
          <p:nvPr/>
        </p:nvSpPr>
        <p:spPr>
          <a:xfrm>
            <a:off x="457844" y="4353270"/>
            <a:ext cx="7252200" cy="52319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DK" sz="1100" b="1" dirty="0">
                <a:latin typeface="Montserrat Light" panose="00000400000000000000" pitchFamily="50" charset="0"/>
                <a:ea typeface="Lato"/>
                <a:cs typeface="Lato"/>
                <a:sym typeface="Lato"/>
              </a:rPr>
              <a:t>Dagen efter</a:t>
            </a:r>
            <a:r>
              <a:rPr lang="da-DK" sz="1100" dirty="0">
                <a:latin typeface="Montserrat Light" panose="00000400000000000000" pitchFamily="50" charset="0"/>
                <a:ea typeface="Lato"/>
                <a:cs typeface="Lato"/>
                <a:sym typeface="Lato"/>
              </a:rPr>
              <a:t> bliver der lavet en opsamling i forhold til alt det affald, der er blevet fundet på de to forskellige strande/områder</a:t>
            </a:r>
            <a:endParaRPr lang="da-DK" sz="1200" dirty="0">
              <a:latin typeface="Montserrat Light" panose="00000400000000000000" pitchFamily="50"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0"/>
          <p:cNvSpPr txBox="1">
            <a:spLocks noGrp="1"/>
          </p:cNvSpPr>
          <p:nvPr>
            <p:ph type="body" idx="1"/>
          </p:nvPr>
        </p:nvSpPr>
        <p:spPr>
          <a:xfrm>
            <a:off x="379350" y="1325150"/>
            <a:ext cx="3943800" cy="32634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r>
              <a:rPr lang="da" sz="1200" dirty="0">
                <a:solidFill>
                  <a:srgbClr val="000000"/>
                </a:solidFill>
                <a:latin typeface="Montserrat Light" panose="00000400000000000000" pitchFamily="50" charset="0"/>
              </a:rPr>
              <a:t>Eleverne bliver delt op i 7 forskellige grupper, så hver gruppe arbejder med hver deres kontinent. De skal i den sidste halve time fremlægge for hinanden.</a:t>
            </a:r>
            <a:endParaRPr sz="1200" dirty="0">
              <a:solidFill>
                <a:srgbClr val="000000"/>
              </a:solidFill>
              <a:latin typeface="Montserrat Light" panose="00000400000000000000" pitchFamily="50" charset="0"/>
            </a:endParaRPr>
          </a:p>
          <a:p>
            <a:pPr marL="457200" lvl="0" indent="-310832" algn="l" rtl="0">
              <a:spcBef>
                <a:spcPts val="1200"/>
              </a:spcBef>
              <a:spcAft>
                <a:spcPts val="0"/>
              </a:spcAft>
              <a:buClr>
                <a:srgbClr val="000000"/>
              </a:buClr>
              <a:buSzPct val="100000"/>
              <a:buChar char="●"/>
            </a:pPr>
            <a:r>
              <a:rPr lang="da" sz="1200" b="1" dirty="0">
                <a:solidFill>
                  <a:srgbClr val="000000"/>
                </a:solidFill>
                <a:latin typeface="Montserrat Light" panose="00000400000000000000" pitchFamily="50" charset="0"/>
              </a:rPr>
              <a:t>Asien</a:t>
            </a:r>
            <a:endParaRPr sz="1200" b="1" dirty="0">
              <a:solidFill>
                <a:srgbClr val="000000"/>
              </a:solidFill>
              <a:latin typeface="Montserrat Light" panose="00000400000000000000" pitchFamily="50" charset="0"/>
            </a:endParaRPr>
          </a:p>
          <a:p>
            <a:pPr marL="0" lvl="0" indent="0" algn="l" rtl="0">
              <a:spcBef>
                <a:spcPts val="1200"/>
              </a:spcBef>
              <a:spcAft>
                <a:spcPts val="0"/>
              </a:spcAft>
              <a:buNone/>
            </a:pPr>
            <a:r>
              <a:rPr lang="da" sz="1200" dirty="0">
                <a:solidFill>
                  <a:srgbClr val="000000"/>
                </a:solidFill>
                <a:latin typeface="Montserrat Light" panose="00000400000000000000" pitchFamily="50" charset="0"/>
              </a:rPr>
              <a:t>Undersøg, hvordan plastikffald fra floder som Ganges og Yangtze bidrager til forurening i havet</a:t>
            </a:r>
            <a:endParaRPr sz="1200" dirty="0">
              <a:solidFill>
                <a:srgbClr val="000000"/>
              </a:solidFill>
              <a:latin typeface="Montserrat Light" panose="00000400000000000000" pitchFamily="50" charset="0"/>
            </a:endParaRPr>
          </a:p>
          <a:p>
            <a:pPr marL="457200" lvl="0" indent="-310832" algn="l" rtl="0">
              <a:spcBef>
                <a:spcPts val="1200"/>
              </a:spcBef>
              <a:spcAft>
                <a:spcPts val="0"/>
              </a:spcAft>
              <a:buClr>
                <a:srgbClr val="000000"/>
              </a:buClr>
              <a:buSzPct val="100000"/>
              <a:buChar char="●"/>
            </a:pPr>
            <a:r>
              <a:rPr lang="da" sz="1200" b="1" dirty="0">
                <a:solidFill>
                  <a:srgbClr val="000000"/>
                </a:solidFill>
                <a:latin typeface="Montserrat Light" panose="00000400000000000000" pitchFamily="50" charset="0"/>
              </a:rPr>
              <a:t>Europa</a:t>
            </a:r>
            <a:endParaRPr sz="1200" b="1" dirty="0">
              <a:solidFill>
                <a:srgbClr val="000000"/>
              </a:solidFill>
              <a:latin typeface="Montserrat Light" panose="00000400000000000000" pitchFamily="50" charset="0"/>
            </a:endParaRPr>
          </a:p>
          <a:p>
            <a:pPr marL="0" lvl="0" indent="0" algn="l" rtl="0">
              <a:spcBef>
                <a:spcPts val="1200"/>
              </a:spcBef>
              <a:spcAft>
                <a:spcPts val="0"/>
              </a:spcAft>
              <a:buNone/>
            </a:pPr>
            <a:r>
              <a:rPr lang="da" sz="1200" dirty="0">
                <a:solidFill>
                  <a:srgbClr val="000000"/>
                </a:solidFill>
                <a:latin typeface="Montserrat Light" panose="00000400000000000000" pitchFamily="50" charset="0"/>
              </a:rPr>
              <a:t>Fokusér på mikroplastik problemer i Middelhavet</a:t>
            </a:r>
            <a:endParaRPr sz="1200" dirty="0">
              <a:solidFill>
                <a:srgbClr val="000000"/>
              </a:solidFill>
              <a:latin typeface="Montserrat Light" panose="00000400000000000000" pitchFamily="50" charset="0"/>
            </a:endParaRPr>
          </a:p>
          <a:p>
            <a:pPr marL="457200" lvl="0" indent="-310832" algn="l" rtl="0">
              <a:spcBef>
                <a:spcPts val="1200"/>
              </a:spcBef>
              <a:spcAft>
                <a:spcPts val="0"/>
              </a:spcAft>
              <a:buClr>
                <a:srgbClr val="000000"/>
              </a:buClr>
              <a:buSzPct val="100000"/>
              <a:buChar char="●"/>
            </a:pPr>
            <a:r>
              <a:rPr lang="da" sz="1200" b="1" dirty="0">
                <a:solidFill>
                  <a:srgbClr val="000000"/>
                </a:solidFill>
                <a:latin typeface="Montserrat Light" panose="00000400000000000000" pitchFamily="50" charset="0"/>
              </a:rPr>
              <a:t>Afrika</a:t>
            </a:r>
            <a:endParaRPr sz="1200" b="1" dirty="0">
              <a:solidFill>
                <a:srgbClr val="000000"/>
              </a:solidFill>
              <a:latin typeface="Montserrat Light" panose="00000400000000000000" pitchFamily="50" charset="0"/>
            </a:endParaRPr>
          </a:p>
          <a:p>
            <a:pPr marL="0" lvl="0" indent="0" algn="l" rtl="0">
              <a:spcBef>
                <a:spcPts val="1200"/>
              </a:spcBef>
              <a:spcAft>
                <a:spcPts val="0"/>
              </a:spcAft>
              <a:buNone/>
            </a:pPr>
            <a:r>
              <a:rPr lang="da" sz="1200" dirty="0">
                <a:solidFill>
                  <a:srgbClr val="000000"/>
                </a:solidFill>
                <a:latin typeface="Montserrat Light" panose="00000400000000000000" pitchFamily="50" charset="0"/>
              </a:rPr>
              <a:t>Kig på konsekvenserne af plastikforurening langs kysterne i Østafrika</a:t>
            </a:r>
            <a:endParaRPr sz="1200" dirty="0">
              <a:solidFill>
                <a:srgbClr val="000000"/>
              </a:solidFill>
              <a:latin typeface="Montserrat Light" panose="00000400000000000000" pitchFamily="50" charset="0"/>
            </a:endParaRPr>
          </a:p>
          <a:p>
            <a:pPr marL="0" lvl="0" indent="0" algn="l" rtl="0">
              <a:spcBef>
                <a:spcPts val="1200"/>
              </a:spcBef>
              <a:spcAft>
                <a:spcPts val="1200"/>
              </a:spcAft>
              <a:buNone/>
            </a:pPr>
            <a:endParaRPr sz="1200" dirty="0">
              <a:latin typeface="Montserrat Light" panose="00000400000000000000" pitchFamily="50" charset="0"/>
            </a:endParaRPr>
          </a:p>
        </p:txBody>
      </p:sp>
      <p:sp>
        <p:nvSpPr>
          <p:cNvPr id="209" name="Google Shape;209;p30"/>
          <p:cNvSpPr txBox="1"/>
          <p:nvPr/>
        </p:nvSpPr>
        <p:spPr>
          <a:xfrm>
            <a:off x="379350" y="554950"/>
            <a:ext cx="4525800" cy="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2800" dirty="0">
                <a:latin typeface="Bebas Neue" panose="020B0606020202050201" pitchFamily="34" charset="0"/>
                <a:ea typeface="Lato"/>
                <a:cs typeface="Lato"/>
                <a:sym typeface="Lato"/>
              </a:rPr>
              <a:t>Dag 5 - 4 lektioner</a:t>
            </a:r>
            <a:endParaRPr sz="2800" dirty="0">
              <a:latin typeface="Bebas Neue" panose="020B0606020202050201" pitchFamily="34" charset="0"/>
              <a:ea typeface="Lato"/>
              <a:cs typeface="Lato"/>
              <a:sym typeface="Lato"/>
            </a:endParaRPr>
          </a:p>
        </p:txBody>
      </p:sp>
      <p:sp>
        <p:nvSpPr>
          <p:cNvPr id="210" name="Google Shape;210;p30"/>
          <p:cNvSpPr txBox="1"/>
          <p:nvPr/>
        </p:nvSpPr>
        <p:spPr>
          <a:xfrm>
            <a:off x="4573950" y="1109045"/>
            <a:ext cx="4190700" cy="3158400"/>
          </a:xfrm>
          <a:prstGeom prst="rect">
            <a:avLst/>
          </a:prstGeom>
          <a:noFill/>
          <a:ln>
            <a:noFill/>
          </a:ln>
        </p:spPr>
        <p:txBody>
          <a:bodyPr spcFirstLastPara="1" wrap="square" lIns="91425" tIns="91425" rIns="91425" bIns="91425" anchor="t" anchorCtr="0">
            <a:noAutofit/>
          </a:bodyPr>
          <a:lstStyle/>
          <a:p>
            <a:pPr marL="457200" lvl="0" indent="-304800" algn="l" rtl="0">
              <a:lnSpc>
                <a:spcPct val="90000"/>
              </a:lnSpc>
              <a:spcBef>
                <a:spcPts val="800"/>
              </a:spcBef>
              <a:spcAft>
                <a:spcPts val="0"/>
              </a:spcAft>
              <a:buClr>
                <a:srgbClr val="000000"/>
              </a:buClr>
              <a:buSzPts val="1200"/>
              <a:buFont typeface="Lato"/>
              <a:buChar char="●"/>
            </a:pPr>
            <a:r>
              <a:rPr lang="da" sz="1200" b="1" dirty="0">
                <a:latin typeface="Montserrat Light" panose="00000400000000000000" pitchFamily="50" charset="0"/>
                <a:ea typeface="Lato"/>
                <a:cs typeface="Lato"/>
                <a:sym typeface="Lato"/>
              </a:rPr>
              <a:t>Sydamerika</a:t>
            </a:r>
            <a:endParaRPr sz="1200" b="1" dirty="0">
              <a:latin typeface="Montserrat Light" panose="00000400000000000000" pitchFamily="50" charset="0"/>
              <a:ea typeface="Lato"/>
              <a:cs typeface="Lato"/>
              <a:sym typeface="Lato"/>
            </a:endParaRPr>
          </a:p>
          <a:p>
            <a:pPr marL="0" lvl="0" indent="0" algn="l" rtl="0">
              <a:lnSpc>
                <a:spcPct val="90000"/>
              </a:lnSpc>
              <a:spcBef>
                <a:spcPts val="1200"/>
              </a:spcBef>
              <a:spcAft>
                <a:spcPts val="0"/>
              </a:spcAft>
              <a:buNone/>
            </a:pPr>
            <a:r>
              <a:rPr lang="da" sz="1200" dirty="0">
                <a:latin typeface="Montserrat Light" panose="00000400000000000000" pitchFamily="50" charset="0"/>
                <a:ea typeface="Lato"/>
                <a:cs typeface="Lato"/>
                <a:sym typeface="Lato"/>
              </a:rPr>
              <a:t>Undersøg affaldsproblemer i Amazonas og deres påvirkning af Atlanterhavet</a:t>
            </a:r>
            <a:endParaRPr sz="1200" dirty="0">
              <a:latin typeface="Montserrat Light" panose="00000400000000000000" pitchFamily="50" charset="0"/>
              <a:ea typeface="Lato"/>
              <a:cs typeface="Lato"/>
              <a:sym typeface="Lato"/>
            </a:endParaRPr>
          </a:p>
          <a:p>
            <a:pPr marL="457200" lvl="0" indent="-304800" algn="l" rtl="0">
              <a:lnSpc>
                <a:spcPct val="90000"/>
              </a:lnSpc>
              <a:spcBef>
                <a:spcPts val="1200"/>
              </a:spcBef>
              <a:spcAft>
                <a:spcPts val="0"/>
              </a:spcAft>
              <a:buClr>
                <a:srgbClr val="000000"/>
              </a:buClr>
              <a:buSzPts val="1200"/>
              <a:buFont typeface="Lato"/>
              <a:buChar char="●"/>
            </a:pPr>
            <a:r>
              <a:rPr lang="da" sz="1200" b="1" dirty="0">
                <a:latin typeface="Montserrat Light" panose="00000400000000000000" pitchFamily="50" charset="0"/>
                <a:ea typeface="Lato"/>
                <a:cs typeface="Lato"/>
                <a:sym typeface="Lato"/>
              </a:rPr>
              <a:t>Nordamerika</a:t>
            </a:r>
            <a:endParaRPr sz="1200" b="1" dirty="0">
              <a:latin typeface="Montserrat Light" panose="00000400000000000000" pitchFamily="50" charset="0"/>
              <a:ea typeface="Lato"/>
              <a:cs typeface="Lato"/>
              <a:sym typeface="Lato"/>
            </a:endParaRPr>
          </a:p>
          <a:p>
            <a:pPr marL="0" lvl="0" indent="0" algn="l" rtl="0">
              <a:lnSpc>
                <a:spcPct val="90000"/>
              </a:lnSpc>
              <a:spcBef>
                <a:spcPts val="1200"/>
              </a:spcBef>
              <a:spcAft>
                <a:spcPts val="0"/>
              </a:spcAft>
              <a:buNone/>
            </a:pPr>
            <a:r>
              <a:rPr lang="da" sz="1200" dirty="0">
                <a:latin typeface="Montserrat Light" panose="00000400000000000000" pitchFamily="50" charset="0"/>
                <a:ea typeface="Lato"/>
                <a:cs typeface="Lato"/>
                <a:sym typeface="Lato"/>
              </a:rPr>
              <a:t>Fokusér på den store affaldsø i Stillehavet (Great Pacific Garbage Patch)</a:t>
            </a:r>
            <a:endParaRPr sz="1200" dirty="0">
              <a:latin typeface="Montserrat Light" panose="00000400000000000000" pitchFamily="50" charset="0"/>
              <a:ea typeface="Lato"/>
              <a:cs typeface="Lato"/>
              <a:sym typeface="Lato"/>
            </a:endParaRPr>
          </a:p>
          <a:p>
            <a:pPr marL="457200" lvl="0" indent="-304800" algn="l" rtl="0">
              <a:lnSpc>
                <a:spcPct val="90000"/>
              </a:lnSpc>
              <a:spcBef>
                <a:spcPts val="1200"/>
              </a:spcBef>
              <a:spcAft>
                <a:spcPts val="0"/>
              </a:spcAft>
              <a:buClr>
                <a:srgbClr val="000000"/>
              </a:buClr>
              <a:buSzPts val="1200"/>
              <a:buFont typeface="Lato"/>
              <a:buChar char="●"/>
            </a:pPr>
            <a:r>
              <a:rPr lang="da" sz="1200" b="1" dirty="0">
                <a:latin typeface="Montserrat Light" panose="00000400000000000000" pitchFamily="50" charset="0"/>
                <a:ea typeface="Lato"/>
                <a:cs typeface="Lato"/>
                <a:sym typeface="Lato"/>
              </a:rPr>
              <a:t>Oceanien</a:t>
            </a:r>
            <a:endParaRPr sz="1200" b="1" dirty="0">
              <a:latin typeface="Montserrat Light" panose="00000400000000000000" pitchFamily="50" charset="0"/>
              <a:ea typeface="Lato"/>
              <a:cs typeface="Lato"/>
              <a:sym typeface="Lato"/>
            </a:endParaRPr>
          </a:p>
          <a:p>
            <a:pPr marL="0" lvl="0" indent="0" algn="l" rtl="0">
              <a:lnSpc>
                <a:spcPct val="90000"/>
              </a:lnSpc>
              <a:spcBef>
                <a:spcPts val="1200"/>
              </a:spcBef>
              <a:spcAft>
                <a:spcPts val="0"/>
              </a:spcAft>
              <a:buNone/>
            </a:pPr>
            <a:r>
              <a:rPr lang="da" sz="1200" dirty="0">
                <a:latin typeface="Montserrat Light" panose="00000400000000000000" pitchFamily="50" charset="0"/>
                <a:ea typeface="Lato"/>
                <a:cs typeface="Lato"/>
                <a:sym typeface="Lato"/>
              </a:rPr>
              <a:t>Studér virkningen af plastikforurening på koralrev, som Great Barrier Reef</a:t>
            </a:r>
            <a:endParaRPr sz="1200" dirty="0">
              <a:latin typeface="Montserrat Light" panose="00000400000000000000" pitchFamily="50" charset="0"/>
              <a:ea typeface="Lato"/>
              <a:cs typeface="Lato"/>
              <a:sym typeface="Lato"/>
            </a:endParaRPr>
          </a:p>
          <a:p>
            <a:pPr marL="457200" lvl="0" indent="-304800" algn="l" rtl="0">
              <a:lnSpc>
                <a:spcPct val="90000"/>
              </a:lnSpc>
              <a:spcBef>
                <a:spcPts val="1200"/>
              </a:spcBef>
              <a:spcAft>
                <a:spcPts val="0"/>
              </a:spcAft>
              <a:buClr>
                <a:srgbClr val="000000"/>
              </a:buClr>
              <a:buSzPts val="1200"/>
              <a:buFont typeface="Lato"/>
              <a:buChar char="●"/>
            </a:pPr>
            <a:r>
              <a:rPr lang="da" sz="1200" b="1" dirty="0">
                <a:latin typeface="Montserrat Light" panose="00000400000000000000" pitchFamily="50" charset="0"/>
                <a:ea typeface="Lato"/>
                <a:cs typeface="Lato"/>
                <a:sym typeface="Lato"/>
              </a:rPr>
              <a:t>Antarktis</a:t>
            </a:r>
            <a:endParaRPr sz="1200" b="1" dirty="0">
              <a:latin typeface="Montserrat Light" panose="00000400000000000000" pitchFamily="50" charset="0"/>
              <a:ea typeface="Lato"/>
              <a:cs typeface="Lato"/>
              <a:sym typeface="Lato"/>
            </a:endParaRPr>
          </a:p>
          <a:p>
            <a:pPr marL="0" lvl="0" indent="0" algn="l" rtl="0">
              <a:lnSpc>
                <a:spcPct val="90000"/>
              </a:lnSpc>
              <a:spcBef>
                <a:spcPts val="1200"/>
              </a:spcBef>
              <a:spcAft>
                <a:spcPts val="1200"/>
              </a:spcAft>
              <a:buNone/>
            </a:pPr>
            <a:r>
              <a:rPr lang="da" sz="1200" dirty="0">
                <a:latin typeface="Montserrat Light" panose="00000400000000000000" pitchFamily="50" charset="0"/>
                <a:ea typeface="Lato"/>
                <a:cs typeface="Lato"/>
                <a:sym typeface="Lato"/>
              </a:rPr>
              <a:t>Kig på mikroplastik og affald, der transporteres til Antarktis gennem havstrømme</a:t>
            </a:r>
            <a:endParaRPr sz="1200" dirty="0">
              <a:latin typeface="Montserrat Light" panose="00000400000000000000" pitchFamily="50" charset="0"/>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pic>
        <p:nvPicPr>
          <p:cNvPr id="215" name="Google Shape;215;p31"/>
          <p:cNvPicPr preferRelativeResize="0"/>
          <p:nvPr/>
        </p:nvPicPr>
        <p:blipFill>
          <a:blip r:embed="rId3">
            <a:alphaModFix/>
          </a:blip>
          <a:stretch>
            <a:fillRect/>
          </a:stretch>
        </p:blipFill>
        <p:spPr>
          <a:xfrm>
            <a:off x="114300" y="114300"/>
            <a:ext cx="8737600" cy="4914900"/>
          </a:xfrm>
          <a:prstGeom prst="rect">
            <a:avLst/>
          </a:prstGeom>
          <a:noFill/>
          <a:ln>
            <a:noFill/>
          </a:ln>
        </p:spPr>
      </p:pic>
      <p:sp>
        <p:nvSpPr>
          <p:cNvPr id="216" name="Google Shape;216;p31"/>
          <p:cNvSpPr txBox="1"/>
          <p:nvPr/>
        </p:nvSpPr>
        <p:spPr>
          <a:xfrm>
            <a:off x="575725" y="1066925"/>
            <a:ext cx="4708800" cy="318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100" i="1" dirty="0">
                <a:latin typeface="Montserrat Light" panose="00000400000000000000" pitchFamily="50" charset="0"/>
                <a:ea typeface="Lato"/>
                <a:cs typeface="Lato"/>
                <a:sym typeface="Lato"/>
              </a:rPr>
              <a:t>Omsæt strandrensnings skrald til et formidlingsprodukt </a:t>
            </a:r>
            <a:endParaRPr sz="1100" i="1" dirty="0">
              <a:latin typeface="Montserrat Light" panose="00000400000000000000" pitchFamily="50" charset="0"/>
              <a:ea typeface="Lato"/>
              <a:cs typeface="Lato"/>
              <a:sym typeface="Lato"/>
            </a:endParaRPr>
          </a:p>
          <a:p>
            <a:pPr marL="0" lvl="0" indent="0" algn="l" rtl="0">
              <a:spcBef>
                <a:spcPts val="0"/>
              </a:spcBef>
              <a:spcAft>
                <a:spcPts val="0"/>
              </a:spcAft>
              <a:buNone/>
            </a:pPr>
            <a:br>
              <a:rPr lang="da" sz="1100" dirty="0">
                <a:latin typeface="Montserrat Light" panose="00000400000000000000" pitchFamily="50" charset="0"/>
                <a:ea typeface="Lato"/>
                <a:cs typeface="Lato"/>
                <a:sym typeface="Lato"/>
              </a:rPr>
            </a:br>
            <a:r>
              <a:rPr lang="da" sz="1100" b="1" dirty="0">
                <a:latin typeface="Montserrat Light" panose="00000400000000000000" pitchFamily="50" charset="0"/>
                <a:ea typeface="Lato"/>
                <a:cs typeface="Lato"/>
                <a:sym typeface="Lato"/>
              </a:rPr>
              <a:t>Dialogpause:</a:t>
            </a:r>
            <a:endParaRPr sz="1100" b="1" dirty="0">
              <a:latin typeface="Montserrat Light" panose="00000400000000000000" pitchFamily="50" charset="0"/>
              <a:ea typeface="Lato"/>
              <a:cs typeface="Lato"/>
              <a:sym typeface="Lato"/>
            </a:endParaRPr>
          </a:p>
          <a:p>
            <a:pPr marL="457200" lvl="0" indent="-304800" algn="l" rtl="0">
              <a:spcBef>
                <a:spcPts val="0"/>
              </a:spcBef>
              <a:spcAft>
                <a:spcPts val="0"/>
              </a:spcAft>
              <a:buSzPts val="1200"/>
              <a:buFont typeface="Lato"/>
              <a:buChar char="-"/>
            </a:pPr>
            <a:r>
              <a:rPr lang="da" sz="1100" dirty="0">
                <a:latin typeface="Montserrat Light" panose="00000400000000000000" pitchFamily="50" charset="0"/>
                <a:ea typeface="Lato"/>
                <a:cs typeface="Lato"/>
                <a:sym typeface="Lato"/>
              </a:rPr>
              <a:t>Produktet skal indeholde følgende formidling</a:t>
            </a:r>
            <a:br>
              <a:rPr lang="da" sz="1100" dirty="0">
                <a:latin typeface="Montserrat Light" panose="00000400000000000000" pitchFamily="50" charset="0"/>
                <a:ea typeface="Lato"/>
                <a:cs typeface="Lato"/>
                <a:sym typeface="Lato"/>
              </a:rPr>
            </a:br>
            <a:r>
              <a:rPr lang="da" sz="1100" dirty="0">
                <a:latin typeface="Montserrat Light" panose="00000400000000000000" pitchFamily="50" charset="0"/>
                <a:ea typeface="Lato"/>
                <a:cs typeface="Lato"/>
                <a:sym typeface="Lato"/>
              </a:rPr>
              <a:t>Budskab til modtageren</a:t>
            </a:r>
            <a:endParaRPr sz="1100" dirty="0">
              <a:latin typeface="Montserrat Light" panose="00000400000000000000" pitchFamily="50" charset="0"/>
              <a:ea typeface="Lato"/>
              <a:cs typeface="Lato"/>
              <a:sym typeface="Lato"/>
            </a:endParaRPr>
          </a:p>
          <a:p>
            <a:pPr marL="457200" lvl="0" indent="-304800" algn="l" rtl="0">
              <a:spcBef>
                <a:spcPts val="0"/>
              </a:spcBef>
              <a:spcAft>
                <a:spcPts val="0"/>
              </a:spcAft>
              <a:buSzPts val="1200"/>
              <a:buFont typeface="Lato"/>
              <a:buChar char="-"/>
            </a:pPr>
            <a:r>
              <a:rPr lang="da" sz="1100" dirty="0">
                <a:latin typeface="Montserrat Light" panose="00000400000000000000" pitchFamily="50" charset="0"/>
                <a:ea typeface="Lato"/>
                <a:cs typeface="Lato"/>
                <a:sym typeface="Lato"/>
              </a:rPr>
              <a:t>Et opråb lokalt</a:t>
            </a:r>
            <a:endParaRPr sz="1100" dirty="0">
              <a:latin typeface="Montserrat Light" panose="00000400000000000000" pitchFamily="50" charset="0"/>
              <a:ea typeface="Lato"/>
              <a:cs typeface="Lato"/>
              <a:sym typeface="Lato"/>
            </a:endParaRPr>
          </a:p>
          <a:p>
            <a:pPr marL="457200" lvl="0" indent="-304800" algn="l" rtl="0">
              <a:spcBef>
                <a:spcPts val="0"/>
              </a:spcBef>
              <a:spcAft>
                <a:spcPts val="0"/>
              </a:spcAft>
              <a:buSzPts val="1200"/>
              <a:buFont typeface="Lato"/>
              <a:buChar char="-"/>
            </a:pPr>
            <a:r>
              <a:rPr lang="da" sz="1100" dirty="0">
                <a:latin typeface="Montserrat Light" panose="00000400000000000000" pitchFamily="50" charset="0"/>
                <a:ea typeface="Lato"/>
                <a:cs typeface="Lato"/>
                <a:sym typeface="Lato"/>
              </a:rPr>
              <a:t>Kulturelle forskelle</a:t>
            </a:r>
            <a:endParaRPr sz="1100" dirty="0">
              <a:latin typeface="Montserrat Light" panose="00000400000000000000" pitchFamily="50" charset="0"/>
              <a:ea typeface="Lato"/>
              <a:cs typeface="Lato"/>
              <a:sym typeface="Lato"/>
            </a:endParaRPr>
          </a:p>
          <a:p>
            <a:pPr marL="457200" lvl="0" indent="-304800" algn="l" rtl="0">
              <a:spcBef>
                <a:spcPts val="0"/>
              </a:spcBef>
              <a:spcAft>
                <a:spcPts val="0"/>
              </a:spcAft>
              <a:buSzPts val="1200"/>
              <a:buFont typeface="Lato"/>
              <a:buChar char="-"/>
            </a:pPr>
            <a:r>
              <a:rPr lang="da" sz="1100" dirty="0">
                <a:latin typeface="Montserrat Light" panose="00000400000000000000" pitchFamily="50" charset="0"/>
                <a:ea typeface="Lato"/>
                <a:cs typeface="Lato"/>
                <a:sym typeface="Lato"/>
              </a:rPr>
              <a:t>Farvesymbolik</a:t>
            </a:r>
            <a:endParaRPr sz="1100" dirty="0">
              <a:latin typeface="Montserrat Light" panose="00000400000000000000" pitchFamily="50" charset="0"/>
              <a:ea typeface="Lato"/>
              <a:cs typeface="Lato"/>
              <a:sym typeface="Lato"/>
            </a:endParaRPr>
          </a:p>
          <a:p>
            <a:pPr marL="0" lvl="0" indent="0" algn="l" rtl="0">
              <a:spcBef>
                <a:spcPts val="0"/>
              </a:spcBef>
              <a:spcAft>
                <a:spcPts val="0"/>
              </a:spcAft>
              <a:buNone/>
            </a:pPr>
            <a:endParaRPr sz="1100" dirty="0">
              <a:latin typeface="Montserrat Light" panose="00000400000000000000" pitchFamily="50" charset="0"/>
              <a:ea typeface="Lato"/>
              <a:cs typeface="Lato"/>
              <a:sym typeface="Lato"/>
            </a:endParaRPr>
          </a:p>
          <a:p>
            <a:pPr marL="0" lvl="0" indent="0" algn="l" rtl="0">
              <a:spcBef>
                <a:spcPts val="0"/>
              </a:spcBef>
              <a:spcAft>
                <a:spcPts val="0"/>
              </a:spcAft>
              <a:buNone/>
            </a:pPr>
            <a:r>
              <a:rPr lang="da" sz="1100" b="1" dirty="0">
                <a:latin typeface="Montserrat Light" panose="00000400000000000000" pitchFamily="50" charset="0"/>
                <a:ea typeface="Lato"/>
                <a:cs typeface="Lato"/>
                <a:sym typeface="Lato"/>
              </a:rPr>
              <a:t>Deltagelsesmuligheder:</a:t>
            </a:r>
            <a:endParaRPr sz="1100" b="1" dirty="0">
              <a:latin typeface="Montserrat Light" panose="00000400000000000000" pitchFamily="50" charset="0"/>
              <a:ea typeface="Lato"/>
              <a:cs typeface="Lato"/>
              <a:sym typeface="Lato"/>
            </a:endParaRPr>
          </a:p>
          <a:p>
            <a:pPr marL="457200" lvl="0" indent="-304800" algn="l" rtl="0">
              <a:spcBef>
                <a:spcPts val="0"/>
              </a:spcBef>
              <a:spcAft>
                <a:spcPts val="0"/>
              </a:spcAft>
              <a:buSzPts val="1200"/>
              <a:buFont typeface="Lato"/>
              <a:buChar char="-"/>
            </a:pPr>
            <a:r>
              <a:rPr lang="da" sz="1100" dirty="0">
                <a:latin typeface="Montserrat Light" panose="00000400000000000000" pitchFamily="50" charset="0"/>
                <a:ea typeface="Lato"/>
                <a:cs typeface="Lato"/>
                <a:sym typeface="Lato"/>
              </a:rPr>
              <a:t>Video </a:t>
            </a:r>
            <a:endParaRPr sz="1100" dirty="0">
              <a:latin typeface="Montserrat Light" panose="00000400000000000000" pitchFamily="50" charset="0"/>
              <a:ea typeface="Lato"/>
              <a:cs typeface="Lato"/>
              <a:sym typeface="Lato"/>
            </a:endParaRPr>
          </a:p>
          <a:p>
            <a:pPr marL="914400" lvl="1" indent="-304800" algn="l" rtl="0">
              <a:spcBef>
                <a:spcPts val="0"/>
              </a:spcBef>
              <a:spcAft>
                <a:spcPts val="0"/>
              </a:spcAft>
              <a:buSzPts val="1200"/>
              <a:buFont typeface="Lato"/>
              <a:buChar char="-"/>
            </a:pPr>
            <a:r>
              <a:rPr lang="da" sz="1100" dirty="0">
                <a:latin typeface="Montserrat Light" panose="00000400000000000000" pitchFamily="50" charset="0"/>
                <a:ea typeface="Lato"/>
                <a:cs typeface="Lato"/>
                <a:sym typeface="Lato"/>
              </a:rPr>
              <a:t>Min. 5 min. og max. 10min. </a:t>
            </a:r>
            <a:endParaRPr sz="1100" dirty="0">
              <a:latin typeface="Montserrat Light" panose="00000400000000000000" pitchFamily="50" charset="0"/>
              <a:ea typeface="Lato"/>
              <a:cs typeface="Lato"/>
              <a:sym typeface="Lato"/>
            </a:endParaRPr>
          </a:p>
          <a:p>
            <a:pPr marL="914400" lvl="1" indent="-304800" algn="l" rtl="0">
              <a:spcBef>
                <a:spcPts val="0"/>
              </a:spcBef>
              <a:spcAft>
                <a:spcPts val="0"/>
              </a:spcAft>
              <a:buSzPts val="1200"/>
              <a:buFont typeface="Lato"/>
              <a:buChar char="-"/>
            </a:pPr>
            <a:r>
              <a:rPr lang="da" sz="1100" dirty="0">
                <a:latin typeface="Montserrat Light" panose="00000400000000000000" pitchFamily="50" charset="0"/>
                <a:ea typeface="Lato"/>
                <a:cs typeface="Lato"/>
                <a:sym typeface="Lato"/>
              </a:rPr>
              <a:t>Skal indeholde skrald og lyd</a:t>
            </a:r>
            <a:endParaRPr sz="1100" dirty="0">
              <a:latin typeface="Montserrat Light" panose="00000400000000000000" pitchFamily="50" charset="0"/>
              <a:ea typeface="Lato"/>
              <a:cs typeface="Lato"/>
              <a:sym typeface="Lato"/>
            </a:endParaRPr>
          </a:p>
          <a:p>
            <a:pPr marL="457200" lvl="0" indent="-304800" algn="l" rtl="0">
              <a:spcBef>
                <a:spcPts val="0"/>
              </a:spcBef>
              <a:spcAft>
                <a:spcPts val="0"/>
              </a:spcAft>
              <a:buSzPts val="1200"/>
              <a:buFont typeface="Lato"/>
              <a:buChar char="-"/>
            </a:pPr>
            <a:r>
              <a:rPr lang="da" sz="1100" dirty="0">
                <a:latin typeface="Montserrat Light" panose="00000400000000000000" pitchFamily="50" charset="0"/>
                <a:ea typeface="Lato"/>
                <a:cs typeface="Lato"/>
                <a:sym typeface="Lato"/>
              </a:rPr>
              <a:t>Plakat  </a:t>
            </a:r>
            <a:endParaRPr sz="1100" dirty="0">
              <a:latin typeface="Montserrat Light" panose="00000400000000000000" pitchFamily="50" charset="0"/>
              <a:ea typeface="Lato"/>
              <a:cs typeface="Lato"/>
              <a:sym typeface="Lato"/>
            </a:endParaRPr>
          </a:p>
          <a:p>
            <a:pPr marL="914400" lvl="1" indent="-304800" algn="l" rtl="0">
              <a:spcBef>
                <a:spcPts val="0"/>
              </a:spcBef>
              <a:spcAft>
                <a:spcPts val="0"/>
              </a:spcAft>
              <a:buSzPts val="1200"/>
              <a:buFont typeface="Lato"/>
              <a:buChar char="-"/>
            </a:pPr>
            <a:r>
              <a:rPr lang="da" sz="1100" dirty="0">
                <a:latin typeface="Montserrat Light" panose="00000400000000000000" pitchFamily="50" charset="0"/>
                <a:ea typeface="Lato"/>
                <a:cs typeface="Lato"/>
                <a:sym typeface="Lato"/>
              </a:rPr>
              <a:t>A1 størrelse</a:t>
            </a:r>
            <a:endParaRPr sz="1100" dirty="0">
              <a:latin typeface="Montserrat Light" panose="00000400000000000000" pitchFamily="50" charset="0"/>
              <a:ea typeface="Lato"/>
              <a:cs typeface="Lato"/>
              <a:sym typeface="Lato"/>
            </a:endParaRPr>
          </a:p>
          <a:p>
            <a:pPr marL="914400" lvl="1" indent="-304800" algn="l" rtl="0">
              <a:spcBef>
                <a:spcPts val="0"/>
              </a:spcBef>
              <a:spcAft>
                <a:spcPts val="0"/>
              </a:spcAft>
              <a:buSzPts val="1200"/>
              <a:buFont typeface="Lato"/>
              <a:buChar char="-"/>
            </a:pPr>
            <a:r>
              <a:rPr lang="da" sz="1100" dirty="0">
                <a:latin typeface="Montserrat Light" panose="00000400000000000000" pitchFamily="50" charset="0"/>
                <a:ea typeface="Lato"/>
                <a:cs typeface="Lato"/>
                <a:sym typeface="Lato"/>
              </a:rPr>
              <a:t>Skal indeholde skrald og farve. </a:t>
            </a:r>
            <a:endParaRPr sz="1100" dirty="0">
              <a:latin typeface="Montserrat Light" panose="00000400000000000000" pitchFamily="50" charset="0"/>
              <a:ea typeface="Lato"/>
              <a:cs typeface="Lato"/>
              <a:sym typeface="Lato"/>
            </a:endParaRPr>
          </a:p>
          <a:p>
            <a:pPr marL="457200" lvl="0" indent="-304800" algn="l" rtl="0">
              <a:spcBef>
                <a:spcPts val="0"/>
              </a:spcBef>
              <a:spcAft>
                <a:spcPts val="0"/>
              </a:spcAft>
              <a:buSzPts val="1200"/>
              <a:buFont typeface="Lato"/>
              <a:buChar char="-"/>
            </a:pPr>
            <a:r>
              <a:rPr lang="da" sz="1100" dirty="0">
                <a:latin typeface="Montserrat Light" panose="00000400000000000000" pitchFamily="50" charset="0"/>
                <a:ea typeface="Lato"/>
                <a:cs typeface="Lato"/>
                <a:sym typeface="Lato"/>
              </a:rPr>
              <a:t>Skulptur</a:t>
            </a:r>
            <a:endParaRPr sz="1100" dirty="0">
              <a:latin typeface="Montserrat Light" panose="00000400000000000000" pitchFamily="50" charset="0"/>
              <a:ea typeface="Lato"/>
              <a:cs typeface="Lato"/>
              <a:sym typeface="Lato"/>
            </a:endParaRPr>
          </a:p>
          <a:p>
            <a:pPr marL="914400" lvl="1" indent="-304800" algn="l" rtl="0">
              <a:spcBef>
                <a:spcPts val="0"/>
              </a:spcBef>
              <a:spcAft>
                <a:spcPts val="0"/>
              </a:spcAft>
              <a:buSzPts val="1200"/>
              <a:buFont typeface="Lato"/>
              <a:buChar char="-"/>
            </a:pPr>
            <a:r>
              <a:rPr lang="da" sz="1100" dirty="0">
                <a:latin typeface="Montserrat Light" panose="00000400000000000000" pitchFamily="50" charset="0"/>
                <a:ea typeface="Lato"/>
                <a:cs typeface="Lato"/>
                <a:sym typeface="Lato"/>
              </a:rPr>
              <a:t>Min. 1 meter</a:t>
            </a:r>
            <a:endParaRPr sz="1100" dirty="0">
              <a:latin typeface="Montserrat Light" panose="00000400000000000000" pitchFamily="50" charset="0"/>
              <a:ea typeface="Lato"/>
              <a:cs typeface="Lato"/>
              <a:sym typeface="Lato"/>
            </a:endParaRPr>
          </a:p>
          <a:p>
            <a:pPr marL="914400" lvl="1" indent="-304800" algn="l" rtl="0">
              <a:spcBef>
                <a:spcPts val="0"/>
              </a:spcBef>
              <a:spcAft>
                <a:spcPts val="0"/>
              </a:spcAft>
              <a:buSzPts val="1200"/>
              <a:buFont typeface="Lato"/>
              <a:buChar char="-"/>
            </a:pPr>
            <a:r>
              <a:rPr lang="da" sz="1100" dirty="0">
                <a:latin typeface="Montserrat Light" panose="00000400000000000000" pitchFamily="50" charset="0"/>
                <a:ea typeface="Lato"/>
                <a:cs typeface="Lato"/>
                <a:sym typeface="Lato"/>
              </a:rPr>
              <a:t>Skal indeholde skrald og kultur og form</a:t>
            </a:r>
            <a:endParaRPr sz="1100" dirty="0">
              <a:latin typeface="Montserrat Light" panose="00000400000000000000" pitchFamily="50" charset="0"/>
              <a:ea typeface="Lato"/>
              <a:cs typeface="Lato"/>
              <a:sym typeface="Lato"/>
            </a:endParaRPr>
          </a:p>
          <a:p>
            <a:pPr marL="0" lvl="0" indent="0" algn="l" rtl="0">
              <a:spcBef>
                <a:spcPts val="0"/>
              </a:spcBef>
              <a:spcAft>
                <a:spcPts val="0"/>
              </a:spcAft>
              <a:buNone/>
            </a:pPr>
            <a:endParaRPr sz="1100" dirty="0">
              <a:solidFill>
                <a:schemeClr val="accent1"/>
              </a:solidFill>
              <a:latin typeface="Montserrat Light" panose="00000400000000000000" pitchFamily="50" charset="0"/>
              <a:ea typeface="Lato"/>
              <a:cs typeface="Lato"/>
              <a:sym typeface="Lato"/>
            </a:endParaRPr>
          </a:p>
        </p:txBody>
      </p:sp>
      <p:sp>
        <p:nvSpPr>
          <p:cNvPr id="217" name="Google Shape;217;p31"/>
          <p:cNvSpPr txBox="1"/>
          <p:nvPr/>
        </p:nvSpPr>
        <p:spPr>
          <a:xfrm>
            <a:off x="6148800" y="2364400"/>
            <a:ext cx="2256300" cy="64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100" b="1" dirty="0">
                <a:latin typeface="Montserrat Light" panose="00000400000000000000" pitchFamily="50" charset="0"/>
                <a:ea typeface="Lato"/>
                <a:cs typeface="Lato"/>
                <a:sym typeface="Lato"/>
              </a:rPr>
              <a:t>Ekstra opgave:</a:t>
            </a:r>
            <a:br>
              <a:rPr lang="da" sz="1100" dirty="0">
                <a:latin typeface="Montserrat Light" panose="00000400000000000000" pitchFamily="50" charset="0"/>
                <a:ea typeface="Lato"/>
                <a:cs typeface="Lato"/>
                <a:sym typeface="Lato"/>
              </a:rPr>
            </a:br>
            <a:r>
              <a:rPr lang="da" sz="1100" dirty="0">
                <a:latin typeface="Montserrat Light" panose="00000400000000000000" pitchFamily="50" charset="0"/>
                <a:ea typeface="Lato"/>
                <a:cs typeface="Lato"/>
                <a:sym typeface="Lato"/>
              </a:rPr>
              <a:t>Opfind en ting der kan modhjælpe skrald i verdenshavene</a:t>
            </a:r>
            <a:endParaRPr sz="1100" dirty="0">
              <a:latin typeface="Montserrat Light" panose="00000400000000000000" pitchFamily="50" charset="0"/>
              <a:ea typeface="Lato"/>
              <a:cs typeface="Lato"/>
              <a:sym typeface="Lato"/>
            </a:endParaRPr>
          </a:p>
        </p:txBody>
      </p:sp>
      <p:sp>
        <p:nvSpPr>
          <p:cNvPr id="218" name="Google Shape;218;p31"/>
          <p:cNvSpPr txBox="1"/>
          <p:nvPr/>
        </p:nvSpPr>
        <p:spPr>
          <a:xfrm>
            <a:off x="575725" y="486075"/>
            <a:ext cx="4525800" cy="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2400" dirty="0">
                <a:latin typeface="Bebas Neue" panose="020B0606020202050201" pitchFamily="34" charset="0"/>
                <a:ea typeface="Lato"/>
                <a:cs typeface="Lato"/>
                <a:sym typeface="Lato"/>
              </a:rPr>
              <a:t>Dag  6, 7 og 8 - 18 lektioner</a:t>
            </a:r>
            <a:endParaRPr sz="2400" dirty="0">
              <a:latin typeface="Bebas Neue" panose="020B0606020202050201" pitchFamily="34" charset="0"/>
              <a:ea typeface="Lato"/>
              <a:cs typeface="Lato"/>
              <a:sym typeface="Lato"/>
            </a:endParaRPr>
          </a:p>
        </p:txBody>
      </p:sp>
      <p:sp>
        <p:nvSpPr>
          <p:cNvPr id="219" name="Google Shape;219;p31"/>
          <p:cNvSpPr txBox="1"/>
          <p:nvPr/>
        </p:nvSpPr>
        <p:spPr>
          <a:xfrm>
            <a:off x="5037650" y="1261600"/>
            <a:ext cx="2593800" cy="110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100" b="1">
                <a:latin typeface="Montserrat Light" panose="00000400000000000000" pitchFamily="50" charset="0"/>
                <a:ea typeface="Lato"/>
                <a:cs typeface="Lato"/>
                <a:sym typeface="Lato"/>
              </a:rPr>
              <a:t>Formidlingsproduktet skal indeholde:</a:t>
            </a:r>
            <a:endParaRPr sz="1100" b="1">
              <a:latin typeface="Montserrat Light" panose="00000400000000000000" pitchFamily="50" charset="0"/>
              <a:ea typeface="Lato"/>
              <a:cs typeface="Lato"/>
              <a:sym typeface="Lato"/>
            </a:endParaRPr>
          </a:p>
          <a:p>
            <a:pPr marL="457200" lvl="0" indent="-304800" algn="l" rtl="0">
              <a:spcBef>
                <a:spcPts val="0"/>
              </a:spcBef>
              <a:spcAft>
                <a:spcPts val="0"/>
              </a:spcAft>
              <a:buSzPts val="1200"/>
              <a:buFont typeface="Lato"/>
              <a:buChar char="-"/>
            </a:pPr>
            <a:r>
              <a:rPr lang="da" sz="1100">
                <a:latin typeface="Montserrat Light" panose="00000400000000000000" pitchFamily="50" charset="0"/>
                <a:ea typeface="Lato"/>
                <a:cs typeface="Lato"/>
                <a:sym typeface="Lato"/>
              </a:rPr>
              <a:t>20 minutters fremlæggelse</a:t>
            </a:r>
            <a:endParaRPr sz="1100">
              <a:latin typeface="Montserrat Light" panose="00000400000000000000" pitchFamily="50" charset="0"/>
              <a:ea typeface="Lato"/>
              <a:cs typeface="Lato"/>
              <a:sym typeface="Lato"/>
            </a:endParaRPr>
          </a:p>
          <a:p>
            <a:pPr marL="457200" lvl="0" indent="-304800" algn="l" rtl="0">
              <a:spcBef>
                <a:spcPts val="0"/>
              </a:spcBef>
              <a:spcAft>
                <a:spcPts val="0"/>
              </a:spcAft>
              <a:buSzPts val="1200"/>
              <a:buFont typeface="Lato"/>
              <a:buChar char="-"/>
            </a:pPr>
            <a:r>
              <a:rPr lang="da" sz="1100">
                <a:latin typeface="Montserrat Light" panose="00000400000000000000" pitchFamily="50" charset="0"/>
                <a:ea typeface="Lato"/>
                <a:cs typeface="Lato"/>
                <a:sym typeface="Lato"/>
              </a:rPr>
              <a:t>En powerpoint og et produkt</a:t>
            </a:r>
            <a:endParaRPr sz="1100">
              <a:latin typeface="Montserrat Light" panose="00000400000000000000" pitchFamily="50" charset="0"/>
              <a:ea typeface="Lato"/>
              <a:cs typeface="Lato"/>
              <a:sym typeface="Lato"/>
            </a:endParaRPr>
          </a:p>
          <a:p>
            <a:pPr marL="0" lvl="0" indent="0" algn="l" rtl="0">
              <a:spcBef>
                <a:spcPts val="0"/>
              </a:spcBef>
              <a:spcAft>
                <a:spcPts val="0"/>
              </a:spcAft>
              <a:buNone/>
            </a:pPr>
            <a:endParaRPr sz="1100">
              <a:latin typeface="Montserrat Light" panose="00000400000000000000" pitchFamily="50" charset="0"/>
              <a:ea typeface="Lato"/>
              <a:cs typeface="Lato"/>
              <a:sym typeface="Lato"/>
            </a:endParaRPr>
          </a:p>
        </p:txBody>
      </p:sp>
      <p:cxnSp>
        <p:nvCxnSpPr>
          <p:cNvPr id="220" name="Google Shape;220;p31"/>
          <p:cNvCxnSpPr/>
          <p:nvPr/>
        </p:nvCxnSpPr>
        <p:spPr>
          <a:xfrm>
            <a:off x="4225975" y="2664375"/>
            <a:ext cx="2037900" cy="1367400"/>
          </a:xfrm>
          <a:prstGeom prst="curvedConnector3">
            <a:avLst>
              <a:gd name="adj1" fmla="val 50000"/>
            </a:avLst>
          </a:prstGeom>
          <a:noFill/>
          <a:ln w="9525" cap="flat" cmpd="sng">
            <a:solidFill>
              <a:srgbClr val="3D85C6"/>
            </a:solidFill>
            <a:prstDash val="solid"/>
            <a:round/>
            <a:headEnd type="none" w="med" len="med"/>
            <a:tailEnd type="none" w="med" len="med"/>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2"/>
          <p:cNvSpPr txBox="1"/>
          <p:nvPr/>
        </p:nvSpPr>
        <p:spPr>
          <a:xfrm>
            <a:off x="681574" y="1387583"/>
            <a:ext cx="7548025" cy="3557100"/>
          </a:xfrm>
          <a:prstGeom prst="rect">
            <a:avLst/>
          </a:prstGeom>
          <a:noFill/>
          <a:ln>
            <a:noFill/>
          </a:ln>
        </p:spPr>
        <p:txBody>
          <a:bodyPr spcFirstLastPara="1" wrap="square" lIns="91425" tIns="91425" rIns="91425" bIns="91425" anchor="t" anchorCtr="0">
            <a:noAutofit/>
          </a:bodyPr>
          <a:lstStyle/>
          <a:p>
            <a:pPr marL="171450" lvl="0" indent="-171450" algn="l" rtl="0">
              <a:spcBef>
                <a:spcPts val="0"/>
              </a:spcBef>
              <a:spcAft>
                <a:spcPts val="0"/>
              </a:spcAft>
              <a:buFont typeface="Arial" panose="020B0604020202020204" pitchFamily="34" charset="0"/>
              <a:buChar char="•"/>
            </a:pPr>
            <a:r>
              <a:rPr lang="da" dirty="0">
                <a:latin typeface="Montserrat Light" panose="00000400000000000000" pitchFamily="50" charset="0"/>
                <a:ea typeface="Lato"/>
                <a:cs typeface="Lato"/>
                <a:sym typeface="Lato"/>
              </a:rPr>
              <a:t>Besøg af “borgmester” og fremlæggelse af opråbs-produkt</a:t>
            </a:r>
            <a:endParaRPr dirty="0">
              <a:latin typeface="Montserrat Light" panose="00000400000000000000" pitchFamily="50" charset="0"/>
              <a:ea typeface="Lato"/>
              <a:cs typeface="Lato"/>
              <a:sym typeface="Lato"/>
            </a:endParaRPr>
          </a:p>
          <a:p>
            <a:pPr marL="171450" lvl="0" indent="-171450" algn="l" rtl="0">
              <a:spcBef>
                <a:spcPts val="0"/>
              </a:spcBef>
              <a:spcAft>
                <a:spcPts val="0"/>
              </a:spcAft>
              <a:buFont typeface="Arial" panose="020B0604020202020204" pitchFamily="34" charset="0"/>
              <a:buChar char="•"/>
            </a:pPr>
            <a:endParaRPr dirty="0">
              <a:latin typeface="Montserrat Light" panose="00000400000000000000" pitchFamily="50" charset="0"/>
              <a:ea typeface="Lato"/>
              <a:cs typeface="Lato"/>
              <a:sym typeface="Lato"/>
            </a:endParaRPr>
          </a:p>
          <a:p>
            <a:pPr marL="171450" lvl="0" indent="-171450" algn="l" rtl="0">
              <a:spcBef>
                <a:spcPts val="0"/>
              </a:spcBef>
              <a:spcAft>
                <a:spcPts val="0"/>
              </a:spcAft>
              <a:buFont typeface="Arial" panose="020B0604020202020204" pitchFamily="34" charset="0"/>
              <a:buChar char="•"/>
            </a:pPr>
            <a:r>
              <a:rPr lang="da" dirty="0">
                <a:latin typeface="Montserrat Light" panose="00000400000000000000" pitchFamily="50" charset="0"/>
                <a:ea typeface="Lato"/>
                <a:cs typeface="Lato"/>
                <a:sym typeface="Lato"/>
              </a:rPr>
              <a:t>Lav dialog pause med klassen og borgmesteren</a:t>
            </a:r>
            <a:endParaRPr dirty="0">
              <a:latin typeface="Montserrat Light" panose="00000400000000000000" pitchFamily="50" charset="0"/>
              <a:ea typeface="Lato"/>
              <a:cs typeface="Lato"/>
              <a:sym typeface="Lato"/>
            </a:endParaRPr>
          </a:p>
          <a:p>
            <a:pPr marL="171450" lvl="0" indent="-171450" algn="l" rtl="0">
              <a:spcBef>
                <a:spcPts val="0"/>
              </a:spcBef>
              <a:spcAft>
                <a:spcPts val="0"/>
              </a:spcAft>
              <a:buFont typeface="Arial" panose="020B0604020202020204" pitchFamily="34" charset="0"/>
              <a:buChar char="•"/>
            </a:pPr>
            <a:endParaRPr dirty="0">
              <a:latin typeface="Montserrat Light" panose="00000400000000000000" pitchFamily="50" charset="0"/>
              <a:ea typeface="Lato"/>
              <a:cs typeface="Lato"/>
              <a:sym typeface="Lato"/>
            </a:endParaRPr>
          </a:p>
          <a:p>
            <a:pPr marL="171450" lvl="0" indent="-171450" algn="l" rtl="0">
              <a:spcBef>
                <a:spcPts val="0"/>
              </a:spcBef>
              <a:spcAft>
                <a:spcPts val="0"/>
              </a:spcAft>
              <a:buFont typeface="Arial" panose="020B0604020202020204" pitchFamily="34" charset="0"/>
              <a:buChar char="•"/>
            </a:pPr>
            <a:r>
              <a:rPr lang="da" dirty="0">
                <a:latin typeface="Montserrat Light" panose="00000400000000000000" pitchFamily="50" charset="0"/>
                <a:ea typeface="Lato"/>
                <a:cs typeface="Lato"/>
                <a:sym typeface="Lato"/>
              </a:rPr>
              <a:t>Efter fremlæggelsen og snakken med “borgmesteren” bruges feedbacken til at finpudse deres projekt til fremlæggelse for forældre om eftermiddagen/aftenen</a:t>
            </a:r>
            <a:endParaRPr dirty="0">
              <a:latin typeface="Montserrat Light" panose="00000400000000000000" pitchFamily="50" charset="0"/>
              <a:ea typeface="Lato"/>
              <a:cs typeface="Lato"/>
              <a:sym typeface="Lato"/>
            </a:endParaRPr>
          </a:p>
          <a:p>
            <a:pPr marL="171450" lvl="0" indent="-171450" algn="l" rtl="0">
              <a:spcBef>
                <a:spcPts val="0"/>
              </a:spcBef>
              <a:spcAft>
                <a:spcPts val="0"/>
              </a:spcAft>
              <a:buFont typeface="Arial" panose="020B0604020202020204" pitchFamily="34" charset="0"/>
              <a:buChar char="•"/>
            </a:pPr>
            <a:endParaRPr dirty="0">
              <a:latin typeface="Montserrat Light" panose="00000400000000000000" pitchFamily="50" charset="0"/>
              <a:ea typeface="Lato"/>
              <a:cs typeface="Lato"/>
              <a:sym typeface="Lato"/>
            </a:endParaRPr>
          </a:p>
          <a:p>
            <a:pPr marL="171450" lvl="0" indent="-171450" algn="l" rtl="0">
              <a:spcBef>
                <a:spcPts val="0"/>
              </a:spcBef>
              <a:spcAft>
                <a:spcPts val="0"/>
              </a:spcAft>
              <a:buFont typeface="Arial" panose="020B0604020202020204" pitchFamily="34" charset="0"/>
              <a:buChar char="•"/>
            </a:pPr>
            <a:r>
              <a:rPr lang="da" dirty="0">
                <a:latin typeface="Montserrat Light" panose="00000400000000000000" pitchFamily="50" charset="0"/>
                <a:ea typeface="Lato"/>
                <a:cs typeface="Lato"/>
                <a:sym typeface="Lato"/>
              </a:rPr>
              <a:t>Klokken 17:00:</a:t>
            </a:r>
            <a:endParaRPr dirty="0">
              <a:latin typeface="Montserrat Light" panose="00000400000000000000" pitchFamily="50" charset="0"/>
              <a:ea typeface="Lato"/>
              <a:cs typeface="Lato"/>
              <a:sym typeface="Lato"/>
            </a:endParaRPr>
          </a:p>
          <a:p>
            <a:pPr marL="171450" lvl="0" indent="-171450" algn="l" rtl="0">
              <a:spcBef>
                <a:spcPts val="0"/>
              </a:spcBef>
              <a:spcAft>
                <a:spcPts val="0"/>
              </a:spcAft>
              <a:buFont typeface="Arial" panose="020B0604020202020204" pitchFamily="34" charset="0"/>
              <a:buChar char="•"/>
            </a:pPr>
            <a:r>
              <a:rPr lang="da" dirty="0">
                <a:latin typeface="Montserrat Light" panose="00000400000000000000" pitchFamily="50" charset="0"/>
                <a:ea typeface="Lato"/>
                <a:cs typeface="Lato"/>
                <a:sym typeface="Lato"/>
              </a:rPr>
              <a:t>Forældrene ankommer</a:t>
            </a:r>
            <a:endParaRPr dirty="0">
              <a:latin typeface="Montserrat Light" panose="00000400000000000000" pitchFamily="50" charset="0"/>
              <a:ea typeface="Lato"/>
              <a:cs typeface="Lato"/>
              <a:sym typeface="Lato"/>
            </a:endParaRPr>
          </a:p>
          <a:p>
            <a:pPr marL="171450" lvl="0" indent="-171450" algn="l" rtl="0">
              <a:spcBef>
                <a:spcPts val="0"/>
              </a:spcBef>
              <a:spcAft>
                <a:spcPts val="0"/>
              </a:spcAft>
              <a:buFont typeface="Arial" panose="020B0604020202020204" pitchFamily="34" charset="0"/>
              <a:buChar char="•"/>
            </a:pPr>
            <a:endParaRPr dirty="0">
              <a:latin typeface="Montserrat Light" panose="00000400000000000000" pitchFamily="50" charset="0"/>
              <a:ea typeface="Lato"/>
              <a:cs typeface="Lato"/>
              <a:sym typeface="Lato"/>
            </a:endParaRPr>
          </a:p>
          <a:p>
            <a:pPr marL="171450" lvl="0" indent="-171450" algn="l" rtl="0">
              <a:spcBef>
                <a:spcPts val="0"/>
              </a:spcBef>
              <a:spcAft>
                <a:spcPts val="0"/>
              </a:spcAft>
              <a:buFont typeface="Arial" panose="020B0604020202020204" pitchFamily="34" charset="0"/>
              <a:buChar char="•"/>
            </a:pPr>
            <a:r>
              <a:rPr lang="da" dirty="0">
                <a:latin typeface="Montserrat Light" panose="00000400000000000000" pitchFamily="50" charset="0"/>
                <a:ea typeface="Lato"/>
                <a:cs typeface="Lato"/>
                <a:sym typeface="Lato"/>
              </a:rPr>
              <a:t>Hver gruppe har en stand og forældrene går hen til deres barn og hører første fremlæggelse. Herefter går forældrene på tur, så der aldrig er nogle grupper, der ikke har nogle forældre at fremlægge for</a:t>
            </a:r>
            <a:endParaRPr dirty="0">
              <a:latin typeface="Montserrat Light" panose="00000400000000000000" pitchFamily="50" charset="0"/>
              <a:ea typeface="Lato"/>
              <a:cs typeface="Lato"/>
              <a:sym typeface="Lato"/>
            </a:endParaRPr>
          </a:p>
        </p:txBody>
      </p:sp>
      <p:sp>
        <p:nvSpPr>
          <p:cNvPr id="226" name="Google Shape;226;p32"/>
          <p:cNvSpPr txBox="1"/>
          <p:nvPr/>
        </p:nvSpPr>
        <p:spPr>
          <a:xfrm>
            <a:off x="681575" y="626400"/>
            <a:ext cx="4525800" cy="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2400" dirty="0">
                <a:latin typeface="Bebas Neue" panose="020B0606020202050201" pitchFamily="34" charset="0"/>
                <a:ea typeface="Lato"/>
                <a:cs typeface="Lato"/>
                <a:sym typeface="Lato"/>
              </a:rPr>
              <a:t>Dag 9 - kl. 9-19</a:t>
            </a:r>
            <a:endParaRPr sz="2400" dirty="0">
              <a:latin typeface="Bebas Neue" panose="020B0606020202050201" pitchFamily="34" charset="0"/>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p33"/>
          <p:cNvPicPr preferRelativeResize="0"/>
          <p:nvPr/>
        </p:nvPicPr>
        <p:blipFill>
          <a:blip r:embed="rId3">
            <a:alphaModFix/>
          </a:blip>
          <a:stretch>
            <a:fillRect/>
          </a:stretch>
        </p:blipFill>
        <p:spPr>
          <a:xfrm>
            <a:off x="114300" y="114300"/>
            <a:ext cx="8737600" cy="4914900"/>
          </a:xfrm>
          <a:prstGeom prst="rect">
            <a:avLst/>
          </a:prstGeom>
          <a:noFill/>
          <a:ln>
            <a:noFill/>
          </a:ln>
        </p:spPr>
      </p:pic>
      <p:sp>
        <p:nvSpPr>
          <p:cNvPr id="232" name="Google Shape;232;p33"/>
          <p:cNvSpPr txBox="1"/>
          <p:nvPr/>
        </p:nvSpPr>
        <p:spPr>
          <a:xfrm>
            <a:off x="535024" y="591375"/>
            <a:ext cx="7920625" cy="375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2000" dirty="0">
                <a:latin typeface="Bebas Neue" panose="020B0606020202050201" pitchFamily="34" charset="0"/>
                <a:ea typeface="Lato"/>
                <a:cs typeface="Lato"/>
                <a:sym typeface="Lato"/>
              </a:rPr>
              <a:t>Ud i fremtiden </a:t>
            </a:r>
            <a:endParaRPr sz="2000" dirty="0">
              <a:latin typeface="Bebas Neue" panose="020B0606020202050201" pitchFamily="34" charset="0"/>
              <a:ea typeface="Lato"/>
              <a:cs typeface="Lato"/>
              <a:sym typeface="Lato"/>
            </a:endParaRPr>
          </a:p>
          <a:p>
            <a:pPr marL="0" lvl="0" indent="0" algn="l" rtl="0">
              <a:spcBef>
                <a:spcPts val="0"/>
              </a:spcBef>
              <a:spcAft>
                <a:spcPts val="0"/>
              </a:spcAft>
              <a:buNone/>
            </a:pPr>
            <a:endParaRPr sz="1300" dirty="0">
              <a:latin typeface="Lato"/>
              <a:ea typeface="Lato"/>
              <a:cs typeface="Lato"/>
              <a:sym typeface="Lato"/>
            </a:endParaRPr>
          </a:p>
          <a:p>
            <a:pPr marL="0" lvl="0" indent="0" algn="l" rtl="0">
              <a:spcBef>
                <a:spcPts val="0"/>
              </a:spcBef>
              <a:spcAft>
                <a:spcPts val="0"/>
              </a:spcAft>
              <a:buNone/>
            </a:pPr>
            <a:endParaRPr lang="da" sz="1600" dirty="0">
              <a:latin typeface="Montserrat Light" panose="00000400000000000000" pitchFamily="50" charset="0"/>
              <a:ea typeface="Lato"/>
              <a:cs typeface="Lato"/>
              <a:sym typeface="Lato"/>
            </a:endParaRPr>
          </a:p>
          <a:p>
            <a:pPr marL="0" lvl="0" indent="0" algn="l" rtl="0">
              <a:spcBef>
                <a:spcPts val="0"/>
              </a:spcBef>
              <a:spcAft>
                <a:spcPts val="0"/>
              </a:spcAft>
              <a:buNone/>
            </a:pPr>
            <a:endParaRPr lang="da" sz="1600" dirty="0">
              <a:latin typeface="Montserrat Light" panose="00000400000000000000" pitchFamily="50" charset="0"/>
              <a:ea typeface="Lato"/>
              <a:cs typeface="Lato"/>
              <a:sym typeface="Lato"/>
            </a:endParaRPr>
          </a:p>
          <a:p>
            <a:pPr marL="285750" lvl="0" indent="-285750" algn="l" rtl="0">
              <a:spcBef>
                <a:spcPts val="0"/>
              </a:spcBef>
              <a:spcAft>
                <a:spcPts val="0"/>
              </a:spcAft>
              <a:buFont typeface="Arial" panose="020B0604020202020204" pitchFamily="34" charset="0"/>
              <a:buChar char="•"/>
            </a:pPr>
            <a:r>
              <a:rPr lang="da" dirty="0">
                <a:latin typeface="Montserrat Light" panose="00000400000000000000" pitchFamily="50" charset="0"/>
                <a:ea typeface="Lato"/>
                <a:cs typeface="Lato"/>
                <a:sym typeface="Lato"/>
              </a:rPr>
              <a:t>Eventuelt søg hos Nord plus</a:t>
            </a:r>
            <a:endParaRPr dirty="0">
              <a:latin typeface="Montserrat Light" panose="00000400000000000000" pitchFamily="50" charset="0"/>
              <a:ea typeface="Lato"/>
              <a:cs typeface="Lato"/>
              <a:sym typeface="Lato"/>
            </a:endParaRPr>
          </a:p>
          <a:p>
            <a:pPr marL="285750" lvl="0" indent="-285750" algn="l" rtl="0">
              <a:spcBef>
                <a:spcPts val="0"/>
              </a:spcBef>
              <a:spcAft>
                <a:spcPts val="0"/>
              </a:spcAft>
              <a:buFont typeface="Arial" panose="020B0604020202020204" pitchFamily="34" charset="0"/>
              <a:buChar char="•"/>
            </a:pPr>
            <a:endParaRPr dirty="0">
              <a:latin typeface="Montserrat Light" panose="00000400000000000000" pitchFamily="50" charset="0"/>
              <a:ea typeface="Lato"/>
              <a:cs typeface="Lato"/>
              <a:sym typeface="Lato"/>
            </a:endParaRPr>
          </a:p>
          <a:p>
            <a:pPr marL="285750" lvl="0" indent="-285750" algn="l" rtl="0">
              <a:spcBef>
                <a:spcPts val="0"/>
              </a:spcBef>
              <a:spcAft>
                <a:spcPts val="0"/>
              </a:spcAft>
              <a:buFont typeface="Arial" panose="020B0604020202020204" pitchFamily="34" charset="0"/>
              <a:buChar char="•"/>
            </a:pPr>
            <a:r>
              <a:rPr lang="da" dirty="0">
                <a:latin typeface="Montserrat Light" panose="00000400000000000000" pitchFamily="50" charset="0"/>
                <a:ea typeface="Lato"/>
                <a:cs typeface="Lato"/>
                <a:sym typeface="Lato"/>
              </a:rPr>
              <a:t>Færøerne og Danmark har i fællesskab gang i et projekt/undervisning.</a:t>
            </a:r>
            <a:endParaRPr dirty="0">
              <a:latin typeface="Montserrat Light" panose="00000400000000000000" pitchFamily="50" charset="0"/>
              <a:ea typeface="Lato"/>
              <a:cs typeface="Lato"/>
              <a:sym typeface="Lato"/>
            </a:endParaRPr>
          </a:p>
          <a:p>
            <a:pPr marL="285750" lvl="0" indent="-285750" algn="l" rtl="0">
              <a:spcBef>
                <a:spcPts val="0"/>
              </a:spcBef>
              <a:spcAft>
                <a:spcPts val="0"/>
              </a:spcAft>
              <a:buFont typeface="Arial" panose="020B0604020202020204" pitchFamily="34" charset="0"/>
              <a:buChar char="•"/>
            </a:pPr>
            <a:r>
              <a:rPr lang="da" dirty="0">
                <a:latin typeface="Montserrat Light" panose="00000400000000000000" pitchFamily="50" charset="0"/>
                <a:ea typeface="Lato"/>
                <a:cs typeface="Lato"/>
                <a:sym typeface="Lato"/>
              </a:rPr>
              <a:t>Vi mødes efter de to ugers projektuge, og har sammen en dialogpause omkring det, som eleverne har lavet og fundet ud af i projektet</a:t>
            </a:r>
            <a:r>
              <a:rPr lang="da" dirty="0">
                <a:latin typeface="Lato"/>
                <a:ea typeface="Lato"/>
                <a:cs typeface="Lato"/>
                <a:sym typeface="Lato"/>
              </a:rPr>
              <a:t>.</a:t>
            </a:r>
            <a:endParaRPr dirty="0">
              <a:latin typeface="Lato"/>
              <a:ea typeface="Lato"/>
              <a:cs typeface="Lato"/>
              <a:sym typeface="Lato"/>
            </a:endParaRPr>
          </a:p>
        </p:txBody>
      </p:sp>
      <p:sp>
        <p:nvSpPr>
          <p:cNvPr id="233" name="Google Shape;233;p33"/>
          <p:cNvSpPr txBox="1"/>
          <p:nvPr/>
        </p:nvSpPr>
        <p:spPr>
          <a:xfrm>
            <a:off x="688351" y="3612352"/>
            <a:ext cx="5506800" cy="64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300" dirty="0">
                <a:solidFill>
                  <a:schemeClr val="bg2"/>
                </a:solidFill>
                <a:latin typeface="Montserrat Light" panose="00000400000000000000" pitchFamily="50" charset="0"/>
                <a:ea typeface="Lato"/>
                <a:cs typeface="Lato"/>
                <a:sym typeface="Lato"/>
              </a:rPr>
              <a:t>Materiale til supplerende undervisning: </a:t>
            </a:r>
            <a:br>
              <a:rPr lang="da" sz="1300" dirty="0">
                <a:solidFill>
                  <a:schemeClr val="accent1"/>
                </a:solidFill>
                <a:latin typeface="Montserrat Light" panose="00000400000000000000" pitchFamily="50" charset="0"/>
                <a:ea typeface="Lato"/>
                <a:cs typeface="Lato"/>
                <a:sym typeface="Lato"/>
              </a:rPr>
            </a:br>
            <a:r>
              <a:rPr lang="da" sz="1300" u="sng" dirty="0">
                <a:solidFill>
                  <a:schemeClr val="hlink"/>
                </a:solidFill>
                <a:latin typeface="Montserrat Light" panose="00000400000000000000" pitchFamily="50" charset="0"/>
                <a:ea typeface="Lato"/>
                <a:cs typeface="Lato"/>
                <a:sym typeface="Lato"/>
                <a:hlinkClick r:id="rId4"/>
              </a:rPr>
              <a:t>https://plasticchange.dk/plastikproblemet-kort-fortalt/</a:t>
            </a:r>
            <a:endParaRPr sz="1300" dirty="0">
              <a:solidFill>
                <a:schemeClr val="accent1"/>
              </a:solidFill>
              <a:latin typeface="Montserrat Light" panose="00000400000000000000" pitchFamily="50" charset="0"/>
              <a:ea typeface="Lato"/>
              <a:cs typeface="Lato"/>
              <a:sym typeface="Lato"/>
            </a:endParaRPr>
          </a:p>
          <a:p>
            <a:pPr marL="0" lvl="0" indent="0" algn="l" rtl="0">
              <a:spcBef>
                <a:spcPts val="0"/>
              </a:spcBef>
              <a:spcAft>
                <a:spcPts val="0"/>
              </a:spcAft>
              <a:buNone/>
            </a:pPr>
            <a:endParaRPr sz="1300" dirty="0">
              <a:solidFill>
                <a:schemeClr val="accent1"/>
              </a:solidFill>
              <a:latin typeface="Lato"/>
              <a:ea typeface="Lato"/>
              <a:cs typeface="Lato"/>
              <a:sym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34" descr="Kuva, joka sisältää kohteen teksti, kuvakaappaus, Fontti, graafinen suunnittelu&#10;&#10;Kuvaus luotu automaattisesti"/>
          <p:cNvPicPr preferRelativeResize="0"/>
          <p:nvPr/>
        </p:nvPicPr>
        <p:blipFill rotWithShape="1">
          <a:blip r:embed="rId3">
            <a:alphaModFix/>
          </a:blip>
          <a:srcRect/>
          <a:stretch/>
        </p:blipFill>
        <p:spPr>
          <a:xfrm>
            <a:off x="762381" y="1143000"/>
            <a:ext cx="7619237" cy="2857499"/>
          </a:xfrm>
          <a:prstGeom prst="rect">
            <a:avLst/>
          </a:prstGeom>
          <a:noFill/>
          <a:ln>
            <a:noFill/>
          </a:ln>
        </p:spPr>
      </p:pic>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1994</Words>
  <Application>Microsoft Office PowerPoint</Application>
  <PresentationFormat>Näytössä katseltava esitys (16:9)</PresentationFormat>
  <Paragraphs>200</Paragraphs>
  <Slides>21</Slides>
  <Notes>20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21</vt:i4>
      </vt:variant>
    </vt:vector>
  </HeadingPairs>
  <TitlesOfParts>
    <vt:vector size="27" baseType="lpstr">
      <vt:lpstr>Raleway</vt:lpstr>
      <vt:lpstr>Bebas Neue</vt:lpstr>
      <vt:lpstr>Lato</vt:lpstr>
      <vt:lpstr>Arial</vt:lpstr>
      <vt:lpstr>Montserrat Light</vt:lpstr>
      <vt:lpstr>Streamline</vt:lpstr>
      <vt:lpstr>PowerPoint-esitys</vt:lpstr>
      <vt:lpstr>PowerPoint-esitys</vt:lpstr>
      <vt:lpstr>PowerPoint-esitys</vt:lpstr>
      <vt:lpstr>PowerPoint-esitys</vt:lpstr>
      <vt:lpstr>Dialog pause spilleregler</vt:lpstr>
      <vt:lpstr>PowerPoint-esitys</vt:lpstr>
      <vt:lpstr>PowerPoint-esitys</vt:lpstr>
      <vt:lpstr>Dialog-pause diskussion </vt:lpstr>
      <vt:lpstr>PowerPoint-esitys</vt:lpstr>
      <vt:lpstr>PowerPoint-esitys</vt:lpstr>
      <vt:lpstr>PowerPoint-esitys</vt:lpstr>
      <vt:lpstr>Concept cartoons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Oona Mertoniemi</cp:lastModifiedBy>
  <cp:revision>4</cp:revision>
  <dcterms:modified xsi:type="dcterms:W3CDTF">2025-08-21T07:06:24Z</dcterms:modified>
</cp:coreProperties>
</file>