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6" r:id="rId7"/>
    <p:sldId id="273" r:id="rId8"/>
    <p:sldId id="272" r:id="rId9"/>
    <p:sldId id="274" r:id="rId10"/>
    <p:sldId id="275" r:id="rId11"/>
    <p:sldId id="266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20" autoAdjust="0"/>
    <p:restoredTop sz="94599"/>
  </p:normalViewPr>
  <p:slideViewPr>
    <p:cSldViewPr snapToGrid="0" showGuides="1">
      <p:cViewPr varScale="1">
        <p:scale>
          <a:sx n="101" d="100"/>
          <a:sy n="101" d="100"/>
        </p:scale>
        <p:origin x="72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89DCC-D583-F8AF-C8FA-76BDDA77E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73FEE7D-A0EA-02C3-A059-053EDA8C0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6143E8-F730-BE37-D2BF-A8D6FFB2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981D47-6A43-1D70-4F76-6ACCCDBF5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C3283D-E494-81E2-EF0C-BC974AB8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883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FA28E9-668E-1053-02BF-1D9580A4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tabLst>
                <a:tab pos="1431925" algn="l"/>
              </a:tabLst>
              <a:defRPr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4C5016-F8E7-727A-3737-54672E32B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E9A663D-2FFA-3DCE-D43B-E6711360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C10A04-7CFA-C0A7-98B7-88F6FAB71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8C4E0A-A7BE-4746-3289-5A4C51063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Kuva, joka sisältää kohteen Värikkyys, kuvio, keltainen, appelsiini&#10;&#10;Kuvaus luotu automaattisesti">
            <a:extLst>
              <a:ext uri="{FF2B5EF4-FFF2-40B4-BE49-F238E27FC236}">
                <a16:creationId xmlns:a16="http://schemas.microsoft.com/office/drawing/2014/main" id="{1379934C-C8D1-A0F7-1B3A-38DA42132B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orakulmio 8">
            <a:extLst>
              <a:ext uri="{FF2B5EF4-FFF2-40B4-BE49-F238E27FC236}">
                <a16:creationId xmlns:a16="http://schemas.microsoft.com/office/drawing/2014/main" id="{BFD0BB3D-2986-C87E-F5FB-C61F32CA0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26858" y="365125"/>
            <a:ext cx="11538284" cy="621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5157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DF2015-414D-224D-2B05-F69B609B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C7499A-01EA-6C26-AD30-1901891D8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F030A-15DD-C8C5-F8A9-BB0995A90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D2D3ED-7D9D-28AA-767C-81DEC3E8E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BA2194B-F21B-6D35-319A-94E555803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1004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9847BD-41C7-9A69-9427-C93B7D71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51F5EC-E187-0069-688F-C9B65471D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2C2CCE0-8B86-6EA1-4093-148201A93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470A289-14EB-9731-94C0-A91764BFE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5E51A6B-3B5F-C727-C0DC-89244029B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A3E7EE8-EF42-E38F-5B4E-1FF91875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6974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0EDB3C-4256-FBE2-881B-CC156BD5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CF4DF30-516F-CAC4-4C7E-3DF9EA92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3A47A93-9F71-5AD8-B34C-A9C418B26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14D5F53-FB46-ED7D-8A6F-A052CC0FD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53FA30E-0F34-157D-57F6-FE3457541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6A318F7-C22B-DA75-A959-25B625A38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36D30BD-C782-5EE0-3718-65CF70E93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8DCB909-302E-1852-4967-2F2CCD4D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7135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9D4B6E-05CD-6BF4-F57A-D5531AF5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C1E654E-C733-AC6F-2D79-8362BCC4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0611110-0E9E-DE31-FDAD-1EF0B04E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F286C5-16EE-7909-327C-2671373E7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18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0AE878B-0B0F-4081-ED79-C2673466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7DCD3F9-1C80-2A21-AB47-755288668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09F707D-E6FC-2554-236B-71977962A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238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A1A62-4C98-CCFA-EAA4-BE69A01F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5CCBC9-4D03-19E9-C2E2-069B4941E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B92C829-B08D-4CC0-B7F6-64F7BA0E4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A9AD5A-AB6E-A36F-3439-983AA2551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302855-778D-C3DA-FCE0-8DAE8DDBA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328D93B-8BF2-F07A-385A-3EEEBB95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6137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596F11-BFE8-1519-DA9D-996FCF88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CE315D1-5FB1-B89F-60DA-8F18DF988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FF983F-6B71-B9C9-D9CA-4BA95D04C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77F4175-ECC6-BF1D-7BC0-1A0574886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6F6D47-0FD1-EF31-C4B9-5042B67FA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95FCCA2-F554-F2E6-21A8-BC0FC58D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925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C572E4-E5B8-568F-BB4B-B9773060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5B75B30-298C-49C7-917C-C1B784032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7E7C72-5675-CF7A-7E80-5278E3A6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23E5EC-82ED-10D8-D92C-DD4E4A2E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0990C8-26C4-14BD-5EE6-BF8C2BF4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1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7306798-D428-1068-4B2D-2A3930B2C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61E6CD3-7EA3-CD07-374F-FA0AF12AC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CFC03D-1CEE-3CBF-94CD-4B2B9304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10E4BD-E911-60A2-AB3B-844C1AF9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531DC9-C3D3-6A7F-0CD2-00BF9B00E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354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B5DC48F-307F-B57F-B8B8-32031FC4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C58C6B-3633-5B48-EC3B-7921BE577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095149-E4E8-DA8D-2BA1-8C771C909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605B8C-001D-4D8F-9A80-FCA025D5C948}" type="datetimeFigureOut">
              <a:rPr lang="fi-FI" smtClean="0"/>
              <a:t>22.8.2025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43F4031-2858-093F-8347-AE0F0F9D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86BAFA-D80A-D65A-6A9A-2F52F8D1F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216888-F4C7-4B38-9465-588E84478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572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2ojNg2RZmWw?feature=oembed" TargetMode="External"/><Relationship Id="rId1" Type="http://schemas.openxmlformats.org/officeDocument/2006/relationships/video" Target="https://www.youtube.com/embed/qnyRm05yofs?feature=oembed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Ru836auuJJw?feature=oembed" TargetMode="External"/><Relationship Id="rId1" Type="http://schemas.openxmlformats.org/officeDocument/2006/relationships/video" Target="https://www.youtube.com/embed/7eivTQkBYvo?feature=oembed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skjold-andersen.dk/2019/06/19/et-klimadigt-om-plastik-i-hav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Kuva 5" descr="Kuva, joka sisältää kohteen teksti, Grafiikka, graafinen suunnittelu, juliste&#10;&#10;Kuvaus luotu automaattisesti">
            <a:extLst>
              <a:ext uri="{FF2B5EF4-FFF2-40B4-BE49-F238E27FC236}">
                <a16:creationId xmlns:a16="http://schemas.microsoft.com/office/drawing/2014/main" id="{76F1D87B-6033-A3B0-6775-AF90F26C6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21" t="-4369" r="1503" b="-4369"/>
          <a:stretch>
            <a:fillRect/>
          </a:stretch>
        </p:blipFill>
        <p:spPr>
          <a:xfrm>
            <a:off x="-1256145" y="0"/>
            <a:ext cx="13446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0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A2CCB5-2050-9969-6A8C-CF5833A10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0"/>
            <a:ext cx="10515600" cy="1325563"/>
          </a:xfrm>
        </p:spPr>
        <p:txBody>
          <a:bodyPr/>
          <a:lstStyle/>
          <a:p>
            <a:r>
              <a:rPr lang="fi-FI" dirty="0" err="1"/>
              <a:t>Tema</a:t>
            </a:r>
            <a:r>
              <a:rPr lang="fi-FI" dirty="0"/>
              <a:t>: Livet i </a:t>
            </a:r>
            <a:r>
              <a:rPr lang="fi-FI" dirty="0" err="1"/>
              <a:t>havet</a:t>
            </a:r>
            <a:r>
              <a:rPr lang="fi-FI" dirty="0"/>
              <a:t> </a:t>
            </a:r>
            <a:r>
              <a:rPr lang="fi-FI" dirty="0" err="1"/>
              <a:t>og</a:t>
            </a:r>
            <a:r>
              <a:rPr lang="fi-FI" dirty="0"/>
              <a:t> </a:t>
            </a:r>
            <a:r>
              <a:rPr lang="fi-FI" dirty="0" err="1"/>
              <a:t>ansvarligt</a:t>
            </a:r>
            <a:r>
              <a:rPr lang="fi-FI" dirty="0"/>
              <a:t> </a:t>
            </a:r>
            <a:r>
              <a:rPr lang="fi-FI" dirty="0" err="1"/>
              <a:t>forbrug</a:t>
            </a:r>
            <a:r>
              <a:rPr lang="fi-FI" dirty="0"/>
              <a:t> </a:t>
            </a:r>
            <a:r>
              <a:rPr lang="fi-FI" dirty="0" err="1"/>
              <a:t>og</a:t>
            </a:r>
            <a:r>
              <a:rPr lang="fi-FI" dirty="0"/>
              <a:t> produktion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118910-0CAC-8C2E-082C-29F649A5C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3066"/>
            <a:ext cx="10515600" cy="1603375"/>
          </a:xfrm>
        </p:spPr>
        <p:txBody>
          <a:bodyPr/>
          <a:lstStyle/>
          <a:p>
            <a:r>
              <a:rPr lang="da-DK" sz="2400" dirty="0"/>
              <a:t>Velkommen til en Introduktion, til et undervisningsforløb med udgangspunkt i verdensmål nr. 14 ”Livet i havet” og nr. 12 ”Ansvarligt forbrug og produktion”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Onlinemedier 18" descr="Verdensmål 14: Livet i havet - verdensmålene.dk">
            <a:hlinkClick r:id="" action="ppaction://media"/>
            <a:extLst>
              <a:ext uri="{FF2B5EF4-FFF2-40B4-BE49-F238E27FC236}">
                <a16:creationId xmlns:a16="http://schemas.microsoft.com/office/drawing/2014/main" id="{6CFC4C99-52D5-5E15-E98A-37C0870FF8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3892550"/>
            <a:ext cx="4437063" cy="2506663"/>
          </a:xfrm>
          <a:prstGeom prst="rect">
            <a:avLst/>
          </a:prstGeom>
        </p:spPr>
      </p:pic>
      <p:pic>
        <p:nvPicPr>
          <p:cNvPr id="5" name="Onlinemedier 15" descr="Verdensmål 12: Ansvarligt forbrug og produktion">
            <a:hlinkClick r:id="" action="ppaction://media"/>
            <a:extLst>
              <a:ext uri="{FF2B5EF4-FFF2-40B4-BE49-F238E27FC236}">
                <a16:creationId xmlns:a16="http://schemas.microsoft.com/office/drawing/2014/main" id="{91AB24E7-6F72-AD07-4AEB-DD6326C7AAA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379528" y="3892780"/>
            <a:ext cx="4419929" cy="249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0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96BE4-C805-03E4-6D5A-C7ECA8164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Målgruppe og Lektionsantal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4577B5-E50E-2C49-2428-AE77C051F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400" dirty="0"/>
              <a:t>Fag: Biologi og dansk</a:t>
            </a:r>
          </a:p>
          <a:p>
            <a:r>
              <a:rPr lang="da-DK" sz="2400" dirty="0"/>
              <a:t>Målgruppe: Udskolingen ( 7-9. klasse ) </a:t>
            </a:r>
          </a:p>
          <a:p>
            <a:r>
              <a:rPr lang="da-DK" sz="2400" dirty="0"/>
              <a:t>Formål: Øge elevernes forståelse for, hvordan vores forbrug påvirker livet i havet</a:t>
            </a:r>
          </a:p>
          <a:p>
            <a:r>
              <a:rPr lang="da-DK" sz="2400" dirty="0"/>
              <a:t>Lektionslængde: 45 (total 315 min)</a:t>
            </a:r>
          </a:p>
          <a:p>
            <a:r>
              <a:rPr lang="da-DK" sz="2400" dirty="0"/>
              <a:t>Lektion 1+2: Introduktion, film og diskussion</a:t>
            </a:r>
          </a:p>
          <a:p>
            <a:r>
              <a:rPr lang="da-DK" sz="2400" dirty="0"/>
              <a:t>Lektion 3: Skrive tekst i grupper ud fra spørgsmål</a:t>
            </a:r>
          </a:p>
          <a:p>
            <a:r>
              <a:rPr lang="da-DK" sz="2400" dirty="0"/>
              <a:t>Lektion 4: Dialogpause </a:t>
            </a:r>
          </a:p>
          <a:p>
            <a:r>
              <a:rPr lang="da-DK" sz="2400" dirty="0"/>
              <a:t>Lektion 5+6: lave ”reklame” for havet ”Havets stemme”</a:t>
            </a:r>
          </a:p>
          <a:p>
            <a:r>
              <a:rPr lang="da-DK" sz="2400" dirty="0"/>
              <a:t>Lektion 7: Reklamefilmspræmiere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906806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7A8EE-CA0F-BE8E-D1B5-42620147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22" y="1002480"/>
            <a:ext cx="11141365" cy="1009651"/>
          </a:xfrm>
        </p:spPr>
        <p:txBody>
          <a:bodyPr>
            <a:normAutofit fontScale="90000"/>
          </a:bodyPr>
          <a:lstStyle/>
          <a:p>
            <a:r>
              <a:rPr lang="da-DK" sz="4400" noProof="1">
                <a:solidFill>
                  <a:schemeClr val="tx2"/>
                </a:solidFill>
              </a:rPr>
              <a:t>Introduktion: Livet i havet og ansvarligt forbrug og produktion</a:t>
            </a:r>
            <a:br>
              <a:rPr lang="da-DK" noProof="1">
                <a:solidFill>
                  <a:schemeClr val="tx2"/>
                </a:solidFill>
              </a:rPr>
            </a:br>
            <a:r>
              <a:rPr lang="da-DK" noProof="1">
                <a:solidFill>
                  <a:schemeClr val="tx2"/>
                </a:solidFill>
              </a:rPr>
              <a:t>Lektion 1+2: Plastik I havet </a:t>
            </a:r>
            <a:br>
              <a:rPr lang="da-DK" sz="4400" noProof="1">
                <a:solidFill>
                  <a:schemeClr val="tx2"/>
                </a:solidFill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33BEB1-DB2E-74A3-7A38-9C3C9626C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47" y="2193106"/>
            <a:ext cx="7834745" cy="4273007"/>
          </a:xfrm>
        </p:spPr>
        <p:txBody>
          <a:bodyPr>
            <a:normAutofit/>
          </a:bodyPr>
          <a:lstStyle/>
          <a:p>
            <a:r>
              <a:rPr lang="da-DK" sz="2400" noProof="1">
                <a:solidFill>
                  <a:schemeClr val="tx2"/>
                </a:solidFill>
              </a:rPr>
              <a:t>Dansk video om plastik i havet.</a:t>
            </a:r>
          </a:p>
          <a:p>
            <a:pPr marL="0" indent="0">
              <a:buNone/>
            </a:pPr>
            <a:endParaRPr lang="da-DK" sz="2400" noProof="1">
              <a:solidFill>
                <a:schemeClr val="tx2"/>
              </a:solidFill>
            </a:endParaRPr>
          </a:p>
          <a:p>
            <a:r>
              <a:rPr lang="da-DK" sz="2400" noProof="1">
                <a:solidFill>
                  <a:schemeClr val="tx2"/>
                </a:solidFill>
              </a:rPr>
              <a:t>Svensk video om plastik i havet.</a:t>
            </a:r>
          </a:p>
          <a:p>
            <a:pPr marL="0" indent="0">
              <a:buNone/>
            </a:pPr>
            <a:endParaRPr lang="da-DK" sz="2400" noProof="1">
              <a:solidFill>
                <a:schemeClr val="tx2"/>
              </a:solidFill>
            </a:endParaRPr>
          </a:p>
          <a:p>
            <a:r>
              <a:rPr lang="da-DK" sz="2400" noProof="1">
                <a:solidFill>
                  <a:schemeClr val="tx2"/>
                </a:solidFill>
              </a:rPr>
              <a:t>Efter vi har set videoerne styrer læreren samtale på klassen om hvad de har fået med fra filmen. Læreren skriver nøgleord fra eleverne på tavlen.</a:t>
            </a:r>
          </a:p>
          <a:p>
            <a:endParaRPr lang="da-DK" sz="2400" dirty="0"/>
          </a:p>
        </p:txBody>
      </p:sp>
      <p:pic>
        <p:nvPicPr>
          <p:cNvPr id="4" name="Onlinemedier 4" descr="&quot;En Verden Af Plastik&quot;: Introduktion">
            <a:hlinkClick r:id="" action="ppaction://media"/>
            <a:extLst>
              <a:ext uri="{FF2B5EF4-FFF2-40B4-BE49-F238E27FC236}">
                <a16:creationId xmlns:a16="http://schemas.microsoft.com/office/drawing/2014/main" id="{FB8843F8-D87A-1793-4821-74EA8EDCA33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685048" y="2193106"/>
            <a:ext cx="2871905" cy="1622626"/>
          </a:xfrm>
          <a:prstGeom prst="rect">
            <a:avLst/>
          </a:prstGeom>
        </p:spPr>
      </p:pic>
      <p:pic>
        <p:nvPicPr>
          <p:cNvPr id="5" name="Onlinemedier 5" descr="Plast i vårt hav: Från skräp till resurs">
            <a:hlinkClick r:id="" action="ppaction://media"/>
            <a:extLst>
              <a:ext uri="{FF2B5EF4-FFF2-40B4-BE49-F238E27FC236}">
                <a16:creationId xmlns:a16="http://schemas.microsoft.com/office/drawing/2014/main" id="{2DC845B9-57C6-8C8A-FC7D-91F8EEEE80B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8685048" y="3862903"/>
            <a:ext cx="2871905" cy="162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1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38CD3-AB4C-BA52-CC29-2AF8E9E0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 som eleverne kan stille: lektion 1+2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6900EB-F53E-3815-732F-5390900ED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Hvordan påvirker vores måde at forbruge på, livet i havet?</a:t>
            </a:r>
          </a:p>
          <a:p>
            <a:r>
              <a:rPr lang="da-DK" sz="2400" dirty="0"/>
              <a:t>Hvad betyder cirkulær økonomi og hvordan kan det hjælpe havet med at forbedre sig?</a:t>
            </a:r>
          </a:p>
          <a:p>
            <a:r>
              <a:rPr lang="da-DK" sz="2400" dirty="0"/>
              <a:t>Hvilke ting anvender vi i vores hverdag, som bidrager til forurening i havet? </a:t>
            </a:r>
          </a:p>
          <a:p>
            <a:r>
              <a:rPr lang="da-DK" sz="2400" dirty="0"/>
              <a:t>Hvordan kan vi genbruge tingene i stedet for at smide dem ud, for at undgå at de bliver til skrald i havet?</a:t>
            </a:r>
          </a:p>
          <a:p>
            <a:r>
              <a:rPr lang="da-DK" sz="2400" dirty="0"/>
              <a:t>Kan gamle fiskenet og plastikflasker anvendes til nye ting?</a:t>
            </a:r>
          </a:p>
          <a:p>
            <a:r>
              <a:rPr lang="da-DK" sz="2400" dirty="0"/>
              <a:t>Hvad kan vi som forbrugere gøre for at mindske skraldet i havet?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346302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D4CF1-875E-6439-E447-B6B41DB55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064"/>
            <a:ext cx="10515600" cy="1325563"/>
          </a:xfrm>
        </p:spPr>
        <p:txBody>
          <a:bodyPr/>
          <a:lstStyle/>
          <a:p>
            <a:r>
              <a:rPr lang="da-DK" dirty="0"/>
              <a:t>Skriv en tekst: Lektion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63058E-4D60-FA9D-55C1-2C8DB04E6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6096"/>
            <a:ext cx="6825343" cy="4351338"/>
          </a:xfrm>
        </p:spPr>
        <p:txBody>
          <a:bodyPr>
            <a:normAutofit/>
          </a:bodyPr>
          <a:lstStyle/>
          <a:p>
            <a:r>
              <a:rPr lang="da-DK" sz="2400" dirty="0"/>
              <a:t>Eleverne skal i mindre grupper skrive en tekst ud fra de spørgsmål de har snakket om – Den skal omhandle cirkulær økonomi, havet og miljø.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dirty="0"/>
              <a:t>Formålet med teksterne er at eleverne skal træne at kunne argumentere og reflektere over det valgte tema.</a:t>
            </a:r>
          </a:p>
          <a:p>
            <a:endParaRPr lang="da-DK" sz="2400" dirty="0"/>
          </a:p>
        </p:txBody>
      </p:sp>
      <p:pic>
        <p:nvPicPr>
          <p:cNvPr id="6" name="Billede 5" descr="Et billede, der indeholder kontorartikler, Kontorredskaber, håndskrift, papir&#10;&#10;Indhold genereret af kunstig intelligens kan være forkert.">
            <a:extLst>
              <a:ext uri="{FF2B5EF4-FFF2-40B4-BE49-F238E27FC236}">
                <a16:creationId xmlns:a16="http://schemas.microsoft.com/office/drawing/2014/main" id="{C9A659DF-42D8-BB1D-41DB-59BC20433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797" y="2056096"/>
            <a:ext cx="3634473" cy="27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7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86D04-AE56-46DB-E9AC-C7B2CF60D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2384"/>
            <a:ext cx="10515600" cy="1325563"/>
          </a:xfrm>
        </p:spPr>
        <p:txBody>
          <a:bodyPr/>
          <a:lstStyle/>
          <a:p>
            <a:r>
              <a:rPr lang="da-DK" dirty="0"/>
              <a:t>Dialogpause: lektion 4+5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CA2168-6E68-8569-01D9-8180BE9D6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Introduktion 3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Spilleregler 3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Introduktionstekst (digt) 7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Diskussion i par 5 min 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Fælles diskussion 15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dirty="0">
                <a:solidFill>
                  <a:srgbClr val="000000"/>
                </a:solidFill>
              </a:rPr>
              <a:t>Hvilke følelser får I?</a:t>
            </a: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 3 min 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Del fælles på klassen 7 min</a:t>
            </a:r>
          </a:p>
          <a:p>
            <a:pPr rtl="0" fontAlgn="base">
              <a:buFont typeface="+mj-lt"/>
              <a:buAutoNum type="arabicPeriod"/>
            </a:pPr>
            <a:r>
              <a:rPr lang="da-DK" sz="2400" b="0" i="0" u="none" strike="noStrike" dirty="0">
                <a:solidFill>
                  <a:srgbClr val="000000"/>
                </a:solidFill>
                <a:effectLst/>
              </a:rPr>
              <a:t>Fælles opsamling 5 min </a:t>
            </a:r>
          </a:p>
          <a:p>
            <a:endParaRPr lang="da-DK" sz="3600" dirty="0"/>
          </a:p>
        </p:txBody>
      </p:sp>
      <p:pic>
        <p:nvPicPr>
          <p:cNvPr id="4" name="Billede 3" descr="Et billede, der indeholder skitse, tegning, tegneserie, clipart&#10;&#10;Indhold genereret af kunstig intelligens kan være forkert.">
            <a:extLst>
              <a:ext uri="{FF2B5EF4-FFF2-40B4-BE49-F238E27FC236}">
                <a16:creationId xmlns:a16="http://schemas.microsoft.com/office/drawing/2014/main" id="{38E0FDBD-9C86-A382-C708-53B329F54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040" y="1252710"/>
            <a:ext cx="1903760" cy="1952700"/>
          </a:xfrm>
          <a:prstGeom prst="rect">
            <a:avLst/>
          </a:prstGeom>
        </p:spPr>
      </p:pic>
      <p:pic>
        <p:nvPicPr>
          <p:cNvPr id="6" name="Billede 5" descr="Et billede, der indeholder tøj, person, illustration/afbildning, Animeret tegnefilm&#10;&#10;Indhold genereret af kunstig intelligens kan være forkert.">
            <a:extLst>
              <a:ext uri="{FF2B5EF4-FFF2-40B4-BE49-F238E27FC236}">
                <a16:creationId xmlns:a16="http://schemas.microsoft.com/office/drawing/2014/main" id="{D8E9A41E-871B-4B64-0F02-A34E9B906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238" y="3429000"/>
            <a:ext cx="3884128" cy="2320749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44ADC66-5A44-969A-5FE7-E60A43C34D4F}"/>
              </a:ext>
            </a:extLst>
          </p:cNvPr>
          <p:cNvSpPr txBox="1"/>
          <p:nvPr/>
        </p:nvSpPr>
        <p:spPr>
          <a:xfrm>
            <a:off x="9450040" y="3244334"/>
            <a:ext cx="290093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i-FI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lvl="0">
              <a:buClr>
                <a:srgbClr val="000000"/>
              </a:buClr>
              <a:buSzPts val="1400"/>
              <a:defRPr/>
            </a:pPr>
            <a:r>
              <a:rPr kumimoji="0" lang="da-DK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Billlede: </a:t>
            </a:r>
            <a:r>
              <a:rPr lang="da-DK" sz="600" dirty="0">
                <a:solidFill>
                  <a:srgbClr val="000000"/>
                </a:solidFill>
                <a:latin typeface="Montserrat Light" panose="00000400000000000000" pitchFamily="50" charset="0"/>
                <a:ea typeface="Gill Sans"/>
                <a:cs typeface="Gill Sans"/>
                <a:sym typeface="Gill Sans"/>
              </a:rPr>
              <a:t>Stiftelsen Dialogpaus, www.dialogpaus.fi </a:t>
            </a:r>
            <a:endParaRPr kumimoji="0" lang="sv-SE" sz="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anose="00000400000000000000" pitchFamily="50" charset="0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47223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2D480-9AC5-CDD5-9128-C1F64DCAF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818"/>
            <a:ext cx="10515600" cy="1325563"/>
          </a:xfrm>
        </p:spPr>
        <p:txBody>
          <a:bodyPr/>
          <a:lstStyle/>
          <a:p>
            <a:r>
              <a:rPr lang="da-DK" dirty="0"/>
              <a:t>Spilleregler for Dialogpause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71F785-768A-4453-9662-B497624C1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9807"/>
            <a:ext cx="10515600" cy="310659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400" b="1" dirty="0"/>
              <a:t>Lyt</a:t>
            </a:r>
            <a:r>
              <a:rPr lang="da-DK" sz="2400" dirty="0"/>
              <a:t> på andre, man afbryder ikke eller starter andre samtaler.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b="1" dirty="0"/>
              <a:t>Deltag </a:t>
            </a:r>
            <a:r>
              <a:rPr lang="da-DK" sz="2400" dirty="0"/>
              <a:t>i det som de andre siger og brug jeres hverdagssprog.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b="1" dirty="0"/>
              <a:t>Fortæl </a:t>
            </a:r>
            <a:r>
              <a:rPr lang="da-DK" sz="2400" dirty="0"/>
              <a:t>om dine egne erfaringer.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b="1" dirty="0"/>
              <a:t>Snak</a:t>
            </a:r>
            <a:r>
              <a:rPr lang="da-DK" sz="2400" dirty="0"/>
              <a:t> gerne direkte til andre og spørg om deres synspunkter.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b="1" dirty="0"/>
              <a:t>Vær nærværende </a:t>
            </a:r>
            <a:r>
              <a:rPr lang="da-DK" sz="2400" dirty="0"/>
              <a:t>og respekter andre.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b="1" dirty="0"/>
              <a:t>Søg og saml </a:t>
            </a:r>
          </a:p>
        </p:txBody>
      </p:sp>
    </p:spTree>
    <p:extLst>
      <p:ext uri="{BB962C8B-B14F-4D97-AF65-F5344CB8AC3E}">
        <p14:creationId xmlns:p14="http://schemas.microsoft.com/office/powerpoint/2010/main" val="3333253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2FA3F-49A6-C2A3-7291-88B6C236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4" y="602331"/>
            <a:ext cx="10515600" cy="1325563"/>
          </a:xfrm>
        </p:spPr>
        <p:txBody>
          <a:bodyPr/>
          <a:lstStyle/>
          <a:p>
            <a:r>
              <a:rPr lang="da-DK" dirty="0"/>
              <a:t>Introduktion til dialogpause </a:t>
            </a:r>
            <a:br>
              <a:rPr lang="da-DK" dirty="0"/>
            </a:br>
            <a:r>
              <a:rPr lang="da-DK" dirty="0"/>
              <a:t>Med digte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0FB8EE3-D224-D4D9-24D9-94EAB10B3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883" y="3318251"/>
            <a:ext cx="7064298" cy="2694852"/>
          </a:xfrm>
        </p:spPr>
        <p:txBody>
          <a:bodyPr>
            <a:normAutofit lnSpcReduction="10000"/>
          </a:bodyPr>
          <a:lstStyle/>
          <a:p>
            <a:endParaRPr lang="da-DK" sz="2000" dirty="0">
              <a:hlinkClick r:id="rId2"/>
            </a:endParaRPr>
          </a:p>
          <a:p>
            <a:pPr marL="0" indent="0">
              <a:buNone/>
            </a:pPr>
            <a:endParaRPr lang="da-DK" sz="2000" dirty="0">
              <a:hlinkClick r:id="rId2"/>
            </a:endParaRPr>
          </a:p>
          <a:p>
            <a:endParaRPr lang="da-DK" sz="2000" dirty="0">
              <a:hlinkClick r:id="rId2"/>
            </a:endParaRPr>
          </a:p>
          <a:p>
            <a:r>
              <a:rPr lang="da-DK" sz="2000" dirty="0">
                <a:hlinkClick r:id="rId2"/>
              </a:rPr>
              <a:t>https://skjold-andersen.dk/2019/06/19/et-klimadigt-om-plastik-i-havet/</a:t>
            </a:r>
            <a:endParaRPr lang="da-DK" sz="2000" dirty="0"/>
          </a:p>
          <a:p>
            <a:r>
              <a:rPr lang="da-DK" sz="2000" dirty="0"/>
              <a:t>Når I har læst digtet, skal I snakke om det i makkerpar. Tænk over, hvordan I forstår teksten og hvordan det passer ind i jeres hverdag. </a:t>
            </a:r>
          </a:p>
        </p:txBody>
      </p:sp>
      <p:pic>
        <p:nvPicPr>
          <p:cNvPr id="6" name="Billede 5" descr="Et billede, der indeholder tekst, brev, papir, kvittering&#10;&#10;Indhold genereret af kunstig intelligens kan være forkert.">
            <a:extLst>
              <a:ext uri="{FF2B5EF4-FFF2-40B4-BE49-F238E27FC236}">
                <a16:creationId xmlns:a16="http://schemas.microsoft.com/office/drawing/2014/main" id="{20646BC2-B1D5-6380-CC2C-C11254928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81" y="537537"/>
            <a:ext cx="4016299" cy="5949357"/>
          </a:xfrm>
          <a:prstGeom prst="rect">
            <a:avLst/>
          </a:prstGeom>
          <a:noFill/>
        </p:spPr>
      </p:pic>
      <p:pic>
        <p:nvPicPr>
          <p:cNvPr id="7" name="Billede 6" descr="Et billede, der indeholder svømme, vand, akvarium, under vand&#10;&#10;Indhold genereret af kunstig intelligens kan være forkert.">
            <a:extLst>
              <a:ext uri="{FF2B5EF4-FFF2-40B4-BE49-F238E27FC236}">
                <a16:creationId xmlns:a16="http://schemas.microsoft.com/office/drawing/2014/main" id="{E1D5A00B-7363-C85B-0608-C8C24DB6A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911" y="1795848"/>
            <a:ext cx="3265514" cy="209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10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9FBA16-C875-CE25-E0AD-E2CB87DC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Havets stemme – en ”reklame” for havet: Lektion 6+7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F9A4CE-E9A1-CF71-F450-94A59F774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554" y="2854112"/>
            <a:ext cx="7416452" cy="3437066"/>
          </a:xfrm>
        </p:spPr>
        <p:txBody>
          <a:bodyPr/>
          <a:lstStyle/>
          <a:p>
            <a:r>
              <a:rPr lang="da-DK" sz="2400" dirty="0"/>
              <a:t>Praktisk opgave, hvor eleverne i grupper skal lave en reklame eller lydfil</a:t>
            </a:r>
          </a:p>
          <a:p>
            <a:r>
              <a:rPr lang="da-DK" sz="2400" dirty="0">
                <a:solidFill>
                  <a:srgbClr val="000000"/>
                </a:solidFill>
              </a:rPr>
              <a:t>De skal snakke </a:t>
            </a:r>
            <a:r>
              <a:rPr lang="da-DK" sz="2400" dirty="0">
                <a:solidFill>
                  <a:srgbClr val="000000"/>
                </a:solidFill>
                <a:effectLst/>
              </a:rPr>
              <a:t>som om de var fisk, koraller eller plastikposer. De fortæller om, hvordan livet i havet ser ud og hvad de ønsker, mennesker vil gøre for at forbedre det.</a:t>
            </a:r>
          </a:p>
          <a:p>
            <a:pPr>
              <a:buNone/>
            </a:pPr>
            <a:r>
              <a:rPr lang="da-DK" sz="2400" dirty="0">
                <a:solidFill>
                  <a:srgbClr val="000000"/>
                </a:solidFill>
                <a:effectLst/>
              </a:rPr>
              <a:t> Aktiviteten afsluttes med en ”filmpremiere” i klassen. Hvor grupperne viser hvad de har lavet for de andre.</a:t>
            </a:r>
          </a:p>
        </p:txBody>
      </p:sp>
      <p:pic>
        <p:nvPicPr>
          <p:cNvPr id="5" name="Billede 4" descr="Et billede, der indeholder vand, Marinbiologi, under vand, fisk&#10;&#10;Indhold genereret af kunstig intelligens kan være forkert.">
            <a:extLst>
              <a:ext uri="{FF2B5EF4-FFF2-40B4-BE49-F238E27FC236}">
                <a16:creationId xmlns:a16="http://schemas.microsoft.com/office/drawing/2014/main" id="{08711FA0-A8D9-ADFB-0C6E-80975EB1C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2"/>
          <a:stretch>
            <a:fillRect/>
          </a:stretch>
        </p:blipFill>
        <p:spPr>
          <a:xfrm>
            <a:off x="8386159" y="4256066"/>
            <a:ext cx="2997287" cy="2035112"/>
          </a:xfrm>
          <a:prstGeom prst="rect">
            <a:avLst/>
          </a:prstGeom>
        </p:spPr>
      </p:pic>
      <p:pic>
        <p:nvPicPr>
          <p:cNvPr id="8" name="Billede 7" descr="Et billede, der indeholder tangnåle, fisk, søhest, Rørmundede fisk&#10;&#10;Indhold genereret af kunstig intelligens kan være forkert.">
            <a:extLst>
              <a:ext uri="{FF2B5EF4-FFF2-40B4-BE49-F238E27FC236}">
                <a16:creationId xmlns:a16="http://schemas.microsoft.com/office/drawing/2014/main" id="{599B9D73-5F60-069C-78BF-FFE207423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159" y="1393184"/>
            <a:ext cx="2878391" cy="2551482"/>
          </a:xfrm>
          <a:prstGeom prst="rect">
            <a:avLst/>
          </a:prstGeom>
        </p:spPr>
      </p:pic>
      <p:pic>
        <p:nvPicPr>
          <p:cNvPr id="10" name="Billede 9" descr="Et billede, der indeholder typografi&#10;&#10;Indhold genereret af kunstig intelligens kan være forkert.">
            <a:extLst>
              <a:ext uri="{FF2B5EF4-FFF2-40B4-BE49-F238E27FC236}">
                <a16:creationId xmlns:a16="http://schemas.microsoft.com/office/drawing/2014/main" id="{E511EEAA-F011-BA6C-67DE-A20989655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9852"/>
            <a:ext cx="2107655" cy="97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59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teksti, kuvakaappaus, Fontti, graafinen suunnittelu&#10;&#10;Kuvaus luotu automaattisesti">
            <a:extLst>
              <a:ext uri="{FF2B5EF4-FFF2-40B4-BE49-F238E27FC236}">
                <a16:creationId xmlns:a16="http://schemas.microsoft.com/office/drawing/2014/main" id="{EE94EE1D-6B00-8D60-B75F-A94F528DB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65943"/>
            <a:ext cx="10905066" cy="400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61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imeout">
      <a:majorFont>
        <a:latin typeface="Bebas Neue"/>
        <a:ea typeface=""/>
        <a:cs typeface=""/>
      </a:majorFont>
      <a:minorFont>
        <a:latin typeface="Montserra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558</Words>
  <Application>Microsoft Office PowerPoint</Application>
  <PresentationFormat>Laajakuva</PresentationFormat>
  <Paragraphs>57</Paragraphs>
  <Slides>11</Slides>
  <Notes>0</Notes>
  <HiddenSlides>0</HiddenSlides>
  <MMClips>4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Bebas Neue</vt:lpstr>
      <vt:lpstr>Montserrat Light</vt:lpstr>
      <vt:lpstr>Office-teema</vt:lpstr>
      <vt:lpstr>PowerPoint-esitys</vt:lpstr>
      <vt:lpstr>Tema: Livet i havet og ansvarligt forbrug og produktion </vt:lpstr>
      <vt:lpstr>Målgruppe og Lektionsantal</vt:lpstr>
      <vt:lpstr>Introduktion: Livet i havet og ansvarligt forbrug og produktion Lektion 1+2: Plastik I havet  </vt:lpstr>
      <vt:lpstr>Spørgsmål som eleverne kan stille: lektion 1+2 </vt:lpstr>
      <vt:lpstr>Skriv en tekst: Lektion 3</vt:lpstr>
      <vt:lpstr>Dialogpause: lektion 4+5</vt:lpstr>
      <vt:lpstr>Spilleregler for Dialogpause</vt:lpstr>
      <vt:lpstr>Introduktion til dialogpause  Med digte</vt:lpstr>
      <vt:lpstr>Havets stemme – en ”reklame” for havet: Lektion 6+7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Jessica Mukkala</dc:creator>
  <cp:lastModifiedBy>Oona Mertoniemi</cp:lastModifiedBy>
  <cp:revision>14</cp:revision>
  <dcterms:created xsi:type="dcterms:W3CDTF">2024-05-06T12:17:41Z</dcterms:created>
  <dcterms:modified xsi:type="dcterms:W3CDTF">2025-08-22T06:02:08Z</dcterms:modified>
</cp:coreProperties>
</file>