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66" r:id="rId4"/>
    <p:sldId id="267" r:id="rId5"/>
    <p:sldId id="268" r:id="rId6"/>
    <p:sldId id="297" r:id="rId7"/>
    <p:sldId id="298" r:id="rId8"/>
    <p:sldId id="299" r:id="rId9"/>
    <p:sldId id="284" r:id="rId10"/>
    <p:sldId id="300" r:id="rId11"/>
    <p:sldId id="286" r:id="rId12"/>
    <p:sldId id="287" r:id="rId13"/>
    <p:sldId id="288" r:id="rId14"/>
    <p:sldId id="289" r:id="rId15"/>
    <p:sldId id="294" r:id="rId16"/>
    <p:sldId id="290" r:id="rId17"/>
    <p:sldId id="291" r:id="rId18"/>
    <p:sldId id="292" r:id="rId19"/>
    <p:sldId id="295" r:id="rId20"/>
    <p:sldId id="283" r:id="rId21"/>
    <p:sldId id="269" r:id="rId22"/>
    <p:sldId id="270" r:id="rId23"/>
    <p:sldId id="271" r:id="rId24"/>
    <p:sldId id="258" r:id="rId2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164F26-9F87-4C6B-8651-45EE9DDCBF9F}" v="1" dt="2024-09-05T13:53:33.7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1898" autoAdjust="0"/>
  </p:normalViewPr>
  <p:slideViewPr>
    <p:cSldViewPr snapToGrid="0" showGuides="1">
      <p:cViewPr varScale="1">
        <p:scale>
          <a:sx n="93" d="100"/>
          <a:sy n="93" d="100"/>
        </p:scale>
        <p:origin x="109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inaliisa Granholm" userId="8a92c326-07fc-44a2-91e7-35a6c891f72f" providerId="ADAL" clId="{9E164F26-9F87-4C6B-8651-45EE9DDCBF9F}"/>
    <pc:docChg chg="modSld">
      <pc:chgData name="Tiinaliisa Granholm" userId="8a92c326-07fc-44a2-91e7-35a6c891f72f" providerId="ADAL" clId="{9E164F26-9F87-4C6B-8651-45EE9DDCBF9F}" dt="2024-09-05T13:53:59.499" v="5" actId="14100"/>
      <pc:docMkLst>
        <pc:docMk/>
      </pc:docMkLst>
      <pc:sldChg chg="addSp modSp mod">
        <pc:chgData name="Tiinaliisa Granholm" userId="8a92c326-07fc-44a2-91e7-35a6c891f72f" providerId="ADAL" clId="{9E164F26-9F87-4C6B-8651-45EE9DDCBF9F}" dt="2024-09-05T13:53:59.499" v="5" actId="14100"/>
        <pc:sldMkLst>
          <pc:docMk/>
          <pc:sldMk cId="4283382033" sldId="258"/>
        </pc:sldMkLst>
        <pc:spChg chg="add mod">
          <ac:chgData name="Tiinaliisa Granholm" userId="8a92c326-07fc-44a2-91e7-35a6c891f72f" providerId="ADAL" clId="{9E164F26-9F87-4C6B-8651-45EE9DDCBF9F}" dt="2024-09-05T13:53:59.499" v="5" actId="14100"/>
          <ac:spMkLst>
            <pc:docMk/>
            <pc:sldMk cId="4283382033" sldId="258"/>
            <ac:spMk id="2" creationId="{772831C9-B584-B4A6-2349-4D2A6EDAEF88}"/>
          </ac:spMkLst>
        </pc:spChg>
        <pc:picChg chg="mod">
          <ac:chgData name="Tiinaliisa Granholm" userId="8a92c326-07fc-44a2-91e7-35a6c891f72f" providerId="ADAL" clId="{9E164F26-9F87-4C6B-8651-45EE9DDCBF9F}" dt="2024-09-05T13:53:49.032" v="4" actId="1076"/>
          <ac:picMkLst>
            <pc:docMk/>
            <pc:sldMk cId="4283382033" sldId="258"/>
            <ac:picMk id="3" creationId="{EE94EE1D-6B00-8D60-B75F-A94F528DBC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661691-A2F2-4DB7-A890-724BE43E4C38}" type="datetimeFigureOut">
              <a:rPr lang="fi-FI" smtClean="0"/>
              <a:t>21.8.2025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4DF8B-D47E-466E-85E8-DA237788B53B}" type="slidenum">
              <a:rPr lang="fi-FI" smtClean="0"/>
              <a:t>‹#›</a:t>
            </a:fld>
            <a:endParaRPr lang="fi-FI"/>
          </a:p>
        </p:txBody>
      </p:sp>
    </p:spTree>
    <p:extLst>
      <p:ext uri="{BB962C8B-B14F-4D97-AF65-F5344CB8AC3E}">
        <p14:creationId xmlns:p14="http://schemas.microsoft.com/office/powerpoint/2010/main" val="1877357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944" y="4400957"/>
            <a:ext cx="5486100" cy="360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F89DCC-D583-F8AF-C8FA-76BDDA77EBC2}"/>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C73FEE7D-A0EA-02C3-A059-053EDA8C0F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96143E8-F730-BE37-D2BF-A8D6FFB20944}"/>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A3981D47-6A43-1D70-4F76-6ACCCDBF5CE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4C3283D-E494-81E2-EF0C-BC974AB8487A}"/>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82883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FA28E9-668E-1053-02BF-1D9580A4E0C9}"/>
              </a:ext>
            </a:extLst>
          </p:cNvPr>
          <p:cNvSpPr>
            <a:spLocks noGrp="1"/>
          </p:cNvSpPr>
          <p:nvPr>
            <p:ph type="title"/>
          </p:nvPr>
        </p:nvSpPr>
        <p:spPr/>
        <p:txBody>
          <a:bodyPr/>
          <a:lstStyle>
            <a:lvl1pPr>
              <a:tabLst>
                <a:tab pos="1431925" algn="l"/>
              </a:tab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F24C5016-F8E7-727A-3737-54672E32BF42}"/>
              </a:ext>
            </a:extLst>
          </p:cNvPr>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BE9A663D-2FFA-3DCE-D43B-E671136060AE}"/>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ECC10A04-7CFA-C0A7-98B7-88F6FAB71FE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A8C4E0A-A7BE-4746-3289-5A4C510632E6}"/>
              </a:ext>
            </a:extLst>
          </p:cNvPr>
          <p:cNvSpPr>
            <a:spLocks noGrp="1"/>
          </p:cNvSpPr>
          <p:nvPr>
            <p:ph type="sldNum" sz="quarter" idx="12"/>
          </p:nvPr>
        </p:nvSpPr>
        <p:spPr/>
        <p:txBody>
          <a:bodyPr/>
          <a:lstStyle/>
          <a:p>
            <a:fld id="{95216888-F4C7-4B38-9465-588E844783A5}" type="slidenum">
              <a:rPr lang="fi-FI" smtClean="0"/>
              <a:t>‹#›</a:t>
            </a:fld>
            <a:endParaRPr lang="fi-FI"/>
          </a:p>
        </p:txBody>
      </p:sp>
      <p:pic>
        <p:nvPicPr>
          <p:cNvPr id="8" name="Kuva 7" descr="Kuva, joka sisältää kohteen Värikkyys, kuvio, keltainen, appelsiini&#10;&#10;Kuvaus luotu automaattisesti">
            <a:extLst>
              <a:ext uri="{FF2B5EF4-FFF2-40B4-BE49-F238E27FC236}">
                <a16:creationId xmlns:a16="http://schemas.microsoft.com/office/drawing/2014/main" id="{1379934C-C8D1-A0F7-1B3A-38DA42132BF8}"/>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t="10000"/>
          <a:stretch/>
        </p:blipFill>
        <p:spPr>
          <a:xfrm>
            <a:off x="0" y="0"/>
            <a:ext cx="12192000" cy="6858000"/>
          </a:xfrm>
          <a:prstGeom prst="rect">
            <a:avLst/>
          </a:prstGeom>
        </p:spPr>
      </p:pic>
      <p:sp>
        <p:nvSpPr>
          <p:cNvPr id="9" name="Suorakulmio 8">
            <a:extLst>
              <a:ext uri="{FF2B5EF4-FFF2-40B4-BE49-F238E27FC236}">
                <a16:creationId xmlns:a16="http://schemas.microsoft.com/office/drawing/2014/main" id="{BFD0BB3D-2986-C87E-F5FB-C61F32CA0A3F}"/>
              </a:ext>
            </a:extLst>
          </p:cNvPr>
          <p:cNvSpPr>
            <a:spLocks noGrp="1" noRot="1" noMove="1" noResize="1" noEditPoints="1" noAdjustHandles="1" noChangeArrowheads="1" noChangeShapeType="1"/>
          </p:cNvSpPr>
          <p:nvPr userDrawn="1"/>
        </p:nvSpPr>
        <p:spPr>
          <a:xfrm>
            <a:off x="326858" y="365125"/>
            <a:ext cx="11538284" cy="62161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651575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DF2015-414D-224D-2B05-F69B609B670D}"/>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85C7499A-01EA-6C26-AD30-1901891D83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2EF030A-15DD-C8C5-F8A9-BB0995A90140}"/>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4ED2D3ED-7D9D-28AA-767C-81DEC3E8E83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BA2194B-F21B-6D35-319A-94E555803DE9}"/>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19210044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9847BD-41C7-9A69-9427-C93B7D71446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351F5EC-E187-0069-688F-C9B65471DE6A}"/>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E2C2CCE0-8B86-6EA1-4093-148201A931E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0470A289-14EB-9731-94C0-A91764BFEB39}"/>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6" name="Alatunnisteen paikkamerkki 5">
            <a:extLst>
              <a:ext uri="{FF2B5EF4-FFF2-40B4-BE49-F238E27FC236}">
                <a16:creationId xmlns:a16="http://schemas.microsoft.com/office/drawing/2014/main" id="{B5E51A6B-3B5F-C727-C0DC-89244029BED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A3E7EE8-EF42-E38F-5B4E-1FF91875636E}"/>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3069741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0EDB3C-4256-FBE2-881B-CC156BD5D500}"/>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CCF4DF30-516F-CAC4-4C7E-3DF9EA924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03A47A93-9F71-5AD8-B34C-A9C418B26473}"/>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D14D5F53-FB46-ED7D-8A6F-A052CC0FD0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453FA30E-0F34-157D-57F6-FE3457541297}"/>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6A318F7-C22B-DA75-A959-25B625A387F3}"/>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8" name="Alatunnisteen paikkamerkki 7">
            <a:extLst>
              <a:ext uri="{FF2B5EF4-FFF2-40B4-BE49-F238E27FC236}">
                <a16:creationId xmlns:a16="http://schemas.microsoft.com/office/drawing/2014/main" id="{036D30BD-C782-5EE0-3718-65CF70E9384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38DCB909-302E-1852-4967-2F2CCD4D0FDB}"/>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707135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9D4B6E-05CD-6BF4-F57A-D5531AF56F73}"/>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6C1E654E-C733-AC6F-2D79-8362BCC4B040}"/>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4" name="Alatunnisteen paikkamerkki 3">
            <a:extLst>
              <a:ext uri="{FF2B5EF4-FFF2-40B4-BE49-F238E27FC236}">
                <a16:creationId xmlns:a16="http://schemas.microsoft.com/office/drawing/2014/main" id="{70611110-0E9E-DE31-FDAD-1EF0B04EDF3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5F286C5-16EE-7909-327C-2671373E7596}"/>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381872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70AE878B-0B0F-4081-ED79-C2673466D522}"/>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3" name="Alatunnisteen paikkamerkki 2">
            <a:extLst>
              <a:ext uri="{FF2B5EF4-FFF2-40B4-BE49-F238E27FC236}">
                <a16:creationId xmlns:a16="http://schemas.microsoft.com/office/drawing/2014/main" id="{77DCD3F9-1C80-2A21-AB47-755288668586}"/>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09F707D-E6FC-2554-236B-71977962AB23}"/>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902385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DA1A62-4C98-CCFA-EAA4-BE69A01F2754}"/>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75CCBC9-4D03-19E9-C2E2-069B4941E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9B92C829-B08D-4CC0-B7F6-64F7BA0E47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5A9AD5A-AB6E-A36F-3439-983AA2551AFF}"/>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6" name="Alatunnisteen paikkamerkki 5">
            <a:extLst>
              <a:ext uri="{FF2B5EF4-FFF2-40B4-BE49-F238E27FC236}">
                <a16:creationId xmlns:a16="http://schemas.microsoft.com/office/drawing/2014/main" id="{C8302855-778D-C3DA-FCE0-8DAE8DDBA79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328D93B-8BF2-F07A-385A-3EEEBB954FCC}"/>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1556137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596F11-BFE8-1519-DA9D-996FCF88BAC8}"/>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7CE315D1-5FB1-B89F-60DA-8F18DF9889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7FF983F-6B71-B9C9-D9CA-4BA95D04C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877F4175-ECC6-BF1D-7BC0-1A0574886A21}"/>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6" name="Alatunnisteen paikkamerkki 5">
            <a:extLst>
              <a:ext uri="{FF2B5EF4-FFF2-40B4-BE49-F238E27FC236}">
                <a16:creationId xmlns:a16="http://schemas.microsoft.com/office/drawing/2014/main" id="{2D6F6D47-0FD1-EF31-C4B9-5042B67FA86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95FCCA2-F554-F2E6-21A8-BC0FC58D2DEB}"/>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279257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C572E4-E5B8-568F-BB4B-B9773060792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15B75B30-298C-49C7-917C-C1B78403258B}"/>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B7E7C72-5675-CF7A-7E80-5278E3A6A711}"/>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EB23E5EC-82ED-10D8-D92C-DD4E4A2E64C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A0990C8-26C4-14BD-5EE6-BF8C2BF4F4D8}"/>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297116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7306798-D428-1068-4B2D-2A3930B2C63A}"/>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C61E6CD3-7EA3-CD07-374F-FA0AF12AC49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5CFC03D-1CEE-3CBF-94CD-4B2B9304C874}"/>
              </a:ext>
            </a:extLst>
          </p:cNvPr>
          <p:cNvSpPr>
            <a:spLocks noGrp="1"/>
          </p:cNvSpPr>
          <p:nvPr>
            <p:ph type="dt" sz="half" idx="10"/>
          </p:nvPr>
        </p:nvSpPr>
        <p:spPr/>
        <p:txBody>
          <a:body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5210E4BD-E911-60A2-AB3B-844C1AF98D3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D531DC9-C3D3-6A7F-0CD2-00BF9B00E723}"/>
              </a:ext>
            </a:extLst>
          </p:cNvPr>
          <p:cNvSpPr>
            <a:spLocks noGrp="1"/>
          </p:cNvSpPr>
          <p:nvPr>
            <p:ph type="sldNum" sz="quarter" idx="12"/>
          </p:nvPr>
        </p:nvSpPr>
        <p:spPr/>
        <p:txBody>
          <a:bodyPr/>
          <a:lstStyle/>
          <a:p>
            <a:fld id="{95216888-F4C7-4B38-9465-588E844783A5}" type="slidenum">
              <a:rPr lang="fi-FI" smtClean="0"/>
              <a:t>‹#›</a:t>
            </a:fld>
            <a:endParaRPr lang="fi-FI"/>
          </a:p>
        </p:txBody>
      </p:sp>
    </p:spTree>
    <p:extLst>
      <p:ext uri="{BB962C8B-B14F-4D97-AF65-F5344CB8AC3E}">
        <p14:creationId xmlns:p14="http://schemas.microsoft.com/office/powerpoint/2010/main" val="3583547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4"/>
        <p:cNvGrpSpPr/>
        <p:nvPr/>
      </p:nvGrpSpPr>
      <p:grpSpPr>
        <a:xfrm>
          <a:off x="0" y="0"/>
          <a:ext cx="0" cy="0"/>
          <a:chOff x="0" y="0"/>
          <a:chExt cx="0" cy="0"/>
        </a:xfrm>
      </p:grpSpPr>
      <p:sp>
        <p:nvSpPr>
          <p:cNvPr id="55" name="Google Shape;55;g2d205787fd7_0_1744"/>
          <p:cNvSpPr txBox="1">
            <a:spLocks noGrp="1"/>
          </p:cNvSpPr>
          <p:nvPr>
            <p:ph type="title"/>
          </p:nvPr>
        </p:nvSpPr>
        <p:spPr>
          <a:xfrm>
            <a:off x="1923747" y="250205"/>
            <a:ext cx="8346000" cy="391200"/>
          </a:xfrm>
          <a:prstGeom prst="rect">
            <a:avLst/>
          </a:prstGeom>
          <a:noFill/>
          <a:ln>
            <a:noFill/>
          </a:ln>
        </p:spPr>
        <p:txBody>
          <a:bodyPr spcFirstLastPara="1" wrap="square" lIns="0" tIns="0" rIns="0" bIns="0" anchor="t" anchorCtr="0">
            <a:spAutoFit/>
          </a:bodyPr>
          <a:lstStyle>
            <a:lvl1pPr lvl="0" algn="l" rtl="0">
              <a:lnSpc>
                <a:spcPct val="100000"/>
              </a:lnSpc>
              <a:spcBef>
                <a:spcPts val="0"/>
              </a:spcBef>
              <a:spcAft>
                <a:spcPts val="0"/>
              </a:spcAft>
              <a:buSzPts val="800"/>
              <a:buNone/>
              <a:defRPr sz="2533" b="1" i="0" u="sng">
                <a:solidFill>
                  <a:srgbClr val="231F20"/>
                </a:solidFill>
                <a:latin typeface="Arial"/>
                <a:ea typeface="Arial"/>
                <a:cs typeface="Arial"/>
                <a:sym typeface="Aria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6" name="Google Shape;56;g2d205787fd7_0_1744"/>
          <p:cNvSpPr txBox="1">
            <a:spLocks noGrp="1"/>
          </p:cNvSpPr>
          <p:nvPr>
            <p:ph type="ftr" idx="11"/>
          </p:nvPr>
        </p:nvSpPr>
        <p:spPr>
          <a:xfrm>
            <a:off x="4145676" y="6377792"/>
            <a:ext cx="3902000" cy="184666"/>
          </a:xfrm>
          <a:prstGeom prst="rect">
            <a:avLst/>
          </a:prstGeom>
          <a:noFill/>
          <a:ln>
            <a:noFill/>
          </a:ln>
        </p:spPr>
        <p:txBody>
          <a:bodyPr spcFirstLastPara="1" wrap="square" lIns="0" tIns="0" rIns="0" bIns="0" anchor="t" anchorCtr="0">
            <a:spAutoFit/>
          </a:bodyPr>
          <a:lstStyle>
            <a:lvl1pPr lvl="0" algn="ctr" rtl="0">
              <a:lnSpc>
                <a:spcPct val="100000"/>
              </a:lnSpc>
              <a:spcBef>
                <a:spcPts val="0"/>
              </a:spcBef>
              <a:spcAft>
                <a:spcPts val="0"/>
              </a:spcAft>
              <a:buSzPts val="800"/>
              <a:buNone/>
              <a:defRPr>
                <a:solidFill>
                  <a:srgbClr val="888888"/>
                </a:solidFil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7" name="Google Shape;57;g2d205787fd7_0_1744"/>
          <p:cNvSpPr txBox="1">
            <a:spLocks noGrp="1"/>
          </p:cNvSpPr>
          <p:nvPr>
            <p:ph type="dt" idx="10"/>
          </p:nvPr>
        </p:nvSpPr>
        <p:spPr>
          <a:xfrm>
            <a:off x="609659" y="6377792"/>
            <a:ext cx="2804400" cy="184666"/>
          </a:xfrm>
          <a:prstGeom prst="rect">
            <a:avLst/>
          </a:prstGeom>
          <a:noFill/>
          <a:ln>
            <a:noFill/>
          </a:ln>
        </p:spPr>
        <p:txBody>
          <a:bodyPr spcFirstLastPara="1" wrap="square" lIns="0" tIns="0" rIns="0" bIns="0" anchor="t" anchorCtr="0">
            <a:spAutoFit/>
          </a:bodyPr>
          <a:lstStyle>
            <a:lvl1pPr lvl="0" algn="l" rtl="0">
              <a:lnSpc>
                <a:spcPct val="100000"/>
              </a:lnSpc>
              <a:spcBef>
                <a:spcPts val="0"/>
              </a:spcBef>
              <a:spcAft>
                <a:spcPts val="0"/>
              </a:spcAft>
              <a:buSzPts val="800"/>
              <a:buNone/>
              <a:defRPr>
                <a:solidFill>
                  <a:srgbClr val="888888"/>
                </a:solidFill>
              </a:defRPr>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58" name="Google Shape;58;g2d205787fd7_0_1744"/>
          <p:cNvSpPr txBox="1">
            <a:spLocks noGrp="1"/>
          </p:cNvSpPr>
          <p:nvPr>
            <p:ph type="sldNum" idx="12"/>
          </p:nvPr>
        </p:nvSpPr>
        <p:spPr>
          <a:xfrm>
            <a:off x="8779079" y="6377793"/>
            <a:ext cx="2804400" cy="205121"/>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rgbClr val="888888"/>
                </a:solidFill>
                <a:latin typeface="Calibri"/>
                <a:ea typeface="Calibri"/>
                <a:cs typeface="Calibri"/>
                <a:sym typeface="Calibri"/>
              </a:defRPr>
            </a:lvl9pPr>
          </a:lstStyle>
          <a:p>
            <a:fld id="{00000000-1234-1234-1234-123412341234}" type="slidenum">
              <a:rPr lang="fi" smtClean="0"/>
              <a:pPr/>
              <a:t>‹#›</a:t>
            </a:fld>
            <a:endParaRPr lang="fi"/>
          </a:p>
        </p:txBody>
      </p:sp>
    </p:spTree>
    <p:extLst>
      <p:ext uri="{BB962C8B-B14F-4D97-AF65-F5344CB8AC3E}">
        <p14:creationId xmlns:p14="http://schemas.microsoft.com/office/powerpoint/2010/main" val="255509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B5DC48F-307F-B57F-B8B8-32031FC489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5C58C6B-3633-5B48-EC3B-7921BE5771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DE095149-E4E8-DA8D-2BA1-8C771C909C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605B8C-001D-4D8F-9A80-FCA025D5C948}" type="datetimeFigureOut">
              <a:rPr lang="fi-FI" smtClean="0"/>
              <a:t>21.8.2025</a:t>
            </a:fld>
            <a:endParaRPr lang="fi-FI"/>
          </a:p>
        </p:txBody>
      </p:sp>
      <p:sp>
        <p:nvSpPr>
          <p:cNvPr id="5" name="Alatunnisteen paikkamerkki 4">
            <a:extLst>
              <a:ext uri="{FF2B5EF4-FFF2-40B4-BE49-F238E27FC236}">
                <a16:creationId xmlns:a16="http://schemas.microsoft.com/office/drawing/2014/main" id="{E43F4031-2858-093F-8347-AE0F0F9DD7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5C86BAFA-D80A-D65A-6A9A-2F52F8D1FF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216888-F4C7-4B38-9465-588E844783A5}" type="slidenum">
              <a:rPr lang="fi-FI" smtClean="0"/>
              <a:t>‹#›</a:t>
            </a:fld>
            <a:endParaRPr lang="fi-FI"/>
          </a:p>
        </p:txBody>
      </p:sp>
    </p:spTree>
    <p:extLst>
      <p:ext uri="{BB962C8B-B14F-4D97-AF65-F5344CB8AC3E}">
        <p14:creationId xmlns:p14="http://schemas.microsoft.com/office/powerpoint/2010/main" val="72572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verdensmaalene.dk/maal/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sva.se/rad-och-tips/skola/vattenexperiment/gor-ett-eget-avloppsreningsver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dialogpaus.fi/verktyg/stodmaterial-for-diskussionsledare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gle/cNzgLYCNL7T76q2d7"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teksti, Grafiikka, graafinen suunnittelu, juliste&#10;&#10;Kuvaus luotu automaattisesti">
            <a:extLst>
              <a:ext uri="{FF2B5EF4-FFF2-40B4-BE49-F238E27FC236}">
                <a16:creationId xmlns:a16="http://schemas.microsoft.com/office/drawing/2014/main" id="{76F1D87B-6033-A3B0-6775-AF90F26C66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63" y="0"/>
            <a:ext cx="11563073" cy="6858000"/>
          </a:xfrm>
          <a:prstGeom prst="rect">
            <a:avLst/>
          </a:prstGeom>
        </p:spPr>
      </p:pic>
    </p:spTree>
    <p:extLst>
      <p:ext uri="{BB962C8B-B14F-4D97-AF65-F5344CB8AC3E}">
        <p14:creationId xmlns:p14="http://schemas.microsoft.com/office/powerpoint/2010/main" val="70510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8CEF86-20AF-41B8-B005-41AF9AD9B85C}"/>
              </a:ext>
            </a:extLst>
          </p:cNvPr>
          <p:cNvSpPr>
            <a:spLocks noGrp="1"/>
          </p:cNvSpPr>
          <p:nvPr>
            <p:ph type="title"/>
          </p:nvPr>
        </p:nvSpPr>
        <p:spPr>
          <a:xfrm>
            <a:off x="641269" y="175119"/>
            <a:ext cx="10712532" cy="3601233"/>
          </a:xfrm>
        </p:spPr>
        <p:txBody>
          <a:bodyPr>
            <a:normAutofit/>
          </a:bodyPr>
          <a:lstStyle/>
          <a:p>
            <a:r>
              <a:rPr lang="fi-FI" b="1" dirty="0" err="1">
                <a:solidFill>
                  <a:schemeClr val="dk1"/>
                </a:solidFill>
                <a:ea typeface="Gill Sans"/>
                <a:cs typeface="Gill Sans"/>
                <a:sym typeface="Gill Sans"/>
              </a:rPr>
              <a:t>Tema</a:t>
            </a:r>
            <a:r>
              <a:rPr lang="fi-FI" b="1" dirty="0">
                <a:solidFill>
                  <a:schemeClr val="dk1"/>
                </a:solidFill>
                <a:ea typeface="Gill Sans"/>
                <a:cs typeface="Gill Sans"/>
                <a:sym typeface="Gill Sans"/>
              </a:rPr>
              <a:t>: “</a:t>
            </a:r>
            <a:r>
              <a:rPr lang="fi-FI" b="1" dirty="0" err="1">
                <a:solidFill>
                  <a:schemeClr val="dk1"/>
                </a:solidFill>
                <a:ea typeface="Gill Sans"/>
                <a:cs typeface="Gill Sans"/>
                <a:sym typeface="Gill Sans"/>
              </a:rPr>
              <a:t>Vand</a:t>
            </a:r>
            <a:r>
              <a:rPr lang="fi-FI" b="1" dirty="0">
                <a:solidFill>
                  <a:schemeClr val="dk1"/>
                </a:solidFill>
                <a:ea typeface="Gill Sans"/>
                <a:cs typeface="Gill Sans"/>
                <a:sym typeface="Gill Sans"/>
              </a:rPr>
              <a:t>. </a:t>
            </a:r>
            <a:r>
              <a:rPr lang="da-DK" b="1" dirty="0">
                <a:solidFill>
                  <a:schemeClr val="dk1"/>
                </a:solidFill>
                <a:highlight>
                  <a:srgbClr val="FFFFFF"/>
                </a:highlight>
                <a:ea typeface="Gill Sans"/>
                <a:cs typeface="Gill Sans"/>
                <a:sym typeface="Gill Sans"/>
              </a:rPr>
              <a:t>H</a:t>
            </a:r>
            <a:r>
              <a:rPr lang="da-DK" b="1" dirty="0">
                <a:highlight>
                  <a:srgbClr val="FFFFFF"/>
                </a:highlight>
                <a:ea typeface="Gill Sans"/>
                <a:cs typeface="Gill Sans"/>
                <a:sym typeface="Gill Sans"/>
              </a:rPr>
              <a:t>vordan naturen renser vand</a:t>
            </a:r>
            <a:r>
              <a:rPr lang="fi-FI" b="1" dirty="0">
                <a:solidFill>
                  <a:schemeClr val="dk1"/>
                </a:solidFill>
                <a:ea typeface="Gill Sans"/>
                <a:cs typeface="Gill Sans"/>
                <a:sym typeface="Gill Sans"/>
              </a:rPr>
              <a:t>?”</a:t>
            </a:r>
            <a:br>
              <a:rPr lang="fi-FI" b="1" i="1" dirty="0">
                <a:solidFill>
                  <a:schemeClr val="dk1"/>
                </a:solidFill>
                <a:ea typeface="Gill Sans"/>
                <a:cs typeface="Gill Sans"/>
                <a:sym typeface="Gill Sans"/>
              </a:rPr>
            </a:br>
            <a:br>
              <a:rPr lang="sv-SE" sz="44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014CF09D-61D6-3D63-F912-806967865DBA}"/>
              </a:ext>
            </a:extLst>
          </p:cNvPr>
          <p:cNvSpPr>
            <a:spLocks noGrp="1"/>
          </p:cNvSpPr>
          <p:nvPr>
            <p:ph idx="1"/>
          </p:nvPr>
        </p:nvSpPr>
        <p:spPr>
          <a:xfrm>
            <a:off x="703238" y="2236124"/>
            <a:ext cx="7814539" cy="3354780"/>
          </a:xfrm>
        </p:spPr>
        <p:txBody>
          <a:bodyPr>
            <a:normAutofit/>
          </a:bodyPr>
          <a:lstStyle/>
          <a:p>
            <a:pPr>
              <a:lnSpc>
                <a:spcPct val="115000"/>
              </a:lnSpc>
              <a:buClr>
                <a:srgbClr val="000000"/>
              </a:buClr>
              <a:buSzPts val="1600"/>
            </a:pPr>
            <a:r>
              <a:rPr lang="fi-FI" sz="2000" dirty="0" err="1">
                <a:ea typeface="Gill Sans"/>
                <a:cs typeface="Gill Sans"/>
                <a:sym typeface="Gill Sans"/>
              </a:rPr>
              <a:t>Undervisningshelhed</a:t>
            </a:r>
            <a:r>
              <a:rPr lang="fi-FI" sz="2000" dirty="0">
                <a:ea typeface="Gill Sans"/>
                <a:cs typeface="Gill Sans"/>
                <a:sym typeface="Gill Sans"/>
              </a:rPr>
              <a:t>  </a:t>
            </a:r>
            <a:r>
              <a:rPr lang="da-DK" sz="2000" b="1" dirty="0">
                <a:highlight>
                  <a:srgbClr val="FFFFFF"/>
                </a:highlight>
                <a:ea typeface="Gill Sans"/>
                <a:cs typeface="Gill Sans"/>
                <a:sym typeface="Gill Sans"/>
              </a:rPr>
              <a:t>om hvordan naturen renser vand </a:t>
            </a:r>
            <a:r>
              <a:rPr lang="fi-FI" sz="2000" dirty="0">
                <a:ea typeface="Gill Sans"/>
                <a:cs typeface="Gill Sans"/>
                <a:sym typeface="Gill Sans"/>
              </a:rPr>
              <a:t>och ett </a:t>
            </a:r>
            <a:r>
              <a:rPr lang="fi-FI" sz="2000" dirty="0" err="1">
                <a:ea typeface="Gill Sans"/>
                <a:cs typeface="Gill Sans"/>
                <a:sym typeface="Gill Sans"/>
              </a:rPr>
              <a:t>manuskript</a:t>
            </a:r>
            <a:r>
              <a:rPr lang="fi-FI" sz="2000" dirty="0">
                <a:ea typeface="Gill Sans"/>
                <a:cs typeface="Gill Sans"/>
                <a:sym typeface="Gill Sans"/>
              </a:rPr>
              <a:t> för en </a:t>
            </a:r>
            <a:r>
              <a:rPr lang="fi-FI" sz="2000" dirty="0" err="1">
                <a:ea typeface="Gill Sans"/>
                <a:cs typeface="Gill Sans"/>
                <a:sym typeface="Gill Sans"/>
              </a:rPr>
              <a:t>Dialogpause</a:t>
            </a:r>
            <a:r>
              <a:rPr lang="fi-FI" sz="2000" dirty="0">
                <a:ea typeface="Gill Sans"/>
                <a:cs typeface="Gill Sans"/>
                <a:sym typeface="Gill Sans"/>
              </a:rPr>
              <a:t>-diskussion. </a:t>
            </a:r>
            <a:r>
              <a:rPr lang="fi-FI" sz="2000" dirty="0" err="1">
                <a:ea typeface="Gill Sans"/>
                <a:cs typeface="Gill Sans"/>
                <a:sym typeface="Gill Sans"/>
              </a:rPr>
              <a:t>Tema</a:t>
            </a:r>
            <a:r>
              <a:rPr lang="fi-FI" sz="2000" dirty="0">
                <a:ea typeface="Gill Sans"/>
                <a:cs typeface="Gill Sans"/>
                <a:sym typeface="Gill Sans"/>
              </a:rPr>
              <a:t>: </a:t>
            </a:r>
            <a:r>
              <a:rPr lang="fi-FI" sz="2000" dirty="0" err="1">
                <a:ea typeface="Gill Sans"/>
                <a:cs typeface="Gill Sans"/>
                <a:sym typeface="Gill Sans"/>
              </a:rPr>
              <a:t>FN:s</a:t>
            </a:r>
            <a:r>
              <a:rPr lang="fi-FI" sz="2000" dirty="0">
                <a:ea typeface="Gill Sans"/>
                <a:cs typeface="Gill Sans"/>
                <a:sym typeface="Gill Sans"/>
              </a:rPr>
              <a:t> </a:t>
            </a:r>
            <a:r>
              <a:rPr lang="fi-FI" sz="2000" dirty="0" err="1">
                <a:ea typeface="Gill Sans"/>
                <a:cs typeface="Gill Sans"/>
                <a:sym typeface="Gill Sans"/>
              </a:rPr>
              <a:t>globala</a:t>
            </a:r>
            <a:r>
              <a:rPr lang="fi-FI" sz="2000" dirty="0">
                <a:ea typeface="Gill Sans"/>
                <a:cs typeface="Gill Sans"/>
                <a:sym typeface="Gill Sans"/>
              </a:rPr>
              <a:t> </a:t>
            </a:r>
            <a:r>
              <a:rPr lang="fi-FI" sz="2000" dirty="0" err="1">
                <a:ea typeface="Gill Sans"/>
                <a:cs typeface="Gill Sans"/>
                <a:sym typeface="Gill Sans"/>
              </a:rPr>
              <a:t>målen</a:t>
            </a:r>
            <a:r>
              <a:rPr lang="fi-FI" sz="2000" dirty="0">
                <a:ea typeface="Gill Sans"/>
                <a:cs typeface="Gill Sans"/>
                <a:sym typeface="Gill Sans"/>
              </a:rPr>
              <a:t> </a:t>
            </a:r>
            <a:r>
              <a:rPr lang="fi-FI" sz="2000" dirty="0" err="1">
                <a:ea typeface="Gill Sans"/>
                <a:cs typeface="Gill Sans"/>
                <a:sym typeface="Gill Sans"/>
              </a:rPr>
              <a:t>nr</a:t>
            </a:r>
            <a:r>
              <a:rPr lang="fi-FI" sz="2000" dirty="0">
                <a:ea typeface="Gill Sans"/>
                <a:cs typeface="Gill Sans"/>
                <a:sym typeface="Gill Sans"/>
              </a:rPr>
              <a:t> 6: Rent </a:t>
            </a:r>
            <a:r>
              <a:rPr lang="fi-FI" sz="2000" dirty="0" err="1">
                <a:ea typeface="Gill Sans"/>
                <a:cs typeface="Gill Sans"/>
                <a:sym typeface="Gill Sans"/>
              </a:rPr>
              <a:t>vand</a:t>
            </a:r>
            <a:r>
              <a:rPr lang="fi-FI" sz="2000" dirty="0">
                <a:ea typeface="Gill Sans"/>
                <a:cs typeface="Gill Sans"/>
                <a:sym typeface="Gill Sans"/>
              </a:rPr>
              <a:t> och </a:t>
            </a:r>
            <a:r>
              <a:rPr lang="fi-FI" sz="2000" dirty="0" err="1">
                <a:ea typeface="Gill Sans"/>
                <a:cs typeface="Gill Sans"/>
                <a:sym typeface="Gill Sans"/>
              </a:rPr>
              <a:t>sanitet</a:t>
            </a:r>
            <a:endParaRPr lang="fi-FI" sz="2000" dirty="0">
              <a:ea typeface="Gill Sans"/>
              <a:cs typeface="Gill Sans"/>
              <a:sym typeface="Gill Sans"/>
            </a:endParaRPr>
          </a:p>
          <a:p>
            <a:pPr>
              <a:lnSpc>
                <a:spcPct val="115000"/>
              </a:lnSpc>
              <a:buClr>
                <a:srgbClr val="000000"/>
              </a:buClr>
              <a:buSzPts val="1600"/>
            </a:pPr>
            <a:endParaRPr lang="fi-FI" sz="2000" dirty="0">
              <a:ea typeface="Gill Sans"/>
              <a:cs typeface="Gill Sans"/>
              <a:sym typeface="Gill Sans"/>
            </a:endParaRPr>
          </a:p>
          <a:p>
            <a:pPr>
              <a:lnSpc>
                <a:spcPct val="115000"/>
              </a:lnSpc>
              <a:buClr>
                <a:srgbClr val="000000"/>
              </a:buClr>
              <a:buSzPts val="1900"/>
            </a:pPr>
            <a:r>
              <a:rPr lang="fi-FI" sz="2000" dirty="0" err="1">
                <a:ea typeface="Gill Sans"/>
                <a:cs typeface="Gill Sans"/>
                <a:sym typeface="Gill Sans"/>
              </a:rPr>
              <a:t>Längde</a:t>
            </a:r>
            <a:r>
              <a:rPr lang="fi-FI" sz="2000" dirty="0">
                <a:ea typeface="Gill Sans"/>
                <a:cs typeface="Gill Sans"/>
                <a:sym typeface="Gill Sans"/>
              </a:rPr>
              <a:t>: 4 x 45/75 min </a:t>
            </a:r>
            <a:r>
              <a:rPr lang="fi-FI" sz="2000" dirty="0" err="1">
                <a:ea typeface="Gill Sans"/>
                <a:cs typeface="Gill Sans"/>
                <a:sym typeface="Gill Sans"/>
              </a:rPr>
              <a:t>lektioner</a:t>
            </a:r>
            <a:r>
              <a:rPr lang="fi-FI" sz="2000" dirty="0">
                <a:ea typeface="Gill Sans"/>
                <a:cs typeface="Gill Sans"/>
                <a:sym typeface="Gill Sans"/>
              </a:rPr>
              <a:t> (</a:t>
            </a:r>
            <a:r>
              <a:rPr lang="fi-FI" sz="2000" dirty="0" err="1">
                <a:ea typeface="Gill Sans"/>
                <a:cs typeface="Gill Sans"/>
                <a:sym typeface="Gill Sans"/>
              </a:rPr>
              <a:t>Projektuge</a:t>
            </a:r>
            <a:r>
              <a:rPr lang="fi-FI" sz="2000" dirty="0">
                <a:ea typeface="Gill Sans"/>
                <a:cs typeface="Gill Sans"/>
                <a:sym typeface="Gill Sans"/>
              </a:rPr>
              <a:t>)</a:t>
            </a:r>
          </a:p>
          <a:p>
            <a:pPr>
              <a:lnSpc>
                <a:spcPct val="115000"/>
              </a:lnSpc>
              <a:buClr>
                <a:srgbClr val="000000"/>
              </a:buClr>
              <a:buSzPts val="1900"/>
            </a:pPr>
            <a:r>
              <a:rPr lang="fi-FI" sz="2000" dirty="0" err="1">
                <a:ea typeface="Gill Sans"/>
                <a:cs typeface="Gill Sans"/>
                <a:sym typeface="Gill Sans"/>
              </a:rPr>
              <a:t>Målgrupp</a:t>
            </a:r>
            <a:r>
              <a:rPr lang="fi-FI" sz="2000" dirty="0">
                <a:ea typeface="Gill Sans"/>
                <a:cs typeface="Gill Sans"/>
                <a:sym typeface="Gill Sans"/>
              </a:rPr>
              <a:t>: </a:t>
            </a:r>
            <a:r>
              <a:rPr lang="fi-FI" sz="2000" dirty="0" err="1">
                <a:ea typeface="Gill Sans"/>
                <a:cs typeface="Gill Sans"/>
                <a:sym typeface="Gill Sans"/>
              </a:rPr>
              <a:t>åk</a:t>
            </a:r>
            <a:r>
              <a:rPr lang="fi-FI" sz="2000" dirty="0">
                <a:ea typeface="Gill Sans"/>
                <a:cs typeface="Gill Sans"/>
                <a:sym typeface="Gill Sans"/>
              </a:rPr>
              <a:t> 6 (12-13 </a:t>
            </a:r>
            <a:r>
              <a:rPr lang="fi-FI" sz="2000" dirty="0" err="1">
                <a:ea typeface="Gill Sans"/>
                <a:cs typeface="Gill Sans"/>
                <a:sym typeface="Gill Sans"/>
              </a:rPr>
              <a:t>år</a:t>
            </a:r>
            <a:r>
              <a:rPr lang="fi-FI" sz="2000" dirty="0">
                <a:ea typeface="Gill Sans"/>
                <a:cs typeface="Gill Sans"/>
                <a:sym typeface="Gill Sans"/>
              </a:rPr>
              <a:t>)</a:t>
            </a:r>
          </a:p>
          <a:p>
            <a:pPr>
              <a:lnSpc>
                <a:spcPct val="115000"/>
              </a:lnSpc>
              <a:buClr>
                <a:schemeClr val="dk1"/>
              </a:buClr>
              <a:buSzPts val="1900"/>
            </a:pPr>
            <a:r>
              <a:rPr lang="fi-FI" sz="2000" b="1" dirty="0" err="1">
                <a:ea typeface="Gill Sans"/>
                <a:cs typeface="Gill Sans"/>
                <a:sym typeface="Gill Sans"/>
              </a:rPr>
              <a:t>Skolefag</a:t>
            </a:r>
            <a:r>
              <a:rPr lang="fi-FI" sz="2000" b="1" dirty="0">
                <a:ea typeface="Gill Sans"/>
                <a:cs typeface="Gill Sans"/>
                <a:sym typeface="Gill Sans"/>
              </a:rPr>
              <a:t>: </a:t>
            </a:r>
            <a:r>
              <a:rPr lang="fi-FI" sz="2000" b="1" dirty="0" err="1">
                <a:ea typeface="Gill Sans"/>
                <a:cs typeface="Gill Sans"/>
                <a:sym typeface="Gill Sans"/>
              </a:rPr>
              <a:t>Geografi</a:t>
            </a:r>
            <a:r>
              <a:rPr lang="fi-FI" sz="2000" b="1" dirty="0">
                <a:ea typeface="Gill Sans"/>
                <a:cs typeface="Gill Sans"/>
                <a:sym typeface="Gill Sans"/>
              </a:rPr>
              <a:t> / Natur-</a:t>
            </a:r>
            <a:r>
              <a:rPr lang="fi-FI" sz="2000" b="1" dirty="0" err="1">
                <a:ea typeface="Gill Sans"/>
                <a:cs typeface="Gill Sans"/>
                <a:sym typeface="Gill Sans"/>
              </a:rPr>
              <a:t>teknik</a:t>
            </a:r>
            <a:r>
              <a:rPr lang="fi-FI" sz="2000" b="1" dirty="0">
                <a:ea typeface="Gill Sans"/>
                <a:cs typeface="Gill Sans"/>
                <a:sym typeface="Gill Sans"/>
              </a:rPr>
              <a:t> </a:t>
            </a:r>
            <a:r>
              <a:rPr lang="fi-FI" sz="2000" b="1" dirty="0" err="1">
                <a:ea typeface="Gill Sans"/>
                <a:cs typeface="Gill Sans"/>
                <a:sym typeface="Gill Sans"/>
              </a:rPr>
              <a:t>el</a:t>
            </a:r>
            <a:r>
              <a:rPr lang="fi-FI" sz="2000" b="1" dirty="0">
                <a:ea typeface="Gill Sans"/>
                <a:cs typeface="Gill Sans"/>
                <a:sym typeface="Gill Sans"/>
              </a:rPr>
              <a:t>. </a:t>
            </a:r>
            <a:r>
              <a:rPr lang="fi-FI" sz="2000" b="1" dirty="0" err="1">
                <a:ea typeface="Gill Sans"/>
                <a:cs typeface="Gill Sans"/>
                <a:sym typeface="Gill Sans"/>
              </a:rPr>
              <a:t>naturfag</a:t>
            </a:r>
            <a:endParaRPr lang="fi-FI" sz="2000" b="1" dirty="0">
              <a:ea typeface="Gill Sans"/>
              <a:cs typeface="Gill Sans"/>
              <a:sym typeface="Gill Sans"/>
            </a:endParaRPr>
          </a:p>
        </p:txBody>
      </p:sp>
      <p:pic>
        <p:nvPicPr>
          <p:cNvPr id="4" name="Kuva 3">
            <a:extLst>
              <a:ext uri="{FF2B5EF4-FFF2-40B4-BE49-F238E27FC236}">
                <a16:creationId xmlns:a16="http://schemas.microsoft.com/office/drawing/2014/main" id="{3AA54A24-6B32-A97F-0A6D-FBA80D804D2C}"/>
              </a:ext>
            </a:extLst>
          </p:cNvPr>
          <p:cNvPicPr>
            <a:picLocks noChangeAspect="1"/>
          </p:cNvPicPr>
          <p:nvPr/>
        </p:nvPicPr>
        <p:blipFill>
          <a:blip r:embed="rId2"/>
          <a:stretch>
            <a:fillRect/>
          </a:stretch>
        </p:blipFill>
        <p:spPr>
          <a:xfrm>
            <a:off x="8984305" y="4667003"/>
            <a:ext cx="2129393" cy="1196589"/>
          </a:xfrm>
          <a:prstGeom prst="rect">
            <a:avLst/>
          </a:prstGeom>
        </p:spPr>
      </p:pic>
      <p:pic>
        <p:nvPicPr>
          <p:cNvPr id="5" name="Kuva 4">
            <a:extLst>
              <a:ext uri="{FF2B5EF4-FFF2-40B4-BE49-F238E27FC236}">
                <a16:creationId xmlns:a16="http://schemas.microsoft.com/office/drawing/2014/main" id="{8EFA3F67-ED74-78D0-E063-52B0E157CD8A}"/>
              </a:ext>
            </a:extLst>
          </p:cNvPr>
          <p:cNvPicPr>
            <a:picLocks noChangeAspect="1"/>
          </p:cNvPicPr>
          <p:nvPr/>
        </p:nvPicPr>
        <p:blipFill>
          <a:blip r:embed="rId3"/>
          <a:stretch>
            <a:fillRect/>
          </a:stretch>
        </p:blipFill>
        <p:spPr>
          <a:xfrm>
            <a:off x="9210728" y="2105903"/>
            <a:ext cx="1676545" cy="1670449"/>
          </a:xfrm>
          <a:prstGeom prst="rect">
            <a:avLst/>
          </a:prstGeom>
        </p:spPr>
      </p:pic>
    </p:spTree>
    <p:extLst>
      <p:ext uri="{BB962C8B-B14F-4D97-AF65-F5344CB8AC3E}">
        <p14:creationId xmlns:p14="http://schemas.microsoft.com/office/powerpoint/2010/main" val="250592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4BA939-66FE-586B-DC0A-934507942AC4}"/>
              </a:ext>
            </a:extLst>
          </p:cNvPr>
          <p:cNvSpPr>
            <a:spLocks noGrp="1"/>
          </p:cNvSpPr>
          <p:nvPr>
            <p:ph type="title"/>
          </p:nvPr>
        </p:nvSpPr>
        <p:spPr>
          <a:xfrm>
            <a:off x="838199" y="970517"/>
            <a:ext cx="10515600" cy="922937"/>
          </a:xfrm>
        </p:spPr>
        <p:txBody>
          <a:bodyPr>
            <a:normAutofit fontScale="90000"/>
          </a:bodyPr>
          <a:lstStyle/>
          <a:p>
            <a:r>
              <a:rPr lang="fi-FI" dirty="0" err="1"/>
              <a:t>Lektion</a:t>
            </a:r>
            <a:r>
              <a:rPr lang="fi-FI" dirty="0"/>
              <a:t> 1</a:t>
            </a:r>
            <a:br>
              <a:rPr lang="fi-FI" dirty="0"/>
            </a:br>
            <a:r>
              <a:rPr lang="fi-FI" dirty="0" err="1"/>
              <a:t>Baggrundsviden</a:t>
            </a:r>
            <a:r>
              <a:rPr lang="fi-FI" dirty="0"/>
              <a:t> - </a:t>
            </a:r>
            <a:r>
              <a:rPr lang="fi-FI" dirty="0" err="1"/>
              <a:t>anslag</a:t>
            </a:r>
            <a:r>
              <a:rPr lang="fi-FI" dirty="0"/>
              <a:t> </a:t>
            </a:r>
            <a:r>
              <a:rPr lang="fi-FI" dirty="0" err="1"/>
              <a:t>til</a:t>
            </a:r>
            <a:r>
              <a:rPr lang="fi-FI" dirty="0"/>
              <a:t> </a:t>
            </a:r>
            <a:r>
              <a:rPr lang="fi-FI" dirty="0" err="1"/>
              <a:t>dialogpause</a:t>
            </a:r>
            <a:r>
              <a:rPr lang="fi-FI" dirty="0"/>
              <a:t> </a:t>
            </a:r>
          </a:p>
        </p:txBody>
      </p:sp>
      <p:sp>
        <p:nvSpPr>
          <p:cNvPr id="3" name="Sisällön paikkamerkki 2">
            <a:extLst>
              <a:ext uri="{FF2B5EF4-FFF2-40B4-BE49-F238E27FC236}">
                <a16:creationId xmlns:a16="http://schemas.microsoft.com/office/drawing/2014/main" id="{A481462D-F380-3E02-C8FD-CEF0259DABD9}"/>
              </a:ext>
            </a:extLst>
          </p:cNvPr>
          <p:cNvSpPr>
            <a:spLocks noGrp="1"/>
          </p:cNvSpPr>
          <p:nvPr>
            <p:ph idx="1"/>
          </p:nvPr>
        </p:nvSpPr>
        <p:spPr>
          <a:xfrm>
            <a:off x="838199" y="2613803"/>
            <a:ext cx="5062269" cy="3563159"/>
          </a:xfrm>
        </p:spPr>
        <p:txBody>
          <a:bodyPr>
            <a:normAutofit/>
          </a:bodyPr>
          <a:lstStyle/>
          <a:p>
            <a:pPr>
              <a:lnSpc>
                <a:spcPct val="150000"/>
              </a:lnSpc>
            </a:pPr>
            <a:r>
              <a:rPr lang="da-DK" sz="2000" dirty="0">
                <a:ea typeface="Times New Roman"/>
                <a:cs typeface="Times New Roman"/>
                <a:sym typeface="Times New Roman"/>
              </a:rPr>
              <a:t>Som æstetisk anslag til temat og for at eleverne skal have samme baggrundsviden og muligheder at deltage i dialogpausdiskussionen, inleds lektionen med </a:t>
            </a:r>
            <a:r>
              <a:rPr lang="da-DK" sz="2000" dirty="0">
                <a:ea typeface="Times New Roman"/>
                <a:cs typeface="Times New Roman"/>
                <a:sym typeface="Times New Roman"/>
                <a:hlinkClick r:id="rId2">
                  <a:extLst>
                    <a:ext uri="{A12FA001-AC4F-418D-AE19-62706E023703}">
                      <ahyp:hlinkClr xmlns:ahyp="http://schemas.microsoft.com/office/drawing/2018/hyperlinkcolor" val="tx"/>
                    </a:ext>
                  </a:extLst>
                </a:hlinkClick>
              </a:rPr>
              <a:t>videoen</a:t>
            </a:r>
            <a:r>
              <a:rPr lang="da-DK" sz="2000" dirty="0">
                <a:ea typeface="Times New Roman"/>
                <a:cs typeface="Times New Roman"/>
                <a:sym typeface="Times New Roman"/>
              </a:rPr>
              <a:t> fra FN´s hjemmeside.</a:t>
            </a:r>
          </a:p>
        </p:txBody>
      </p:sp>
      <p:pic>
        <p:nvPicPr>
          <p:cNvPr id="4" name="Kuva 3">
            <a:extLst>
              <a:ext uri="{FF2B5EF4-FFF2-40B4-BE49-F238E27FC236}">
                <a16:creationId xmlns:a16="http://schemas.microsoft.com/office/drawing/2014/main" id="{FE0CF70E-E042-8192-F51D-A6DB7E83F4EE}"/>
              </a:ext>
            </a:extLst>
          </p:cNvPr>
          <p:cNvPicPr>
            <a:picLocks noChangeAspect="1"/>
          </p:cNvPicPr>
          <p:nvPr/>
        </p:nvPicPr>
        <p:blipFill>
          <a:blip r:embed="rId3"/>
          <a:stretch>
            <a:fillRect/>
          </a:stretch>
        </p:blipFill>
        <p:spPr>
          <a:xfrm>
            <a:off x="6673433" y="2809035"/>
            <a:ext cx="4680367" cy="2616979"/>
          </a:xfrm>
          <a:prstGeom prst="rect">
            <a:avLst/>
          </a:prstGeom>
        </p:spPr>
      </p:pic>
      <p:sp>
        <p:nvSpPr>
          <p:cNvPr id="7" name="Tekstiruutu 6">
            <a:extLst>
              <a:ext uri="{FF2B5EF4-FFF2-40B4-BE49-F238E27FC236}">
                <a16:creationId xmlns:a16="http://schemas.microsoft.com/office/drawing/2014/main" id="{B45EA5BF-0DE1-08D4-7151-70E1E29E9B88}"/>
              </a:ext>
            </a:extLst>
          </p:cNvPr>
          <p:cNvSpPr txBox="1"/>
          <p:nvPr/>
        </p:nvSpPr>
        <p:spPr>
          <a:xfrm>
            <a:off x="6711351" y="5633049"/>
            <a:ext cx="4743606" cy="646331"/>
          </a:xfrm>
          <a:prstGeom prst="rect">
            <a:avLst/>
          </a:prstGeom>
          <a:noFill/>
        </p:spPr>
        <p:txBody>
          <a:bodyPr wrap="none" rtlCol="0">
            <a:spAutoFit/>
          </a:bodyPr>
          <a:lstStyle/>
          <a:p>
            <a:r>
              <a:rPr kumimoji="0" lang="fi-FI" sz="1800" b="0" i="0" u="sng" strike="noStrike" kern="1200" cap="none" spc="0" normalizeH="0" baseline="0" noProof="0" dirty="0">
                <a:ln>
                  <a:noFill/>
                </a:ln>
                <a:solidFill>
                  <a:srgbClr val="467886"/>
                </a:solidFill>
                <a:effectLst/>
                <a:uLnTx/>
                <a:uFillTx/>
                <a:latin typeface="Montserrat Light"/>
                <a:ea typeface="+mn-ea"/>
                <a:cs typeface="+mn-cs"/>
                <a:hlinkClick r:id="rId2"/>
              </a:rPr>
              <a:t>https://www.verdensmaalene.dk/maal/6</a:t>
            </a:r>
            <a:endParaRPr kumimoji="0" lang="fi-FI" sz="1800" b="0" i="0" u="none" strike="noStrike" kern="1200" cap="none" spc="0" normalizeH="0" baseline="0" noProof="0" dirty="0">
              <a:ln>
                <a:noFill/>
              </a:ln>
              <a:solidFill>
                <a:srgbClr val="0E2841"/>
              </a:solidFill>
              <a:effectLst/>
              <a:uLnTx/>
              <a:uFillTx/>
              <a:latin typeface="Montserrat Light"/>
              <a:ea typeface="+mn-ea"/>
              <a:cs typeface="+mn-cs"/>
            </a:endParaRPr>
          </a:p>
          <a:p>
            <a:endParaRPr lang="fi-FI" dirty="0"/>
          </a:p>
        </p:txBody>
      </p:sp>
    </p:spTree>
    <p:extLst>
      <p:ext uri="{BB962C8B-B14F-4D97-AF65-F5344CB8AC3E}">
        <p14:creationId xmlns:p14="http://schemas.microsoft.com/office/powerpoint/2010/main" val="377688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A5E0FE-525A-059E-7BE4-B391F2DF717B}"/>
              </a:ext>
            </a:extLst>
          </p:cNvPr>
          <p:cNvSpPr>
            <a:spLocks noGrp="1"/>
          </p:cNvSpPr>
          <p:nvPr>
            <p:ph type="title"/>
          </p:nvPr>
        </p:nvSpPr>
        <p:spPr>
          <a:xfrm>
            <a:off x="838200" y="681037"/>
            <a:ext cx="10515600" cy="1325563"/>
          </a:xfrm>
        </p:spPr>
        <p:txBody>
          <a:bodyPr/>
          <a:lstStyle/>
          <a:p>
            <a:r>
              <a:rPr lang="fi-FI" dirty="0" err="1"/>
              <a:t>Lektion</a:t>
            </a:r>
            <a:r>
              <a:rPr lang="fi-FI" dirty="0"/>
              <a:t> 1- </a:t>
            </a:r>
            <a:r>
              <a:rPr lang="da-DK" dirty="0">
                <a:ea typeface="Times New Roman"/>
                <a:cs typeface="Times New Roman"/>
                <a:sym typeface="Times New Roman"/>
              </a:rPr>
              <a:t>Forsøg med rensning af vand </a:t>
            </a:r>
            <a:endParaRPr lang="fi-FI" dirty="0"/>
          </a:p>
        </p:txBody>
      </p:sp>
      <p:sp>
        <p:nvSpPr>
          <p:cNvPr id="3" name="Sisällön paikkamerkki 2">
            <a:extLst>
              <a:ext uri="{FF2B5EF4-FFF2-40B4-BE49-F238E27FC236}">
                <a16:creationId xmlns:a16="http://schemas.microsoft.com/office/drawing/2014/main" id="{718C4ED2-919D-2D95-53FA-545BE99EA8DF}"/>
              </a:ext>
            </a:extLst>
          </p:cNvPr>
          <p:cNvSpPr>
            <a:spLocks noGrp="1"/>
          </p:cNvSpPr>
          <p:nvPr>
            <p:ph idx="1"/>
          </p:nvPr>
        </p:nvSpPr>
        <p:spPr>
          <a:xfrm>
            <a:off x="472440" y="1943191"/>
            <a:ext cx="6202680" cy="4351338"/>
          </a:xfrm>
        </p:spPr>
        <p:txBody>
          <a:bodyPr>
            <a:normAutofit/>
          </a:bodyPr>
          <a:lstStyle/>
          <a:p>
            <a:pPr marL="0" indent="0">
              <a:buNone/>
            </a:pPr>
            <a:endParaRPr lang="da-DK" sz="2000" dirty="0">
              <a:solidFill>
                <a:schemeClr val="dk2"/>
              </a:solidFill>
              <a:ea typeface="Times New Roman"/>
              <a:cs typeface="Times New Roman"/>
              <a:sym typeface="Times New Roman"/>
            </a:endParaRPr>
          </a:p>
          <a:p>
            <a:pPr marL="609585">
              <a:lnSpc>
                <a:spcPct val="115000"/>
              </a:lnSpc>
              <a:spcBef>
                <a:spcPts val="1600"/>
              </a:spcBef>
            </a:pPr>
            <a:r>
              <a:rPr lang="da-DK" sz="2000" dirty="0"/>
              <a:t>Eleverne deles op i grupper og udfører dette forsøg/</a:t>
            </a:r>
            <a:br>
              <a:rPr lang="da-DK" sz="2000" dirty="0"/>
            </a:br>
            <a:r>
              <a:rPr lang="da-DK" sz="2000" dirty="0"/>
              <a:t>eksperiment:</a:t>
            </a:r>
            <a:br>
              <a:rPr lang="da-DK" sz="2000" dirty="0"/>
            </a:br>
            <a:br>
              <a:rPr lang="da-DK" sz="2000" dirty="0"/>
            </a:br>
            <a:r>
              <a:rPr lang="da-DK" sz="2000" u="sng" dirty="0">
                <a:solidFill>
                  <a:schemeClr val="accent5"/>
                </a:solidFill>
                <a:hlinkClick r:id="rId2">
                  <a:extLst>
                    <a:ext uri="{A12FA001-AC4F-418D-AE19-62706E023703}">
                      <ahyp:hlinkClr xmlns:ahyp="http://schemas.microsoft.com/office/drawing/2018/hyperlinkcolor" val="tx"/>
                    </a:ext>
                  </a:extLst>
                </a:hlinkClick>
              </a:rPr>
              <a:t>https://www.nsva.se/rad-och-tips/skola/vattenexperiment/gor-ett-eget-avloppsreningsverk/</a:t>
            </a:r>
            <a:endParaRPr lang="da-DK" sz="2000" dirty="0">
              <a:solidFill>
                <a:schemeClr val="dk2"/>
              </a:solidFill>
            </a:endParaRPr>
          </a:p>
          <a:p>
            <a:endParaRPr lang="da-DK" sz="2000" dirty="0">
              <a:solidFill>
                <a:schemeClr val="dk2"/>
              </a:solidFill>
              <a:ea typeface="Times New Roman"/>
              <a:cs typeface="Times New Roman"/>
              <a:sym typeface="Times New Roman"/>
            </a:endParaRPr>
          </a:p>
          <a:p>
            <a:endParaRPr lang="fi-FI" sz="2000" dirty="0"/>
          </a:p>
        </p:txBody>
      </p:sp>
      <p:pic>
        <p:nvPicPr>
          <p:cNvPr id="4" name="Kuva 3">
            <a:extLst>
              <a:ext uri="{FF2B5EF4-FFF2-40B4-BE49-F238E27FC236}">
                <a16:creationId xmlns:a16="http://schemas.microsoft.com/office/drawing/2014/main" id="{DCAC8FFF-B3EB-1736-712D-65A1785BF7E9}"/>
              </a:ext>
            </a:extLst>
          </p:cNvPr>
          <p:cNvPicPr>
            <a:picLocks noChangeAspect="1"/>
          </p:cNvPicPr>
          <p:nvPr/>
        </p:nvPicPr>
        <p:blipFill>
          <a:blip r:embed="rId3"/>
          <a:stretch>
            <a:fillRect/>
          </a:stretch>
        </p:blipFill>
        <p:spPr>
          <a:xfrm>
            <a:off x="6916446" y="2514286"/>
            <a:ext cx="4323482" cy="2974016"/>
          </a:xfrm>
          <a:prstGeom prst="rect">
            <a:avLst/>
          </a:prstGeom>
        </p:spPr>
      </p:pic>
    </p:spTree>
    <p:extLst>
      <p:ext uri="{BB962C8B-B14F-4D97-AF65-F5344CB8AC3E}">
        <p14:creationId xmlns:p14="http://schemas.microsoft.com/office/powerpoint/2010/main" val="410486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26704A-3CCC-6483-2B8B-0D13FD39773B}"/>
              </a:ext>
            </a:extLst>
          </p:cNvPr>
          <p:cNvSpPr>
            <a:spLocks noGrp="1"/>
          </p:cNvSpPr>
          <p:nvPr>
            <p:ph type="title"/>
          </p:nvPr>
        </p:nvSpPr>
        <p:spPr/>
        <p:txBody>
          <a:bodyPr/>
          <a:lstStyle/>
          <a:p>
            <a:r>
              <a:rPr lang="fi-FI" dirty="0" err="1"/>
              <a:t>Lektion</a:t>
            </a:r>
            <a:r>
              <a:rPr lang="fi-FI" dirty="0"/>
              <a:t> 2 – </a:t>
            </a:r>
            <a:r>
              <a:rPr lang="fi-FI" dirty="0" err="1"/>
              <a:t>dialogpause</a:t>
            </a:r>
            <a:r>
              <a:rPr lang="fi-FI" dirty="0"/>
              <a:t>-diskussion</a:t>
            </a:r>
          </a:p>
        </p:txBody>
      </p:sp>
      <p:sp>
        <p:nvSpPr>
          <p:cNvPr id="3" name="Sisällön paikkamerkki 2">
            <a:extLst>
              <a:ext uri="{FF2B5EF4-FFF2-40B4-BE49-F238E27FC236}">
                <a16:creationId xmlns:a16="http://schemas.microsoft.com/office/drawing/2014/main" id="{95333B21-7558-41DE-FCC6-4BDC24C65E15}"/>
              </a:ext>
            </a:extLst>
          </p:cNvPr>
          <p:cNvSpPr>
            <a:spLocks noGrp="1"/>
          </p:cNvSpPr>
          <p:nvPr>
            <p:ph idx="1"/>
          </p:nvPr>
        </p:nvSpPr>
        <p:spPr/>
        <p:txBody>
          <a:bodyPr>
            <a:normAutofit/>
          </a:bodyPr>
          <a:lstStyle/>
          <a:p>
            <a:pPr marL="0" indent="0">
              <a:buNone/>
            </a:pPr>
            <a:r>
              <a:rPr lang="da-DK" sz="2000" dirty="0"/>
              <a:t>I udlandet kan man opleve at man ikke kan drikke vandet fra hanen, men skal købe vand til både at drikke og til madlavning. Herhjemme er det rent vand/drikkevand der skylles ud i toilettet/ vaskemaskine osv.</a:t>
            </a:r>
          </a:p>
          <a:p>
            <a:pPr marL="554562" indent="-342900">
              <a:lnSpc>
                <a:spcPct val="115000"/>
              </a:lnSpc>
              <a:spcBef>
                <a:spcPts val="1600"/>
              </a:spcBef>
              <a:buClr>
                <a:schemeClr val="dk1"/>
              </a:buClr>
              <a:buSzPts val="1100"/>
            </a:pPr>
            <a:r>
              <a:rPr lang="fi-FI" sz="2000" dirty="0" err="1"/>
              <a:t>Hvordan</a:t>
            </a:r>
            <a:r>
              <a:rPr lang="fi-FI" sz="2000" dirty="0"/>
              <a:t> </a:t>
            </a:r>
            <a:r>
              <a:rPr lang="fi-FI" sz="2000" dirty="0" err="1"/>
              <a:t>bruger</a:t>
            </a:r>
            <a:r>
              <a:rPr lang="fi-FI" sz="2000" dirty="0"/>
              <a:t> du </a:t>
            </a:r>
            <a:r>
              <a:rPr lang="fi-FI" sz="2000" dirty="0" err="1"/>
              <a:t>vand</a:t>
            </a:r>
            <a:r>
              <a:rPr lang="fi-FI" sz="2000" dirty="0"/>
              <a:t> i </a:t>
            </a:r>
            <a:r>
              <a:rPr lang="fi-FI" sz="2000" dirty="0" err="1"/>
              <a:t>din</a:t>
            </a:r>
            <a:r>
              <a:rPr lang="fi-FI" sz="2000" dirty="0"/>
              <a:t> </a:t>
            </a:r>
            <a:r>
              <a:rPr lang="fi-FI" sz="2000" dirty="0" err="1"/>
              <a:t>hverdag</a:t>
            </a:r>
            <a:r>
              <a:rPr lang="fi-FI" sz="2000" dirty="0"/>
              <a:t>?</a:t>
            </a:r>
          </a:p>
          <a:p>
            <a:pPr marL="554562" indent="-342900">
              <a:lnSpc>
                <a:spcPct val="115000"/>
              </a:lnSpc>
              <a:buClr>
                <a:schemeClr val="dk1"/>
              </a:buClr>
              <a:buSzPts val="1100"/>
            </a:pPr>
            <a:r>
              <a:rPr lang="fi-FI" sz="2000" dirty="0" err="1"/>
              <a:t>Kan</a:t>
            </a:r>
            <a:r>
              <a:rPr lang="fi-FI" sz="2000" dirty="0"/>
              <a:t> du </a:t>
            </a:r>
            <a:r>
              <a:rPr lang="fi-FI" sz="2000" dirty="0" err="1"/>
              <a:t>ændre</a:t>
            </a:r>
            <a:r>
              <a:rPr lang="fi-FI" sz="2000" dirty="0"/>
              <a:t> </a:t>
            </a:r>
            <a:r>
              <a:rPr lang="fi-FI" sz="2000" dirty="0" err="1"/>
              <a:t>på</a:t>
            </a:r>
            <a:r>
              <a:rPr lang="fi-FI" sz="2000" dirty="0"/>
              <a:t> </a:t>
            </a:r>
            <a:r>
              <a:rPr lang="fi-FI" sz="2000" dirty="0" err="1"/>
              <a:t>måden</a:t>
            </a:r>
            <a:r>
              <a:rPr lang="fi-FI" sz="2000" dirty="0"/>
              <a:t> at </a:t>
            </a:r>
            <a:r>
              <a:rPr lang="fi-FI" sz="2000" dirty="0" err="1"/>
              <a:t>bruge</a:t>
            </a:r>
            <a:r>
              <a:rPr lang="fi-FI" sz="2000" dirty="0"/>
              <a:t> </a:t>
            </a:r>
            <a:r>
              <a:rPr lang="fi-FI" sz="2000" dirty="0" err="1"/>
              <a:t>vand</a:t>
            </a:r>
            <a:r>
              <a:rPr lang="fi-FI" sz="2000" dirty="0"/>
              <a:t> </a:t>
            </a:r>
            <a:r>
              <a:rPr lang="fi-FI" sz="2000" dirty="0" err="1"/>
              <a:t>på</a:t>
            </a:r>
            <a:r>
              <a:rPr lang="fi-FI" sz="2000" dirty="0"/>
              <a:t>, i </a:t>
            </a:r>
            <a:r>
              <a:rPr lang="fi-FI" sz="2000" dirty="0" err="1"/>
              <a:t>din</a:t>
            </a:r>
            <a:r>
              <a:rPr lang="fi-FI" sz="2000" dirty="0"/>
              <a:t> </a:t>
            </a:r>
            <a:r>
              <a:rPr lang="fi-FI" sz="2000" dirty="0" err="1"/>
              <a:t>hverdag</a:t>
            </a:r>
            <a:r>
              <a:rPr lang="fi-FI" sz="2000" dirty="0"/>
              <a:t>?</a:t>
            </a:r>
          </a:p>
          <a:p>
            <a:pPr marL="554562" indent="-342900">
              <a:lnSpc>
                <a:spcPct val="115000"/>
              </a:lnSpc>
              <a:buClr>
                <a:schemeClr val="dk1"/>
              </a:buClr>
              <a:buSzPts val="1100"/>
            </a:pPr>
            <a:r>
              <a:rPr lang="fi-FI" sz="2000" dirty="0" err="1"/>
              <a:t>Kan</a:t>
            </a:r>
            <a:r>
              <a:rPr lang="fi-FI" sz="2000" dirty="0"/>
              <a:t> vi sammen </a:t>
            </a:r>
            <a:r>
              <a:rPr lang="fi-FI" sz="2000" dirty="0" err="1"/>
              <a:t>ændre</a:t>
            </a:r>
            <a:r>
              <a:rPr lang="fi-FI" sz="2000" dirty="0"/>
              <a:t> </a:t>
            </a:r>
            <a:r>
              <a:rPr lang="fi-FI" sz="2000" dirty="0" err="1"/>
              <a:t>på</a:t>
            </a:r>
            <a:r>
              <a:rPr lang="fi-FI" sz="2000" dirty="0"/>
              <a:t> </a:t>
            </a:r>
            <a:r>
              <a:rPr lang="fi-FI" sz="2000" dirty="0" err="1"/>
              <a:t>måden</a:t>
            </a:r>
            <a:r>
              <a:rPr lang="fi-FI" sz="2000" dirty="0"/>
              <a:t> </a:t>
            </a:r>
            <a:r>
              <a:rPr lang="fi-FI" sz="2000" dirty="0" err="1"/>
              <a:t>der</a:t>
            </a:r>
            <a:r>
              <a:rPr lang="fi-FI" sz="2000" dirty="0"/>
              <a:t> </a:t>
            </a:r>
            <a:r>
              <a:rPr lang="fi-FI" sz="2000" dirty="0" err="1"/>
              <a:t>bruges</a:t>
            </a:r>
            <a:r>
              <a:rPr lang="fi-FI" sz="2000" dirty="0"/>
              <a:t> </a:t>
            </a:r>
            <a:r>
              <a:rPr lang="fi-FI" sz="2000" dirty="0" err="1"/>
              <a:t>vand</a:t>
            </a:r>
            <a:r>
              <a:rPr lang="fi-FI" sz="2000" dirty="0"/>
              <a:t> i </a:t>
            </a:r>
            <a:r>
              <a:rPr lang="fi-FI" sz="2000" dirty="0" err="1"/>
              <a:t>toilet</a:t>
            </a:r>
            <a:r>
              <a:rPr lang="fi-FI" sz="2000" dirty="0"/>
              <a:t>, </a:t>
            </a:r>
            <a:r>
              <a:rPr lang="fi-FI" sz="2000" dirty="0" err="1"/>
              <a:t>vaskemaskine</a:t>
            </a:r>
            <a:r>
              <a:rPr lang="fi-FI" sz="2000" dirty="0"/>
              <a:t>, </a:t>
            </a:r>
            <a:r>
              <a:rPr lang="fi-FI" sz="2000" dirty="0" err="1"/>
              <a:t>bad</a:t>
            </a:r>
            <a:r>
              <a:rPr lang="fi-FI" sz="2000" dirty="0"/>
              <a:t> </a:t>
            </a:r>
            <a:r>
              <a:rPr lang="fi-FI" sz="2000" dirty="0" err="1"/>
              <a:t>el</a:t>
            </a:r>
            <a:r>
              <a:rPr lang="fi-FI" sz="2000" dirty="0"/>
              <a:t>. </a:t>
            </a:r>
          </a:p>
          <a:p>
            <a:pPr marL="554562" indent="-342900">
              <a:lnSpc>
                <a:spcPct val="115000"/>
              </a:lnSpc>
              <a:buClr>
                <a:schemeClr val="dk1"/>
              </a:buClr>
              <a:buSzPts val="1100"/>
            </a:pPr>
            <a:r>
              <a:rPr lang="fi-FI" sz="2000" dirty="0" err="1"/>
              <a:t>Vad</a:t>
            </a:r>
            <a:r>
              <a:rPr lang="fi-FI" sz="2000" dirty="0"/>
              <a:t> </a:t>
            </a:r>
            <a:r>
              <a:rPr lang="fi-FI" sz="2000" dirty="0" err="1"/>
              <a:t>anser</a:t>
            </a:r>
            <a:r>
              <a:rPr lang="fi-FI" sz="2000" dirty="0"/>
              <a:t> du/</a:t>
            </a:r>
            <a:r>
              <a:rPr lang="fi-FI" sz="2000" dirty="0" err="1"/>
              <a:t>ni</a:t>
            </a:r>
            <a:r>
              <a:rPr lang="fi-FI" sz="2000" dirty="0"/>
              <a:t> </a:t>
            </a:r>
            <a:r>
              <a:rPr lang="fi-FI" sz="2000" dirty="0" err="1"/>
              <a:t>angående</a:t>
            </a:r>
            <a:r>
              <a:rPr lang="fi-FI" sz="2000" dirty="0"/>
              <a:t> </a:t>
            </a:r>
            <a:r>
              <a:rPr lang="fi-FI" sz="2000" dirty="0" err="1"/>
              <a:t>att</a:t>
            </a:r>
            <a:r>
              <a:rPr lang="fi-FI" sz="2000" dirty="0"/>
              <a:t> </a:t>
            </a:r>
            <a:r>
              <a:rPr lang="fi-FI" sz="2000" dirty="0" err="1"/>
              <a:t>rent</a:t>
            </a:r>
            <a:r>
              <a:rPr lang="fi-FI" sz="2000" dirty="0"/>
              <a:t> </a:t>
            </a:r>
            <a:r>
              <a:rPr lang="fi-FI" sz="2000" dirty="0" err="1"/>
              <a:t>dricksvatten</a:t>
            </a:r>
            <a:r>
              <a:rPr lang="fi-FI" sz="2000" dirty="0"/>
              <a:t> </a:t>
            </a:r>
            <a:r>
              <a:rPr lang="fi-FI" sz="2000" dirty="0" err="1"/>
              <a:t>används</a:t>
            </a:r>
            <a:r>
              <a:rPr lang="fi-FI" sz="2000" dirty="0"/>
              <a:t> för </a:t>
            </a:r>
            <a:r>
              <a:rPr lang="fi-FI" sz="2000" dirty="0" err="1"/>
              <a:t>att</a:t>
            </a:r>
            <a:r>
              <a:rPr lang="fi-FI" sz="2000" dirty="0"/>
              <a:t> </a:t>
            </a:r>
            <a:r>
              <a:rPr lang="fi-FI" sz="2000" dirty="0" err="1"/>
              <a:t>spola</a:t>
            </a:r>
            <a:r>
              <a:rPr lang="fi-FI" sz="2000" dirty="0"/>
              <a:t>  i </a:t>
            </a:r>
            <a:r>
              <a:rPr lang="fi-FI" sz="2000" dirty="0" err="1"/>
              <a:t>toaletterna</a:t>
            </a:r>
            <a:r>
              <a:rPr lang="fi-FI" sz="2000" dirty="0"/>
              <a:t> </a:t>
            </a:r>
            <a:r>
              <a:rPr lang="fi-FI" sz="2000" dirty="0" err="1"/>
              <a:t>medan</a:t>
            </a:r>
            <a:r>
              <a:rPr lang="fi-FI" sz="2000" dirty="0"/>
              <a:t> </a:t>
            </a:r>
            <a:r>
              <a:rPr lang="fi-FI" sz="2000" dirty="0" err="1"/>
              <a:t>andra</a:t>
            </a:r>
            <a:r>
              <a:rPr lang="fi-FI" sz="2000" dirty="0"/>
              <a:t> </a:t>
            </a:r>
            <a:r>
              <a:rPr lang="fi-FI" sz="2000" dirty="0" err="1"/>
              <a:t>människor</a:t>
            </a:r>
            <a:r>
              <a:rPr lang="fi-FI" sz="2000" dirty="0"/>
              <a:t> i </a:t>
            </a:r>
            <a:r>
              <a:rPr lang="fi-FI" sz="2000" dirty="0" err="1"/>
              <a:t>världen</a:t>
            </a:r>
            <a:r>
              <a:rPr lang="fi-FI" sz="2000" dirty="0"/>
              <a:t> </a:t>
            </a:r>
            <a:r>
              <a:rPr lang="fi-FI" sz="2000" dirty="0" err="1"/>
              <a:t>ej</a:t>
            </a:r>
            <a:r>
              <a:rPr lang="fi-FI" sz="2000" dirty="0"/>
              <a:t> </a:t>
            </a:r>
            <a:r>
              <a:rPr lang="fi-FI" sz="2000" dirty="0" err="1"/>
              <a:t>har</a:t>
            </a:r>
            <a:r>
              <a:rPr lang="fi-FI" sz="2000" dirty="0"/>
              <a:t> </a:t>
            </a:r>
            <a:r>
              <a:rPr lang="fi-FI" sz="2000" dirty="0" err="1"/>
              <a:t>rent</a:t>
            </a:r>
            <a:r>
              <a:rPr lang="fi-FI" sz="2000" dirty="0"/>
              <a:t> </a:t>
            </a:r>
            <a:r>
              <a:rPr lang="fi-FI" sz="2000" dirty="0" err="1"/>
              <a:t>dricksvatten</a:t>
            </a:r>
            <a:r>
              <a:rPr lang="fi-FI" sz="2000" dirty="0"/>
              <a:t> för </a:t>
            </a:r>
            <a:r>
              <a:rPr lang="fi-FI" sz="2000" dirty="0" err="1"/>
              <a:t>sin</a:t>
            </a:r>
            <a:r>
              <a:rPr lang="fi-FI" sz="2000" dirty="0"/>
              <a:t> </a:t>
            </a:r>
            <a:r>
              <a:rPr lang="fi-FI" sz="2000" dirty="0" err="1"/>
              <a:t>konsumtion</a:t>
            </a:r>
            <a:r>
              <a:rPr lang="fi-FI" sz="2000" dirty="0"/>
              <a:t>?</a:t>
            </a:r>
          </a:p>
          <a:p>
            <a:pPr marL="0" indent="0">
              <a:buNone/>
            </a:pPr>
            <a:endParaRPr lang="da-DK" sz="2000" dirty="0"/>
          </a:p>
          <a:p>
            <a:endParaRPr lang="fi-FI" sz="2000" dirty="0"/>
          </a:p>
        </p:txBody>
      </p:sp>
    </p:spTree>
    <p:extLst>
      <p:ext uri="{BB962C8B-B14F-4D97-AF65-F5344CB8AC3E}">
        <p14:creationId xmlns:p14="http://schemas.microsoft.com/office/powerpoint/2010/main" val="321056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D6A1ED5F-DF51-5BCD-9EE6-3A39BB9734A6}"/>
              </a:ext>
            </a:extLst>
          </p:cNvPr>
          <p:cNvSpPr>
            <a:spLocks noGrp="1"/>
          </p:cNvSpPr>
          <p:nvPr>
            <p:ph type="title"/>
          </p:nvPr>
        </p:nvSpPr>
        <p:spPr>
          <a:xfrm>
            <a:off x="838200" y="1250224"/>
            <a:ext cx="10515600" cy="859415"/>
          </a:xfrm>
        </p:spPr>
        <p:txBody>
          <a:bodyPr>
            <a:noAutofit/>
          </a:bodyPr>
          <a:lstStyle/>
          <a:p>
            <a:r>
              <a:rPr lang="da-DK" sz="4000" dirty="0">
                <a:solidFill>
                  <a:schemeClr val="dk1"/>
                </a:solidFill>
                <a:latin typeface="+mn-lt"/>
                <a:ea typeface="Arial"/>
                <a:cs typeface="Arial"/>
                <a:sym typeface="Arial"/>
              </a:rPr>
              <a:t>Til diskussionslederen</a:t>
            </a:r>
            <a:br>
              <a:rPr lang="da-DK" sz="4000" dirty="0">
                <a:solidFill>
                  <a:schemeClr val="dk1"/>
                </a:solidFill>
                <a:latin typeface="+mn-lt"/>
                <a:ea typeface="Arial"/>
                <a:cs typeface="Arial"/>
                <a:sym typeface="Arial"/>
              </a:rPr>
            </a:br>
            <a:endParaRPr lang="fi-FI" sz="4000" dirty="0">
              <a:latin typeface="+mn-lt"/>
            </a:endParaRPr>
          </a:p>
        </p:txBody>
      </p:sp>
      <p:sp>
        <p:nvSpPr>
          <p:cNvPr id="4" name="Sisällön paikkamerkki 3">
            <a:extLst>
              <a:ext uri="{FF2B5EF4-FFF2-40B4-BE49-F238E27FC236}">
                <a16:creationId xmlns:a16="http://schemas.microsoft.com/office/drawing/2014/main" id="{61A47DF4-8613-AA68-F862-E2147D56DE26}"/>
              </a:ext>
            </a:extLst>
          </p:cNvPr>
          <p:cNvSpPr>
            <a:spLocks noGrp="1"/>
          </p:cNvSpPr>
          <p:nvPr>
            <p:ph idx="1"/>
          </p:nvPr>
        </p:nvSpPr>
        <p:spPr>
          <a:xfrm>
            <a:off x="838200" y="2109639"/>
            <a:ext cx="10515600" cy="4763799"/>
          </a:xfrm>
        </p:spPr>
        <p:txBody>
          <a:bodyPr>
            <a:noAutofit/>
          </a:bodyPr>
          <a:lstStyle/>
          <a:p>
            <a:pPr>
              <a:lnSpc>
                <a:spcPct val="115000"/>
              </a:lnSpc>
              <a:spcBef>
                <a:spcPts val="1333"/>
              </a:spcBef>
              <a:buClr>
                <a:schemeClr val="dk1"/>
              </a:buClr>
              <a:buSzPts val="1100"/>
            </a:pPr>
            <a:r>
              <a:rPr lang="da-DK" sz="2000" dirty="0">
                <a:solidFill>
                  <a:schemeClr val="dk1"/>
                </a:solidFill>
                <a:ea typeface="Arial"/>
                <a:cs typeface="Arial"/>
                <a:sym typeface="Arial"/>
              </a:rPr>
              <a:t>Dialogpause er en metode, der understøtter indlæring af dialog og diskussionsfærdigheder.</a:t>
            </a:r>
          </a:p>
          <a:p>
            <a:pPr>
              <a:lnSpc>
                <a:spcPct val="115000"/>
              </a:lnSpc>
              <a:spcBef>
                <a:spcPts val="1333"/>
              </a:spcBef>
              <a:buClr>
                <a:schemeClr val="dk1"/>
              </a:buClr>
              <a:buSzPts val="1100"/>
            </a:pPr>
            <a:r>
              <a:rPr lang="da-DK" sz="2000" dirty="0">
                <a:solidFill>
                  <a:schemeClr val="dk1"/>
                </a:solidFill>
                <a:ea typeface="Arial"/>
                <a:cs typeface="Arial"/>
                <a:sym typeface="Arial"/>
              </a:rPr>
              <a:t>En dialogpause er en diskussion, der afspejler sine deltagere, hvor man ikke skal stræbe efter perfektion. </a:t>
            </a:r>
          </a:p>
          <a:p>
            <a:pPr>
              <a:lnSpc>
                <a:spcPct val="115000"/>
              </a:lnSpc>
              <a:spcBef>
                <a:spcPts val="1333"/>
              </a:spcBef>
              <a:buClr>
                <a:schemeClr val="dk1"/>
              </a:buClr>
              <a:buSzPts val="1100"/>
            </a:pPr>
            <a:r>
              <a:rPr lang="da-DK" sz="2000" dirty="0">
                <a:solidFill>
                  <a:schemeClr val="dk1"/>
                </a:solidFill>
                <a:ea typeface="Arial"/>
                <a:cs typeface="Arial"/>
                <a:sym typeface="Arial"/>
              </a:rPr>
              <a:t>En dialogpause kan bruges til at øve sig i at lytte, tale, stille spørgsmål og facilitere dialog.</a:t>
            </a:r>
          </a:p>
          <a:p>
            <a:pPr>
              <a:lnSpc>
                <a:spcPct val="115000"/>
              </a:lnSpc>
              <a:spcBef>
                <a:spcPts val="1333"/>
              </a:spcBef>
              <a:buClr>
                <a:schemeClr val="dk1"/>
              </a:buClr>
              <a:buSzPts val="1100"/>
            </a:pPr>
            <a:r>
              <a:rPr lang="da-DK" sz="2000" dirty="0">
                <a:solidFill>
                  <a:schemeClr val="dk1"/>
                </a:solidFill>
                <a:ea typeface="Arial"/>
                <a:cs typeface="Arial"/>
                <a:sym typeface="Arial"/>
              </a:rPr>
              <a:t>Dialogpausen for unge indeholder også en række aktiviteter, der hjælper dig med at øve dine egne og gruppens dialog- og diskussionsevner. </a:t>
            </a:r>
          </a:p>
        </p:txBody>
      </p:sp>
    </p:spTree>
    <p:extLst>
      <p:ext uri="{BB962C8B-B14F-4D97-AF65-F5344CB8AC3E}">
        <p14:creationId xmlns:p14="http://schemas.microsoft.com/office/powerpoint/2010/main" val="683490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FE7D77-2F52-C932-A91B-9DED436AF6D4}"/>
              </a:ext>
            </a:extLst>
          </p:cNvPr>
          <p:cNvSpPr>
            <a:spLocks noGrp="1"/>
          </p:cNvSpPr>
          <p:nvPr>
            <p:ph type="title"/>
          </p:nvPr>
        </p:nvSpPr>
        <p:spPr>
          <a:xfrm>
            <a:off x="838200" y="570002"/>
            <a:ext cx="10515600" cy="1325563"/>
          </a:xfrm>
        </p:spPr>
        <p:txBody>
          <a:bodyPr>
            <a:normAutofit/>
          </a:bodyPr>
          <a:lstStyle/>
          <a:p>
            <a:r>
              <a:rPr lang="da-DK" sz="4000" dirty="0">
                <a:solidFill>
                  <a:schemeClr val="dk1"/>
                </a:solidFill>
                <a:latin typeface="+mn-lt"/>
                <a:ea typeface="Arial"/>
                <a:cs typeface="Arial"/>
                <a:sym typeface="Arial"/>
              </a:rPr>
              <a:t>Til diskussionslederen (forts)</a:t>
            </a:r>
            <a:endParaRPr lang="fi-FI" sz="4000" dirty="0">
              <a:latin typeface="+mn-lt"/>
            </a:endParaRPr>
          </a:p>
        </p:txBody>
      </p:sp>
      <p:sp>
        <p:nvSpPr>
          <p:cNvPr id="3" name="Sisällön paikkamerkki 2">
            <a:extLst>
              <a:ext uri="{FF2B5EF4-FFF2-40B4-BE49-F238E27FC236}">
                <a16:creationId xmlns:a16="http://schemas.microsoft.com/office/drawing/2014/main" id="{6066F108-F531-A36C-2E93-0829797BC90D}"/>
              </a:ext>
            </a:extLst>
          </p:cNvPr>
          <p:cNvSpPr>
            <a:spLocks noGrp="1"/>
          </p:cNvSpPr>
          <p:nvPr>
            <p:ph idx="1"/>
          </p:nvPr>
        </p:nvSpPr>
        <p:spPr>
          <a:xfrm>
            <a:off x="838200" y="1936660"/>
            <a:ext cx="9997440" cy="4351338"/>
          </a:xfrm>
        </p:spPr>
        <p:txBody>
          <a:bodyPr>
            <a:normAutofit/>
          </a:bodyPr>
          <a:lstStyle/>
          <a:p>
            <a:pPr>
              <a:lnSpc>
                <a:spcPct val="115000"/>
              </a:lnSpc>
              <a:spcBef>
                <a:spcPts val="1333"/>
              </a:spcBef>
              <a:buClr>
                <a:schemeClr val="dk1"/>
              </a:buClr>
              <a:buSzPts val="1100"/>
            </a:pPr>
            <a:r>
              <a:rPr lang="da-DK" sz="2000" dirty="0">
                <a:solidFill>
                  <a:schemeClr val="dk1"/>
                </a:solidFill>
                <a:ea typeface="Arial"/>
                <a:cs typeface="Arial"/>
                <a:sym typeface="Arial"/>
              </a:rPr>
              <a:t>Hver Dialogpaus-session er en lærerig oplevelse, og den næste session er en chance for at bygge videre på det, du har lært. Jo flere Dialogpaus-diskussioner du fører, jo mere lærer du. Du bliver aldrig færdig, og det er OK.</a:t>
            </a:r>
          </a:p>
          <a:p>
            <a:pPr>
              <a:lnSpc>
                <a:spcPct val="115000"/>
              </a:lnSpc>
              <a:spcBef>
                <a:spcPts val="1333"/>
              </a:spcBef>
              <a:buClr>
                <a:schemeClr val="dk1"/>
              </a:buClr>
              <a:buSzPts val="1100"/>
            </a:pPr>
            <a:r>
              <a:rPr lang="da-DK" sz="2000" dirty="0">
                <a:solidFill>
                  <a:schemeClr val="dk1"/>
                </a:solidFill>
                <a:ea typeface="Arial"/>
                <a:cs typeface="Arial"/>
                <a:sym typeface="Arial"/>
              </a:rPr>
              <a:t>Sørg for, at du som samtaleleder i det mindste sørger for disse ting under diskussionen:</a:t>
            </a:r>
          </a:p>
          <a:p>
            <a:pPr marL="0" indent="0">
              <a:lnSpc>
                <a:spcPct val="115000"/>
              </a:lnSpc>
              <a:spcBef>
                <a:spcPts val="1333"/>
              </a:spcBef>
              <a:buClr>
                <a:schemeClr val="dk1"/>
              </a:buClr>
              <a:buSzPts val="1100"/>
              <a:buNone/>
            </a:pPr>
            <a:r>
              <a:rPr lang="da-DK" sz="2000" dirty="0">
                <a:solidFill>
                  <a:schemeClr val="dk1"/>
                </a:solidFill>
                <a:ea typeface="Arial"/>
                <a:cs typeface="Arial"/>
                <a:sym typeface="Arial"/>
              </a:rPr>
              <a:t>	1. Gå igennem spillereglerne for en konstruktiv diskussion </a:t>
            </a:r>
          </a:p>
          <a:p>
            <a:pPr marL="0" indent="0">
              <a:lnSpc>
                <a:spcPct val="115000"/>
              </a:lnSpc>
              <a:spcBef>
                <a:spcPts val="1333"/>
              </a:spcBef>
              <a:buClr>
                <a:schemeClr val="dk1"/>
              </a:buClr>
              <a:buSzPts val="1100"/>
              <a:buNone/>
            </a:pPr>
            <a:r>
              <a:rPr lang="da-DK" sz="2000" dirty="0">
                <a:solidFill>
                  <a:schemeClr val="dk1"/>
                </a:solidFill>
                <a:ea typeface="Arial"/>
                <a:cs typeface="Arial"/>
                <a:sym typeface="Arial"/>
              </a:rPr>
              <a:t>	2. Sørg for, at alle har en fair chance for at dele deres egne 	erfaringer 	eller ideer</a:t>
            </a:r>
          </a:p>
          <a:p>
            <a:pPr marL="0" indent="0">
              <a:lnSpc>
                <a:spcPct val="115000"/>
              </a:lnSpc>
              <a:spcBef>
                <a:spcPts val="1333"/>
              </a:spcBef>
              <a:buClr>
                <a:schemeClr val="dk1"/>
              </a:buClr>
              <a:buSzPts val="1100"/>
              <a:buNone/>
            </a:pPr>
            <a:r>
              <a:rPr lang="da-DK" sz="2000" dirty="0">
                <a:solidFill>
                  <a:schemeClr val="dk1"/>
                </a:solidFill>
                <a:ea typeface="Arial"/>
                <a:cs typeface="Arial"/>
                <a:sym typeface="Arial"/>
              </a:rPr>
              <a:t>	3. Giv deltagerne papir og blyant til at skrive deres tanker og indsigt 	ned</a:t>
            </a:r>
            <a:endParaRPr lang="da-DK" sz="2000" dirty="0">
              <a:solidFill>
                <a:schemeClr val="dk1"/>
              </a:solidFill>
              <a:ea typeface="Gill Sans"/>
              <a:cs typeface="Gill Sans"/>
              <a:sym typeface="Gill Sans"/>
            </a:endParaRPr>
          </a:p>
          <a:p>
            <a:endParaRPr lang="fi-FI" sz="2000" dirty="0"/>
          </a:p>
        </p:txBody>
      </p:sp>
    </p:spTree>
    <p:extLst>
      <p:ext uri="{BB962C8B-B14F-4D97-AF65-F5344CB8AC3E}">
        <p14:creationId xmlns:p14="http://schemas.microsoft.com/office/powerpoint/2010/main" val="353565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989FE9-7201-3B6D-AEB7-DE3E245C6DD3}"/>
              </a:ext>
            </a:extLst>
          </p:cNvPr>
          <p:cNvSpPr>
            <a:spLocks noGrp="1"/>
          </p:cNvSpPr>
          <p:nvPr>
            <p:ph type="title"/>
          </p:nvPr>
        </p:nvSpPr>
        <p:spPr>
          <a:xfrm>
            <a:off x="838200" y="734647"/>
            <a:ext cx="10515600" cy="956041"/>
          </a:xfrm>
        </p:spPr>
        <p:txBody>
          <a:bodyPr>
            <a:normAutofit fontScale="90000"/>
          </a:bodyPr>
          <a:lstStyle/>
          <a:p>
            <a:r>
              <a:rPr lang="da-DK" sz="4000" b="1" dirty="0">
                <a:solidFill>
                  <a:srgbClr val="000000"/>
                </a:solidFill>
                <a:ea typeface="Arial"/>
                <a:cs typeface="Arial"/>
                <a:sym typeface="Arial"/>
              </a:rPr>
              <a:t>Diskussioner af forskellig længde</a:t>
            </a:r>
            <a:br>
              <a:rPr lang="da-DK" b="1" dirty="0">
                <a:solidFill>
                  <a:srgbClr val="000000"/>
                </a:solidFill>
                <a:ea typeface="Arial"/>
                <a:cs typeface="Arial"/>
                <a:sym typeface="Arial"/>
              </a:rPr>
            </a:br>
            <a:endParaRPr lang="fi-FI" dirty="0"/>
          </a:p>
        </p:txBody>
      </p:sp>
      <p:sp>
        <p:nvSpPr>
          <p:cNvPr id="3" name="Sisällön paikkamerkki 2">
            <a:extLst>
              <a:ext uri="{FF2B5EF4-FFF2-40B4-BE49-F238E27FC236}">
                <a16:creationId xmlns:a16="http://schemas.microsoft.com/office/drawing/2014/main" id="{E5DD2020-623B-D344-CB33-DF5B7B436495}"/>
              </a:ext>
            </a:extLst>
          </p:cNvPr>
          <p:cNvSpPr>
            <a:spLocks noGrp="1"/>
          </p:cNvSpPr>
          <p:nvPr>
            <p:ph idx="1"/>
          </p:nvPr>
        </p:nvSpPr>
        <p:spPr>
          <a:xfrm>
            <a:off x="838200" y="1319587"/>
            <a:ext cx="10348356" cy="1325563"/>
          </a:xfrm>
        </p:spPr>
        <p:txBody>
          <a:bodyPr>
            <a:normAutofit/>
          </a:bodyPr>
          <a:lstStyle/>
          <a:p>
            <a:pPr marL="0" indent="0">
              <a:lnSpc>
                <a:spcPct val="115000"/>
              </a:lnSpc>
              <a:buClr>
                <a:schemeClr val="dk1"/>
              </a:buClr>
              <a:buSzPts val="1100"/>
              <a:buNone/>
            </a:pPr>
            <a:r>
              <a:rPr lang="da-DK" sz="1400" dirty="0">
                <a:solidFill>
                  <a:srgbClr val="000000"/>
                </a:solidFill>
                <a:ea typeface="Arial"/>
                <a:cs typeface="Arial"/>
                <a:sym typeface="Arial"/>
              </a:rPr>
              <a:t>Alle tider er omtrentlige og har til formål at give en idé om den omtrentlige tid, der bør bruges på hvert trin. Tiderne er ikke beregnet til at blive fulgt nøjagtigt, bortset fra start og mål. Her kan du se to forskellige tidsindstillede scripts: til en 45-minutters og en 75-minutters diskussion. Du kan vælge enten, alt efter hvor meget tid du har til rådighed. Ønsker du at forlænge diskussionen til 90 minutter, kan du tilføje tid til uddybning, opsummering og afslutning af diskussionen.</a:t>
            </a:r>
          </a:p>
          <a:p>
            <a:endParaRPr lang="fi-FI" dirty="0"/>
          </a:p>
        </p:txBody>
      </p:sp>
      <p:sp>
        <p:nvSpPr>
          <p:cNvPr id="4" name="Tekstiruutu 3">
            <a:extLst>
              <a:ext uri="{FF2B5EF4-FFF2-40B4-BE49-F238E27FC236}">
                <a16:creationId xmlns:a16="http://schemas.microsoft.com/office/drawing/2014/main" id="{254D10EC-2F42-CF68-6804-D142728556C3}"/>
              </a:ext>
            </a:extLst>
          </p:cNvPr>
          <p:cNvSpPr txBox="1"/>
          <p:nvPr/>
        </p:nvSpPr>
        <p:spPr>
          <a:xfrm>
            <a:off x="1014547" y="2673968"/>
            <a:ext cx="4620492" cy="2308324"/>
          </a:xfrm>
          <a:prstGeom prst="rect">
            <a:avLst/>
          </a:prstGeom>
          <a:noFill/>
        </p:spPr>
        <p:txBody>
          <a:bodyPr wrap="square" rtlCol="0">
            <a:spAutoFit/>
          </a:bodyPr>
          <a:lstStyle/>
          <a:p>
            <a:pPr>
              <a:buClr>
                <a:srgbClr val="000000"/>
              </a:buClr>
              <a:buSzPts val="1100"/>
            </a:pPr>
            <a:r>
              <a:rPr lang="da-DK" sz="1600" dirty="0">
                <a:solidFill>
                  <a:srgbClr val="000000"/>
                </a:solidFill>
                <a:ea typeface="Gill Sans"/>
                <a:cs typeface="Gill Sans"/>
                <a:sym typeface="Gill Sans"/>
              </a:rPr>
              <a:t>45 min</a:t>
            </a:r>
          </a:p>
          <a:p>
            <a:pPr>
              <a:buClr>
                <a:srgbClr val="000000"/>
              </a:buClr>
              <a:buSzPts val="1100"/>
            </a:pPr>
            <a:r>
              <a:rPr lang="da-DK" sz="1600" dirty="0">
                <a:solidFill>
                  <a:srgbClr val="000000"/>
                </a:solidFill>
                <a:ea typeface="Gill Sans"/>
                <a:cs typeface="Gill Sans"/>
                <a:sym typeface="Gill Sans"/>
              </a:rPr>
              <a:t>min 	del</a:t>
            </a:r>
            <a:br>
              <a:rPr lang="da-DK" sz="1600" dirty="0">
                <a:solidFill>
                  <a:srgbClr val="000000"/>
                </a:solidFill>
                <a:ea typeface="Gill Sans"/>
                <a:cs typeface="Gill Sans"/>
                <a:sym typeface="Gill Sans"/>
              </a:rPr>
            </a:br>
            <a:r>
              <a:rPr lang="da-DK" sz="1600" dirty="0">
                <a:solidFill>
                  <a:srgbClr val="000000"/>
                </a:solidFill>
                <a:ea typeface="Gill Sans"/>
                <a:cs typeface="Gill Sans"/>
                <a:sym typeface="Gill Sans"/>
              </a:rPr>
              <a:t>8 	Indledning </a:t>
            </a:r>
            <a:br>
              <a:rPr lang="da-DK" sz="1600" dirty="0">
                <a:solidFill>
                  <a:srgbClr val="000000"/>
                </a:solidFill>
                <a:ea typeface="Gill Sans"/>
                <a:cs typeface="Gill Sans"/>
                <a:sym typeface="Gill Sans"/>
              </a:rPr>
            </a:br>
            <a:r>
              <a:rPr lang="da-DK" sz="1600" dirty="0">
                <a:solidFill>
                  <a:srgbClr val="000000"/>
                </a:solidFill>
                <a:ea typeface="Gill Sans"/>
                <a:cs typeface="Gill Sans"/>
                <a:sym typeface="Gill Sans"/>
              </a:rPr>
              <a:t>5 	Introduktion og pardiskussion</a:t>
            </a:r>
          </a:p>
          <a:p>
            <a:pPr>
              <a:buClr>
                <a:srgbClr val="000000"/>
              </a:buClr>
              <a:buSzPts val="1100"/>
            </a:pPr>
            <a:r>
              <a:rPr lang="da-DK" sz="1600" dirty="0">
                <a:solidFill>
                  <a:srgbClr val="000000"/>
                </a:solidFill>
                <a:ea typeface="Gill Sans"/>
                <a:cs typeface="Gill Sans"/>
                <a:sym typeface="Gill Sans"/>
              </a:rPr>
              <a:t>25 	Fælles diskussion</a:t>
            </a:r>
          </a:p>
          <a:p>
            <a:pPr>
              <a:buClr>
                <a:srgbClr val="000000"/>
              </a:buClr>
              <a:buSzPts val="1100"/>
            </a:pPr>
            <a:r>
              <a:rPr lang="da-DK" sz="1600" dirty="0">
                <a:solidFill>
                  <a:srgbClr val="000000"/>
                </a:solidFill>
                <a:ea typeface="Gill Sans"/>
                <a:cs typeface="Gill Sans"/>
                <a:sym typeface="Gill Sans"/>
              </a:rPr>
              <a:t>2 	Skriv indsigter ned</a:t>
            </a:r>
          </a:p>
          <a:p>
            <a:pPr>
              <a:buClr>
                <a:srgbClr val="000000"/>
              </a:buClr>
              <a:buSzPts val="1100"/>
            </a:pPr>
            <a:r>
              <a:rPr lang="da-DK" sz="1600" dirty="0">
                <a:solidFill>
                  <a:srgbClr val="000000"/>
                </a:solidFill>
                <a:ea typeface="Gill Sans"/>
                <a:cs typeface="Gill Sans"/>
                <a:sym typeface="Gill Sans"/>
              </a:rPr>
              <a:t>3 	Fortæl om indsigt</a:t>
            </a:r>
          </a:p>
          <a:p>
            <a:pPr>
              <a:buClr>
                <a:srgbClr val="000000"/>
              </a:buClr>
              <a:buSzPts val="1100"/>
            </a:pPr>
            <a:r>
              <a:rPr lang="da-DK" sz="1600" dirty="0">
                <a:solidFill>
                  <a:srgbClr val="000000"/>
                </a:solidFill>
                <a:ea typeface="Gill Sans"/>
                <a:cs typeface="Gill Sans"/>
                <a:sym typeface="Gill Sans"/>
              </a:rPr>
              <a:t>2 	Tak og afslutning</a:t>
            </a:r>
          </a:p>
          <a:p>
            <a:pPr>
              <a:buClr>
                <a:srgbClr val="000000"/>
              </a:buClr>
              <a:buSzPts val="1100"/>
            </a:pPr>
            <a:r>
              <a:rPr lang="da-DK" sz="1600" dirty="0">
                <a:solidFill>
                  <a:srgbClr val="000000"/>
                </a:solidFill>
                <a:ea typeface="Gill Sans"/>
                <a:cs typeface="Gill Sans"/>
                <a:sym typeface="Gill Sans"/>
              </a:rPr>
              <a:t>I alt 45 min</a:t>
            </a:r>
            <a:endParaRPr lang="fi-FI" sz="1600" dirty="0"/>
          </a:p>
        </p:txBody>
      </p:sp>
      <p:sp>
        <p:nvSpPr>
          <p:cNvPr id="5" name="Tekstiruutu 4">
            <a:extLst>
              <a:ext uri="{FF2B5EF4-FFF2-40B4-BE49-F238E27FC236}">
                <a16:creationId xmlns:a16="http://schemas.microsoft.com/office/drawing/2014/main" id="{4201B241-FE9B-8F7F-FA3C-C47E0B6BF8ED}"/>
              </a:ext>
            </a:extLst>
          </p:cNvPr>
          <p:cNvSpPr txBox="1"/>
          <p:nvPr/>
        </p:nvSpPr>
        <p:spPr>
          <a:xfrm>
            <a:off x="6909659" y="2673968"/>
            <a:ext cx="3241964" cy="3077766"/>
          </a:xfrm>
          <a:prstGeom prst="rect">
            <a:avLst/>
          </a:prstGeom>
          <a:noFill/>
        </p:spPr>
        <p:txBody>
          <a:bodyPr wrap="square" rtlCol="0">
            <a:spAutoFit/>
          </a:bodyPr>
          <a:lstStyle/>
          <a:p>
            <a:pPr>
              <a:buClr>
                <a:srgbClr val="000000"/>
              </a:buClr>
              <a:buSzPts val="1100"/>
            </a:pPr>
            <a:r>
              <a:rPr lang="da-DK" sz="1600" b="1" dirty="0">
                <a:solidFill>
                  <a:srgbClr val="000000"/>
                </a:solidFill>
                <a:ea typeface="Gill Sans"/>
                <a:cs typeface="Gill Sans"/>
                <a:sym typeface="Gill Sans"/>
              </a:rPr>
              <a:t>75 min</a:t>
            </a:r>
            <a:r>
              <a:rPr lang="da-DK" sz="1600" dirty="0">
                <a:solidFill>
                  <a:srgbClr val="000000"/>
                </a:solidFill>
                <a:ea typeface="Gill Sans"/>
                <a:cs typeface="Gill Sans"/>
                <a:sym typeface="Gill Sans"/>
              </a:rPr>
              <a:t>	</a:t>
            </a:r>
          </a:p>
          <a:p>
            <a:pPr>
              <a:buClr>
                <a:srgbClr val="000000"/>
              </a:buClr>
              <a:buSzPts val="1100"/>
            </a:pPr>
            <a:r>
              <a:rPr lang="da-DK" sz="1600" dirty="0">
                <a:solidFill>
                  <a:srgbClr val="000000"/>
                </a:solidFill>
                <a:ea typeface="Gill Sans"/>
                <a:cs typeface="Gill Sans"/>
                <a:sym typeface="Gill Sans"/>
              </a:rPr>
              <a:t>min	del</a:t>
            </a:r>
          </a:p>
          <a:p>
            <a:pPr>
              <a:buClr>
                <a:srgbClr val="000000"/>
              </a:buClr>
              <a:buSzPts val="1100"/>
            </a:pPr>
            <a:r>
              <a:rPr lang="da-DK" sz="1600" dirty="0">
                <a:solidFill>
                  <a:srgbClr val="000000"/>
                </a:solidFill>
                <a:ea typeface="Gill Sans"/>
                <a:cs typeface="Gill Sans"/>
                <a:sym typeface="Gill Sans"/>
              </a:rPr>
              <a:t>5	</a:t>
            </a:r>
            <a:r>
              <a:rPr lang="da-DK" sz="1600" dirty="0">
                <a:solidFill>
                  <a:schemeClr val="dk1"/>
                </a:solidFill>
                <a:ea typeface="Gill Sans"/>
                <a:cs typeface="Gill Sans"/>
                <a:sym typeface="Gill Sans"/>
              </a:rPr>
              <a:t>Inledning</a:t>
            </a:r>
            <a:endParaRPr lang="da-DK" sz="1600" dirty="0">
              <a:solidFill>
                <a:srgbClr val="000000"/>
              </a:solidFill>
              <a:ea typeface="Gill Sans"/>
              <a:cs typeface="Gill Sans"/>
              <a:sym typeface="Gill Sans"/>
            </a:endParaRPr>
          </a:p>
          <a:p>
            <a:pPr>
              <a:buClr>
                <a:srgbClr val="000000"/>
              </a:buClr>
              <a:buSzPts val="1100"/>
            </a:pPr>
            <a:r>
              <a:rPr lang="da-DK" sz="1600" dirty="0">
                <a:solidFill>
                  <a:srgbClr val="000000"/>
                </a:solidFill>
                <a:ea typeface="Gill Sans"/>
                <a:cs typeface="Gill Sans"/>
                <a:sym typeface="Gill Sans"/>
              </a:rPr>
              <a:t>5	</a:t>
            </a:r>
            <a:r>
              <a:rPr lang="da-DK" sz="1600" dirty="0">
                <a:solidFill>
                  <a:schemeClr val="dk1"/>
                </a:solidFill>
                <a:ea typeface="Gill Sans"/>
                <a:cs typeface="Gill Sans"/>
                <a:sym typeface="Gill Sans"/>
              </a:rPr>
              <a:t>Introduktion</a:t>
            </a:r>
            <a:endParaRPr lang="da-DK" sz="1600" dirty="0">
              <a:solidFill>
                <a:srgbClr val="000000"/>
              </a:solidFill>
              <a:ea typeface="Gill Sans"/>
              <a:cs typeface="Gill Sans"/>
              <a:sym typeface="Gill Sans"/>
            </a:endParaRPr>
          </a:p>
          <a:p>
            <a:pPr>
              <a:buClr>
                <a:srgbClr val="000000"/>
              </a:buClr>
              <a:buSzPts val="1100"/>
            </a:pPr>
            <a:r>
              <a:rPr lang="da-DK" sz="1600" dirty="0">
                <a:solidFill>
                  <a:srgbClr val="000000"/>
                </a:solidFill>
                <a:ea typeface="Gill Sans"/>
                <a:cs typeface="Gill Sans"/>
                <a:sym typeface="Gill Sans"/>
              </a:rPr>
              <a:t>5 	Pardiskussion</a:t>
            </a:r>
          </a:p>
          <a:p>
            <a:pPr>
              <a:buClr>
                <a:srgbClr val="000000"/>
              </a:buClr>
              <a:buSzPts val="1100"/>
            </a:pPr>
            <a:r>
              <a:rPr lang="da-DK" sz="1600" dirty="0">
                <a:solidFill>
                  <a:srgbClr val="000000"/>
                </a:solidFill>
                <a:ea typeface="Gill Sans"/>
                <a:cs typeface="Gill Sans"/>
                <a:sym typeface="Gill Sans"/>
              </a:rPr>
              <a:t>40	 Fælles diskussion</a:t>
            </a:r>
          </a:p>
          <a:p>
            <a:pPr>
              <a:buClr>
                <a:srgbClr val="000000"/>
              </a:buClr>
              <a:buSzPts val="1100"/>
            </a:pPr>
            <a:r>
              <a:rPr lang="da-DK" sz="1600" dirty="0">
                <a:solidFill>
                  <a:srgbClr val="000000"/>
                </a:solidFill>
                <a:ea typeface="Gill Sans"/>
                <a:cs typeface="Gill Sans"/>
                <a:sym typeface="Gill Sans"/>
              </a:rPr>
              <a:t>5	Skriv indsigter ned</a:t>
            </a:r>
          </a:p>
          <a:p>
            <a:pPr>
              <a:buClr>
                <a:srgbClr val="000000"/>
              </a:buClr>
              <a:buSzPts val="1100"/>
            </a:pPr>
            <a:r>
              <a:rPr lang="da-DK" sz="1600" dirty="0">
                <a:solidFill>
                  <a:srgbClr val="000000"/>
                </a:solidFill>
                <a:ea typeface="Gill Sans"/>
                <a:cs typeface="Gill Sans"/>
                <a:sym typeface="Gill Sans"/>
              </a:rPr>
              <a:t>10	Fortæl om indsigt</a:t>
            </a:r>
          </a:p>
          <a:p>
            <a:pPr>
              <a:buClr>
                <a:srgbClr val="000000"/>
              </a:buClr>
              <a:buSzPts val="1100"/>
            </a:pPr>
            <a:r>
              <a:rPr lang="da-DK" sz="1600" dirty="0">
                <a:solidFill>
                  <a:srgbClr val="000000"/>
                </a:solidFill>
                <a:ea typeface="Gill Sans"/>
                <a:cs typeface="Gill Sans"/>
                <a:sym typeface="Gill Sans"/>
              </a:rPr>
              <a:t>5	Tak og afslutning</a:t>
            </a:r>
          </a:p>
          <a:p>
            <a:pPr>
              <a:buClr>
                <a:srgbClr val="000000"/>
              </a:buClr>
              <a:buSzPts val="1100"/>
            </a:pPr>
            <a:endParaRPr lang="da-DK" sz="1600" dirty="0">
              <a:solidFill>
                <a:srgbClr val="000000"/>
              </a:solidFill>
              <a:ea typeface="Gill Sans"/>
              <a:cs typeface="Gill Sans"/>
              <a:sym typeface="Gill Sans"/>
            </a:endParaRPr>
          </a:p>
          <a:p>
            <a:pPr>
              <a:buClr>
                <a:srgbClr val="000000"/>
              </a:buClr>
              <a:buSzPts val="1100"/>
            </a:pPr>
            <a:r>
              <a:rPr lang="da-DK" sz="1600" i="1" dirty="0">
                <a:solidFill>
                  <a:srgbClr val="000000"/>
                </a:solidFill>
                <a:ea typeface="Gill Sans"/>
                <a:cs typeface="Gill Sans"/>
                <a:sym typeface="Gill Sans"/>
              </a:rPr>
              <a:t>I alt 75 min</a:t>
            </a:r>
            <a:endParaRPr lang="da-DK" sz="1600" i="1" dirty="0">
              <a:solidFill>
                <a:srgbClr val="000000"/>
              </a:solidFill>
              <a:ea typeface="Arial"/>
              <a:cs typeface="Arial"/>
              <a:sym typeface="Arial"/>
            </a:endParaRPr>
          </a:p>
          <a:p>
            <a:endParaRPr lang="fi-FI" dirty="0"/>
          </a:p>
        </p:txBody>
      </p:sp>
      <p:sp>
        <p:nvSpPr>
          <p:cNvPr id="6" name="Tekstiruutu 5">
            <a:extLst>
              <a:ext uri="{FF2B5EF4-FFF2-40B4-BE49-F238E27FC236}">
                <a16:creationId xmlns:a16="http://schemas.microsoft.com/office/drawing/2014/main" id="{544210BD-8064-86B6-F4D9-6BE606883617}"/>
              </a:ext>
            </a:extLst>
          </p:cNvPr>
          <p:cNvSpPr txBox="1"/>
          <p:nvPr/>
        </p:nvSpPr>
        <p:spPr>
          <a:xfrm>
            <a:off x="838200" y="5692466"/>
            <a:ext cx="10515600" cy="861774"/>
          </a:xfrm>
          <a:prstGeom prst="rect">
            <a:avLst/>
          </a:prstGeom>
          <a:noFill/>
        </p:spPr>
        <p:txBody>
          <a:bodyPr wrap="square" rtlCol="0">
            <a:spAutoFit/>
          </a:bodyPr>
          <a:lstStyle/>
          <a:p>
            <a:r>
              <a:rPr lang="fi-FI" sz="1600" dirty="0" err="1">
                <a:solidFill>
                  <a:srgbClr val="000000"/>
                </a:solidFill>
                <a:ea typeface="Arial"/>
                <a:cs typeface="Arial"/>
                <a:sym typeface="Arial"/>
              </a:rPr>
              <a:t>Følgende</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manus</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er</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implementeret</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til</a:t>
            </a:r>
            <a:r>
              <a:rPr lang="fi-FI" sz="1600" dirty="0">
                <a:solidFill>
                  <a:srgbClr val="000000"/>
                </a:solidFill>
                <a:ea typeface="Arial"/>
                <a:cs typeface="Arial"/>
                <a:sym typeface="Arial"/>
              </a:rPr>
              <a:t> en 45-minutters </a:t>
            </a:r>
            <a:r>
              <a:rPr lang="fi-FI" sz="1600" dirty="0" err="1">
                <a:solidFill>
                  <a:srgbClr val="000000"/>
                </a:solidFill>
                <a:ea typeface="Arial"/>
                <a:cs typeface="Arial"/>
                <a:sym typeface="Arial"/>
              </a:rPr>
              <a:t>dialog</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men</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hvis</a:t>
            </a:r>
            <a:r>
              <a:rPr lang="fi-FI" sz="1600" dirty="0">
                <a:solidFill>
                  <a:srgbClr val="000000"/>
                </a:solidFill>
                <a:ea typeface="Arial"/>
                <a:cs typeface="Arial"/>
                <a:sym typeface="Arial"/>
              </a:rPr>
              <a:t> du </a:t>
            </a:r>
            <a:r>
              <a:rPr lang="fi-FI" sz="1600" dirty="0" err="1">
                <a:solidFill>
                  <a:srgbClr val="000000"/>
                </a:solidFill>
                <a:ea typeface="Arial"/>
                <a:cs typeface="Arial"/>
                <a:sym typeface="Arial"/>
              </a:rPr>
              <a:t>organiserer</a:t>
            </a:r>
            <a:r>
              <a:rPr lang="fi-FI" sz="1600" dirty="0">
                <a:solidFill>
                  <a:srgbClr val="000000"/>
                </a:solidFill>
                <a:ea typeface="Arial"/>
                <a:cs typeface="Arial"/>
                <a:sym typeface="Arial"/>
              </a:rPr>
              <a:t> en 75-minutters </a:t>
            </a:r>
            <a:r>
              <a:rPr lang="fi-FI" sz="1600" dirty="0" err="1">
                <a:solidFill>
                  <a:srgbClr val="000000"/>
                </a:solidFill>
                <a:ea typeface="Arial"/>
                <a:cs typeface="Arial"/>
                <a:sym typeface="Arial"/>
              </a:rPr>
              <a:t>dialog</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kan</a:t>
            </a:r>
            <a:r>
              <a:rPr lang="fi-FI" sz="1600" dirty="0">
                <a:solidFill>
                  <a:srgbClr val="000000"/>
                </a:solidFill>
                <a:ea typeface="Arial"/>
                <a:cs typeface="Arial"/>
                <a:sym typeface="Arial"/>
              </a:rPr>
              <a:t> du </a:t>
            </a:r>
            <a:r>
              <a:rPr lang="fi-FI" sz="1600" dirty="0" err="1">
                <a:solidFill>
                  <a:srgbClr val="000000"/>
                </a:solidFill>
                <a:ea typeface="Arial"/>
                <a:cs typeface="Arial"/>
                <a:sym typeface="Arial"/>
              </a:rPr>
              <a:t>tilpasse</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manuset</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efter</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eksemplet</a:t>
            </a:r>
            <a:r>
              <a:rPr lang="fi-FI" sz="1600" dirty="0">
                <a:solidFill>
                  <a:srgbClr val="000000"/>
                </a:solidFill>
                <a:ea typeface="Arial"/>
                <a:cs typeface="Arial"/>
                <a:sym typeface="Arial"/>
              </a:rPr>
              <a:t> </a:t>
            </a:r>
            <a:r>
              <a:rPr lang="fi-FI" sz="1600" dirty="0" err="1">
                <a:solidFill>
                  <a:srgbClr val="000000"/>
                </a:solidFill>
                <a:ea typeface="Arial"/>
                <a:cs typeface="Arial"/>
                <a:sym typeface="Arial"/>
              </a:rPr>
              <a:t>ovenfor</a:t>
            </a:r>
            <a:r>
              <a:rPr lang="fi-FI" sz="1600" dirty="0">
                <a:solidFill>
                  <a:srgbClr val="000000"/>
                </a:solidFill>
                <a:ea typeface="Arial"/>
                <a:cs typeface="Arial"/>
                <a:sym typeface="Arial"/>
              </a:rPr>
              <a:t>.</a:t>
            </a:r>
          </a:p>
          <a:p>
            <a:endParaRPr lang="fi-FI" dirty="0"/>
          </a:p>
        </p:txBody>
      </p:sp>
    </p:spTree>
    <p:extLst>
      <p:ext uri="{BB962C8B-B14F-4D97-AF65-F5344CB8AC3E}">
        <p14:creationId xmlns:p14="http://schemas.microsoft.com/office/powerpoint/2010/main" val="2421694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838200" y="681036"/>
            <a:ext cx="10410645" cy="1646527"/>
          </a:xfrm>
        </p:spPr>
        <p:txBody>
          <a:bodyPr>
            <a:normAutofit/>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vand (45 min).</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8200" y="1724299"/>
            <a:ext cx="10039597" cy="1033152"/>
          </a:xfrm>
          <a:ln w="3175">
            <a:solidFill>
              <a:schemeClr val="tx1"/>
            </a:solidFill>
          </a:ln>
        </p:spPr>
        <p:txBody>
          <a:bodyPr>
            <a:no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p>
          <a:p>
            <a:pPr marL="0" indent="0">
              <a:buClr>
                <a:schemeClr val="dk1"/>
              </a:buClr>
              <a:buSzPts val="1100"/>
              <a:buNone/>
            </a:pPr>
            <a:r>
              <a:rPr lang="da-DK" sz="1400" b="1" dirty="0">
                <a:ea typeface="Gill Sans"/>
                <a:cs typeface="Gill Sans"/>
                <a:sym typeface="Gill Sans"/>
              </a:rPr>
              <a:t>Min 	del</a:t>
            </a:r>
          </a:p>
          <a:p>
            <a:pPr marL="0" indent="0">
              <a:buClr>
                <a:schemeClr val="dk1"/>
              </a:buClr>
              <a:buSzPts val="1100"/>
              <a:buNone/>
            </a:pPr>
            <a:r>
              <a:rPr lang="da-DK" sz="1400" b="1" dirty="0">
                <a:ea typeface="Gill Sans"/>
                <a:cs typeface="Gill Sans"/>
                <a:sym typeface="Gill Sans"/>
              </a:rPr>
              <a:t>8 	Indledning</a:t>
            </a:r>
            <a:br>
              <a:rPr lang="da-DK" sz="1400" b="1" dirty="0">
                <a:solidFill>
                  <a:schemeClr val="dk1"/>
                </a:solidFill>
                <a:ea typeface="Gill Sans"/>
                <a:cs typeface="Gill Sans"/>
                <a:sym typeface="Gill Sans"/>
              </a:rPr>
            </a:br>
            <a:endParaRPr lang="fi-FI" sz="14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838200" y="2991394"/>
            <a:ext cx="10288980" cy="289310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400" b="0" i="0" u="none" strike="noStrike" kern="1200" cap="none" spc="0" normalizeH="0" baseline="0" noProof="0" dirty="0">
                <a:ln>
                  <a:noFill/>
                </a:ln>
                <a:solidFill>
                  <a:srgbClr val="000000"/>
                </a:solidFill>
                <a:effectLst/>
                <a:uLnTx/>
                <a:uFillTx/>
                <a:ea typeface="Gill Sans"/>
                <a:cs typeface="Gill Sans"/>
                <a:sym typeface="Gill Sans"/>
              </a:rPr>
              <a:t>Velkommen til at deltage i en Dialogpaus diskussion om vandrensning! </a:t>
            </a: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400" b="0" i="0" u="none" strike="noStrike" kern="1200" cap="none" spc="0" normalizeH="0" baseline="0" noProof="0" dirty="0">
                <a:ln>
                  <a:noFill/>
                </a:ln>
                <a:solidFill>
                  <a:srgbClr val="000000"/>
                </a:solidFill>
                <a:effectLst/>
                <a:uLnTx/>
                <a:uFillTx/>
                <a:ea typeface="Gill Sans"/>
                <a:cs typeface="Gill Sans"/>
                <a:sym typeface="Gill Sans"/>
              </a:rPr>
              <a:t>Godt du er her. Mit navn er N.N, og jeg vil lede diskussionen. I dag vil vi forsøge at uddybe vores forståelse af vand, dets betydning og de erfaringer og tanker, vi alle har om emnet. Jeg spreder ordet.</a:t>
            </a: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400" b="0" i="0" u="none" strike="noStrike" kern="1200" cap="none" spc="0" normalizeH="0" baseline="0" noProof="0" dirty="0">
                <a:ln>
                  <a:noFill/>
                </a:ln>
                <a:solidFill>
                  <a:srgbClr val="000000"/>
                </a:solidFill>
                <a:effectLst/>
                <a:uLnTx/>
                <a:uFillTx/>
                <a:ea typeface="Gill Sans"/>
                <a:cs typeface="Gill Sans"/>
                <a:sym typeface="Gill Sans"/>
              </a:rPr>
              <a:t>Jeg håber, at så mange af jer som muligt vil deltage i diskussionen i dag. Lad os give plads til hinanden. Nogle gange kan jeg spørge dig direkte, hvilke tanker eller erfaringer du har omkring temaet.</a:t>
            </a: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400" b="0" i="0" u="none" strike="noStrike" kern="1200" cap="none" spc="0" normalizeH="0" baseline="0" noProof="0" dirty="0">
                <a:ln>
                  <a:noFill/>
                </a:ln>
                <a:solidFill>
                  <a:srgbClr val="000000"/>
                </a:solidFill>
                <a:effectLst/>
                <a:uLnTx/>
                <a:uFillTx/>
                <a:ea typeface="Gill Sans"/>
                <a:cs typeface="Gill Sans"/>
                <a:sym typeface="Gill Sans"/>
              </a:rPr>
              <a:t>Diskussionen er fortrolig. Hvis du vil, kan du sige, at du deltog i samtalen, men del ikke, hvad en anden sagde i samtalen uden deres tilladelse. Det er vigtigt, at hver enkelt kan deltage i diskussionen i fred og ro. </a:t>
            </a: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400" b="0" i="0" u="none" strike="noStrike" kern="1200" cap="none" spc="0" normalizeH="0" baseline="0" noProof="0" dirty="0">
                <a:ln>
                  <a:noFill/>
                </a:ln>
                <a:solidFill>
                  <a:srgbClr val="000000"/>
                </a:solidFill>
                <a:effectLst/>
                <a:uLnTx/>
                <a:uFillTx/>
                <a:ea typeface="Gill Sans"/>
                <a:cs typeface="Gill Sans"/>
                <a:sym typeface="Gill Sans"/>
              </a:rPr>
              <a:t>Det ville være rart at høre, hvem der er her i dag. Lad os tage en præsentationsrunde. Lad os præsentere os selv ved vores fornavne, det er nok. Del samtidig et minde eller en mindeværdig tanke om vandrensning.</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400" b="0" i="1" u="none" strike="noStrike" kern="1200" cap="none" spc="0" normalizeH="0" baseline="0" noProof="0" dirty="0">
                <a:ln>
                  <a:noFill/>
                </a:ln>
                <a:solidFill>
                  <a:srgbClr val="000000"/>
                </a:solidFill>
                <a:effectLst/>
                <a:uLnTx/>
                <a:uFillTx/>
                <a:ea typeface="Gill Sans"/>
                <a:cs typeface="Gill Sans"/>
                <a:sym typeface="Gill Sans"/>
              </a:rPr>
              <a:t>-&gt; Brug billedet på næste side til at skrive navnene på deltagerne ned for dig selv</a:t>
            </a:r>
            <a:endParaRPr kumimoji="0" lang="sv-SE" sz="14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163038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41;p5">
            <a:extLst>
              <a:ext uri="{FF2B5EF4-FFF2-40B4-BE49-F238E27FC236}">
                <a16:creationId xmlns:a16="http://schemas.microsoft.com/office/drawing/2014/main" id="{5EFEA0E4-37DE-8B1D-CA28-72F5B4FE4026}"/>
              </a:ext>
            </a:extLst>
          </p:cNvPr>
          <p:cNvSpPr txBox="1"/>
          <p:nvPr/>
        </p:nvSpPr>
        <p:spPr>
          <a:xfrm>
            <a:off x="521266" y="819509"/>
            <a:ext cx="2535199" cy="3877891"/>
          </a:xfrm>
          <a:prstGeom prst="rect">
            <a:avLst/>
          </a:prstGeom>
          <a:noFill/>
          <a:ln>
            <a:noFill/>
          </a:ln>
        </p:spPr>
        <p:txBody>
          <a:bodyPr spcFirstLastPara="1" wrap="square" lIns="193533" tIns="193533" rIns="193533" bIns="193533" anchor="t" anchorCtr="0">
            <a:spAutoFit/>
          </a:bodyPr>
          <a:lstStyle/>
          <a:p>
            <a:pPr>
              <a:buClr>
                <a:schemeClr val="dk1"/>
              </a:buClr>
              <a:buSzPts val="600"/>
            </a:pPr>
            <a:endParaRPr lang="da-DK" sz="1333" dirty="0">
              <a:solidFill>
                <a:schemeClr val="dk1"/>
              </a:solidFill>
              <a:ea typeface="Gill Sans"/>
              <a:cs typeface="Gill Sans"/>
              <a:sym typeface="Gill Sans"/>
            </a:endParaRPr>
          </a:p>
          <a:p>
            <a:pPr>
              <a:buClr>
                <a:schemeClr val="dk1"/>
              </a:buClr>
              <a:buSzPts val="600"/>
            </a:pPr>
            <a:r>
              <a:rPr lang="da-DK" sz="1333" dirty="0">
                <a:solidFill>
                  <a:schemeClr val="dk1"/>
                </a:solidFill>
                <a:ea typeface="Gill Sans"/>
                <a:cs typeface="Gill Sans"/>
                <a:sym typeface="Gill Sans"/>
              </a:rPr>
              <a:t>Skriv navnene på deltagerne ned for dig selv. Du kan tage noter, når deltagerne taler. Dette hjælper dig for eksempel til at lægge mærke til de mere stille deltagere.</a:t>
            </a:r>
          </a:p>
          <a:p>
            <a:pPr>
              <a:buClr>
                <a:schemeClr val="dk1"/>
              </a:buClr>
              <a:buSzPts val="600"/>
            </a:pPr>
            <a:endParaRPr lang="da-DK" sz="1333" dirty="0">
              <a:solidFill>
                <a:schemeClr val="dk1"/>
              </a:solidFill>
              <a:ea typeface="Gill Sans"/>
              <a:cs typeface="Gill Sans"/>
              <a:sym typeface="Gill Sans"/>
            </a:endParaRPr>
          </a:p>
          <a:p>
            <a:pPr>
              <a:buClr>
                <a:schemeClr val="dk1"/>
              </a:buClr>
              <a:buSzPts val="600"/>
            </a:pPr>
            <a:r>
              <a:rPr lang="da-DK" sz="1333" dirty="0">
                <a:solidFill>
                  <a:schemeClr val="dk1"/>
                </a:solidFill>
                <a:ea typeface="Gill Sans"/>
                <a:cs typeface="Gill Sans"/>
                <a:sym typeface="Gill Sans"/>
              </a:rPr>
              <a:t>Sørg for at fortælle deltagerne, om der er en skribent i diskussionen, og hvem de er. Fortæl dem, at notaterne vil blive lavet anonymt.</a:t>
            </a:r>
            <a:endParaRPr sz="1333" dirty="0">
              <a:solidFill>
                <a:schemeClr val="dk1"/>
              </a:solidFill>
              <a:ea typeface="Gill Sans"/>
              <a:cs typeface="Gill Sans"/>
              <a:sym typeface="Gill Sans"/>
            </a:endParaRPr>
          </a:p>
          <a:p>
            <a:pPr>
              <a:buClr>
                <a:schemeClr val="dk1"/>
              </a:buClr>
              <a:buSzPts val="600"/>
            </a:pPr>
            <a:endParaRPr sz="1333" dirty="0">
              <a:solidFill>
                <a:schemeClr val="dk1"/>
              </a:solidFill>
              <a:highlight>
                <a:srgbClr val="FFE006"/>
              </a:highlight>
              <a:latin typeface="Gill Sans"/>
              <a:ea typeface="Gill Sans"/>
              <a:cs typeface="Gill Sans"/>
              <a:sym typeface="Gill Sans"/>
            </a:endParaRPr>
          </a:p>
        </p:txBody>
      </p:sp>
      <p:sp>
        <p:nvSpPr>
          <p:cNvPr id="10" name="Google Shape;143;p5">
            <a:extLst>
              <a:ext uri="{FF2B5EF4-FFF2-40B4-BE49-F238E27FC236}">
                <a16:creationId xmlns:a16="http://schemas.microsoft.com/office/drawing/2014/main" id="{A24BC0FD-9CCB-0292-D4DE-8FA30653DB0E}"/>
              </a:ext>
            </a:extLst>
          </p:cNvPr>
          <p:cNvSpPr/>
          <p:nvPr/>
        </p:nvSpPr>
        <p:spPr>
          <a:xfrm>
            <a:off x="3781871" y="2318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1" name="Google Shape;144;p5">
            <a:extLst>
              <a:ext uri="{FF2B5EF4-FFF2-40B4-BE49-F238E27FC236}">
                <a16:creationId xmlns:a16="http://schemas.microsoft.com/office/drawing/2014/main" id="{1E3FBA03-91C3-9A9A-13FE-D1AC7973AE05}"/>
              </a:ext>
            </a:extLst>
          </p:cNvPr>
          <p:cNvSpPr/>
          <p:nvPr/>
        </p:nvSpPr>
        <p:spPr>
          <a:xfrm>
            <a:off x="6930055" y="678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2" name="Google Shape;145;p5">
            <a:extLst>
              <a:ext uri="{FF2B5EF4-FFF2-40B4-BE49-F238E27FC236}">
                <a16:creationId xmlns:a16="http://schemas.microsoft.com/office/drawing/2014/main" id="{B362D746-2EB0-EDD8-316A-8404358D7CE8}"/>
              </a:ext>
            </a:extLst>
          </p:cNvPr>
          <p:cNvSpPr/>
          <p:nvPr/>
        </p:nvSpPr>
        <p:spPr>
          <a:xfrm>
            <a:off x="4470438" y="13365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3" name="Google Shape;146;p5">
            <a:extLst>
              <a:ext uri="{FF2B5EF4-FFF2-40B4-BE49-F238E27FC236}">
                <a16:creationId xmlns:a16="http://schemas.microsoft.com/office/drawing/2014/main" id="{633C7D77-5AA8-0DCE-A130-7E9B14125B21}"/>
              </a:ext>
            </a:extLst>
          </p:cNvPr>
          <p:cNvSpPr/>
          <p:nvPr/>
        </p:nvSpPr>
        <p:spPr>
          <a:xfrm>
            <a:off x="3680271" y="3569429"/>
            <a:ext cx="962400" cy="972400"/>
          </a:xfrm>
          <a:prstGeom prst="ellipse">
            <a:avLst/>
          </a:prstGeom>
          <a:noFill/>
          <a:ln w="38100" cap="flat" cmpd="sng">
            <a:solidFill>
              <a:srgbClr val="FFE006"/>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800"/>
            </a:pPr>
            <a:endParaRPr sz="1067">
              <a:solidFill>
                <a:srgbClr val="000000"/>
              </a:solidFill>
              <a:latin typeface="Calibri"/>
              <a:ea typeface="Calibri"/>
              <a:cs typeface="Calibri"/>
              <a:sym typeface="Calibri"/>
            </a:endParaRPr>
          </a:p>
        </p:txBody>
      </p:sp>
      <p:sp>
        <p:nvSpPr>
          <p:cNvPr id="14" name="Google Shape;147;p5">
            <a:extLst>
              <a:ext uri="{FF2B5EF4-FFF2-40B4-BE49-F238E27FC236}">
                <a16:creationId xmlns:a16="http://schemas.microsoft.com/office/drawing/2014/main" id="{B3AA3985-9EE0-16EC-BBE7-1269E6E2F1CC}"/>
              </a:ext>
            </a:extLst>
          </p:cNvPr>
          <p:cNvSpPr/>
          <p:nvPr/>
        </p:nvSpPr>
        <p:spPr>
          <a:xfrm>
            <a:off x="4415538" y="4693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5" name="Google Shape;148;p5">
            <a:extLst>
              <a:ext uri="{FF2B5EF4-FFF2-40B4-BE49-F238E27FC236}">
                <a16:creationId xmlns:a16="http://schemas.microsoft.com/office/drawing/2014/main" id="{630533B6-5F40-D110-563B-6C2288F8A552}"/>
              </a:ext>
            </a:extLst>
          </p:cNvPr>
          <p:cNvSpPr/>
          <p:nvPr/>
        </p:nvSpPr>
        <p:spPr>
          <a:xfrm>
            <a:off x="5666138" y="5239429"/>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6" name="Google Shape;149;p5">
            <a:extLst>
              <a:ext uri="{FF2B5EF4-FFF2-40B4-BE49-F238E27FC236}">
                <a16:creationId xmlns:a16="http://schemas.microsoft.com/office/drawing/2014/main" id="{07151493-2696-8FB5-B84C-70F55132B2CF}"/>
              </a:ext>
            </a:extLst>
          </p:cNvPr>
          <p:cNvSpPr/>
          <p:nvPr/>
        </p:nvSpPr>
        <p:spPr>
          <a:xfrm>
            <a:off x="7032904" y="5239429"/>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7" name="Google Shape;150;p5">
            <a:extLst>
              <a:ext uri="{FF2B5EF4-FFF2-40B4-BE49-F238E27FC236}">
                <a16:creationId xmlns:a16="http://schemas.microsoft.com/office/drawing/2014/main" id="{27E0A30E-7D20-3D49-27D3-CD9E78F040AE}"/>
              </a:ext>
            </a:extLst>
          </p:cNvPr>
          <p:cNvSpPr/>
          <p:nvPr/>
        </p:nvSpPr>
        <p:spPr>
          <a:xfrm>
            <a:off x="8245338" y="4693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8" name="Google Shape;151;p5">
            <a:extLst>
              <a:ext uri="{FF2B5EF4-FFF2-40B4-BE49-F238E27FC236}">
                <a16:creationId xmlns:a16="http://schemas.microsoft.com/office/drawing/2014/main" id="{0BAF5E8B-2E6C-4438-A7B0-E06D2A988FD1}"/>
              </a:ext>
            </a:extLst>
          </p:cNvPr>
          <p:cNvSpPr/>
          <p:nvPr/>
        </p:nvSpPr>
        <p:spPr>
          <a:xfrm>
            <a:off x="8775404" y="3569429"/>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19" name="Google Shape;152;p5">
            <a:extLst>
              <a:ext uri="{FF2B5EF4-FFF2-40B4-BE49-F238E27FC236}">
                <a16:creationId xmlns:a16="http://schemas.microsoft.com/office/drawing/2014/main" id="{DE7BCED6-FE5B-7045-5020-87A840A488BE}"/>
              </a:ext>
            </a:extLst>
          </p:cNvPr>
          <p:cNvSpPr/>
          <p:nvPr/>
        </p:nvSpPr>
        <p:spPr>
          <a:xfrm>
            <a:off x="8775404" y="2318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20" name="Google Shape;153;p5">
            <a:extLst>
              <a:ext uri="{FF2B5EF4-FFF2-40B4-BE49-F238E27FC236}">
                <a16:creationId xmlns:a16="http://schemas.microsoft.com/office/drawing/2014/main" id="{C27BECA4-3411-C6BA-9EB4-F9FEAC341391}"/>
              </a:ext>
            </a:extLst>
          </p:cNvPr>
          <p:cNvSpPr/>
          <p:nvPr/>
        </p:nvSpPr>
        <p:spPr>
          <a:xfrm>
            <a:off x="8036238" y="12349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sp>
        <p:nvSpPr>
          <p:cNvPr id="21" name="Google Shape;154;p5">
            <a:extLst>
              <a:ext uri="{FF2B5EF4-FFF2-40B4-BE49-F238E27FC236}">
                <a16:creationId xmlns:a16="http://schemas.microsoft.com/office/drawing/2014/main" id="{7A352848-FAAE-059B-5D72-C6F965A20C7B}"/>
              </a:ext>
            </a:extLst>
          </p:cNvPr>
          <p:cNvSpPr/>
          <p:nvPr/>
        </p:nvSpPr>
        <p:spPr>
          <a:xfrm>
            <a:off x="5564538" y="678795"/>
            <a:ext cx="962400" cy="972400"/>
          </a:xfrm>
          <a:prstGeom prst="ellipse">
            <a:avLst/>
          </a:prstGeom>
          <a:noFill/>
          <a:ln w="28575" cap="flat" cmpd="sng">
            <a:solidFill>
              <a:srgbClr val="29235C"/>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Calibri"/>
              <a:ea typeface="Calibri"/>
              <a:cs typeface="Calibri"/>
              <a:sym typeface="Calibri"/>
            </a:endParaRPr>
          </a:p>
        </p:txBody>
      </p:sp>
      <p:cxnSp>
        <p:nvCxnSpPr>
          <p:cNvPr id="22" name="Google Shape;156;p5">
            <a:extLst>
              <a:ext uri="{FF2B5EF4-FFF2-40B4-BE49-F238E27FC236}">
                <a16:creationId xmlns:a16="http://schemas.microsoft.com/office/drawing/2014/main" id="{A5BBEFF2-278A-49EB-2D64-F1C2A57881B9}"/>
              </a:ext>
            </a:extLst>
          </p:cNvPr>
          <p:cNvCxnSpPr>
            <a:cxnSpLocks/>
            <a:stCxn id="44" idx="0"/>
          </p:cNvCxnSpPr>
          <p:nvPr/>
        </p:nvCxnSpPr>
        <p:spPr>
          <a:xfrm flipV="1">
            <a:off x="2430064" y="4353695"/>
            <a:ext cx="1088274" cy="638775"/>
          </a:xfrm>
          <a:prstGeom prst="straightConnector1">
            <a:avLst/>
          </a:prstGeom>
          <a:noFill/>
          <a:ln w="28575" cap="flat" cmpd="sng">
            <a:solidFill>
              <a:srgbClr val="FFE006"/>
            </a:solidFill>
            <a:prstDash val="solid"/>
            <a:round/>
            <a:headEnd type="none" w="sm" len="sm"/>
            <a:tailEnd type="none" w="sm" len="sm"/>
          </a:ln>
        </p:spPr>
      </p:cxnSp>
      <p:sp>
        <p:nvSpPr>
          <p:cNvPr id="23" name="Google Shape;157;p5">
            <a:extLst>
              <a:ext uri="{FF2B5EF4-FFF2-40B4-BE49-F238E27FC236}">
                <a16:creationId xmlns:a16="http://schemas.microsoft.com/office/drawing/2014/main" id="{88AFA830-B84E-480E-1D4A-EDC8F43EF515}"/>
              </a:ext>
            </a:extLst>
          </p:cNvPr>
          <p:cNvSpPr/>
          <p:nvPr/>
        </p:nvSpPr>
        <p:spPr>
          <a:xfrm>
            <a:off x="10031984" y="638101"/>
            <a:ext cx="962400" cy="972400"/>
          </a:xfrm>
          <a:prstGeom prst="ellipse">
            <a:avLst/>
          </a:prstGeom>
          <a:noFill/>
          <a:ln w="38100" cap="flat" cmpd="sng">
            <a:solidFill>
              <a:srgbClr val="FFE006"/>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chemeClr val="dk1"/>
              </a:solidFill>
              <a:latin typeface="Calibri"/>
              <a:ea typeface="Calibri"/>
              <a:cs typeface="Calibri"/>
              <a:sym typeface="Calibri"/>
            </a:endParaRPr>
          </a:p>
        </p:txBody>
      </p:sp>
      <p:cxnSp>
        <p:nvCxnSpPr>
          <p:cNvPr id="24" name="Google Shape;159;p5">
            <a:extLst>
              <a:ext uri="{FF2B5EF4-FFF2-40B4-BE49-F238E27FC236}">
                <a16:creationId xmlns:a16="http://schemas.microsoft.com/office/drawing/2014/main" id="{4EF5ED3C-DBD9-6BA9-FE22-1A7C65A513CC}"/>
              </a:ext>
            </a:extLst>
          </p:cNvPr>
          <p:cNvCxnSpPr>
            <a:cxnSpLocks/>
          </p:cNvCxnSpPr>
          <p:nvPr/>
        </p:nvCxnSpPr>
        <p:spPr>
          <a:xfrm>
            <a:off x="10677184" y="1720542"/>
            <a:ext cx="89767" cy="856537"/>
          </a:xfrm>
          <a:prstGeom prst="straightConnector1">
            <a:avLst/>
          </a:prstGeom>
          <a:noFill/>
          <a:ln w="28575" cap="flat" cmpd="sng">
            <a:solidFill>
              <a:srgbClr val="FFE006"/>
            </a:solidFill>
            <a:prstDash val="solid"/>
            <a:round/>
            <a:headEnd type="none" w="sm" len="sm"/>
            <a:tailEnd type="none" w="sm" len="sm"/>
          </a:ln>
        </p:spPr>
      </p:cxnSp>
      <p:sp>
        <p:nvSpPr>
          <p:cNvPr id="25" name="Google Shape;160;p5">
            <a:extLst>
              <a:ext uri="{FF2B5EF4-FFF2-40B4-BE49-F238E27FC236}">
                <a16:creationId xmlns:a16="http://schemas.microsoft.com/office/drawing/2014/main" id="{435E978D-A426-D2F5-98F2-358536DF3E19}"/>
              </a:ext>
            </a:extLst>
          </p:cNvPr>
          <p:cNvSpPr txBox="1"/>
          <p:nvPr/>
        </p:nvSpPr>
        <p:spPr>
          <a:xfrm>
            <a:off x="9889300" y="5989768"/>
            <a:ext cx="1193600" cy="505804"/>
          </a:xfrm>
          <a:prstGeom prst="rect">
            <a:avLst/>
          </a:prstGeom>
          <a:noFill/>
          <a:ln>
            <a:noFill/>
          </a:ln>
        </p:spPr>
        <p:txBody>
          <a:bodyPr spcFirstLastPara="1" wrap="square" lIns="121900" tIns="121900" rIns="121900" bIns="121900" anchor="t" anchorCtr="0">
            <a:spAutoFit/>
          </a:bodyPr>
          <a:lstStyle/>
          <a:p>
            <a:pPr algn="just">
              <a:lnSpc>
                <a:spcPct val="115000"/>
              </a:lnSpc>
              <a:buClr>
                <a:srgbClr val="000000"/>
              </a:buClr>
              <a:buSzPts val="1100"/>
            </a:pPr>
            <a:r>
              <a:rPr lang="fi" sz="1467" b="1">
                <a:solidFill>
                  <a:schemeClr val="dk1"/>
                </a:solidFill>
                <a:latin typeface="Gill Sans"/>
                <a:ea typeface="Gill Sans"/>
                <a:cs typeface="Gill Sans"/>
                <a:sym typeface="Gill Sans"/>
              </a:rPr>
              <a:t>3 min</a:t>
            </a:r>
            <a:endParaRPr sz="1867">
              <a:solidFill>
                <a:srgbClr val="000000"/>
              </a:solidFill>
              <a:latin typeface="Arial"/>
              <a:ea typeface="Arial"/>
              <a:cs typeface="Arial"/>
              <a:sym typeface="Arial"/>
            </a:endParaRPr>
          </a:p>
        </p:txBody>
      </p:sp>
      <p:sp>
        <p:nvSpPr>
          <p:cNvPr id="44" name="Tekstiruutu 43">
            <a:extLst>
              <a:ext uri="{FF2B5EF4-FFF2-40B4-BE49-F238E27FC236}">
                <a16:creationId xmlns:a16="http://schemas.microsoft.com/office/drawing/2014/main" id="{E478D462-9A3D-4A2E-8FB6-6B6F045C737D}"/>
              </a:ext>
            </a:extLst>
          </p:cNvPr>
          <p:cNvSpPr txBox="1"/>
          <p:nvPr/>
        </p:nvSpPr>
        <p:spPr>
          <a:xfrm>
            <a:off x="1245284" y="4992470"/>
            <a:ext cx="2369559" cy="369332"/>
          </a:xfrm>
          <a:prstGeom prst="rect">
            <a:avLst/>
          </a:prstGeom>
          <a:noFill/>
        </p:spPr>
        <p:txBody>
          <a:bodyPr wrap="none" rtlCol="0">
            <a:spAutoFit/>
          </a:bodyPr>
          <a:lstStyle/>
          <a:p>
            <a:r>
              <a:rPr lang="fi-FI" dirty="0" err="1"/>
              <a:t>diskussionslederen</a:t>
            </a:r>
            <a:endParaRPr lang="fi-FI" dirty="0"/>
          </a:p>
        </p:txBody>
      </p:sp>
      <p:sp>
        <p:nvSpPr>
          <p:cNvPr id="46" name="Tekstiruutu 45">
            <a:extLst>
              <a:ext uri="{FF2B5EF4-FFF2-40B4-BE49-F238E27FC236}">
                <a16:creationId xmlns:a16="http://schemas.microsoft.com/office/drawing/2014/main" id="{8E99B0BD-080F-7598-E01C-E9B74F7DDB11}"/>
              </a:ext>
            </a:extLst>
          </p:cNvPr>
          <p:cNvSpPr txBox="1"/>
          <p:nvPr/>
        </p:nvSpPr>
        <p:spPr>
          <a:xfrm>
            <a:off x="10296119" y="2689223"/>
            <a:ext cx="1124026" cy="369332"/>
          </a:xfrm>
          <a:prstGeom prst="rect">
            <a:avLst/>
          </a:prstGeom>
          <a:noFill/>
        </p:spPr>
        <p:txBody>
          <a:bodyPr wrap="none" rtlCol="0">
            <a:spAutoFit/>
          </a:bodyPr>
          <a:lstStyle/>
          <a:p>
            <a:r>
              <a:rPr lang="fi-FI" dirty="0" err="1"/>
              <a:t>skribent</a:t>
            </a:r>
            <a:endParaRPr lang="fi-FI" dirty="0"/>
          </a:p>
        </p:txBody>
      </p:sp>
    </p:spTree>
    <p:extLst>
      <p:ext uri="{BB962C8B-B14F-4D97-AF65-F5344CB8AC3E}">
        <p14:creationId xmlns:p14="http://schemas.microsoft.com/office/powerpoint/2010/main" val="379699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D1C5E3-AF6B-75D0-F7F8-3B53C18BEAE6}"/>
              </a:ext>
            </a:extLst>
          </p:cNvPr>
          <p:cNvSpPr>
            <a:spLocks noGrp="1"/>
          </p:cNvSpPr>
          <p:nvPr>
            <p:ph type="title"/>
          </p:nvPr>
        </p:nvSpPr>
        <p:spPr/>
        <p:txBody>
          <a:bodyPr/>
          <a:lstStyle/>
          <a:p>
            <a:r>
              <a:rPr lang="fi-FI" dirty="0" err="1"/>
              <a:t>Om</a:t>
            </a:r>
            <a:r>
              <a:rPr lang="fi-FI" dirty="0"/>
              <a:t> </a:t>
            </a:r>
            <a:r>
              <a:rPr lang="fi-FI" dirty="0" err="1"/>
              <a:t>spillereglerne</a:t>
            </a:r>
            <a:endParaRPr lang="fi-FI" dirty="0"/>
          </a:p>
        </p:txBody>
      </p:sp>
      <p:sp>
        <p:nvSpPr>
          <p:cNvPr id="21" name="Google Shape;166;p6">
            <a:extLst>
              <a:ext uri="{FF2B5EF4-FFF2-40B4-BE49-F238E27FC236}">
                <a16:creationId xmlns:a16="http://schemas.microsoft.com/office/drawing/2014/main" id="{66333276-EC83-33C4-FD44-4345408DBB9F}"/>
              </a:ext>
            </a:extLst>
          </p:cNvPr>
          <p:cNvSpPr txBox="1">
            <a:spLocks noGrp="1"/>
          </p:cNvSpPr>
          <p:nvPr>
            <p:ph idx="1"/>
          </p:nvPr>
        </p:nvSpPr>
        <p:spPr>
          <a:xfrm>
            <a:off x="838200" y="1825625"/>
            <a:ext cx="5553974" cy="4351338"/>
          </a:xfrm>
          <a:prstGeom prst="rect">
            <a:avLst/>
          </a:prstGeom>
          <a:noFill/>
          <a:ln>
            <a:noFill/>
          </a:ln>
        </p:spPr>
        <p:txBody>
          <a:bodyPr spcFirstLastPara="1" wrap="square" lIns="68700" tIns="68700" rIns="68700" bIns="68700" anchor="t" anchorCtr="0">
            <a:noAutofit/>
          </a:bodyPr>
          <a:lstStyle/>
          <a:p>
            <a:pPr>
              <a:buClr>
                <a:schemeClr val="dk1"/>
              </a:buClr>
              <a:buSzPts val="1100"/>
            </a:pPr>
            <a:r>
              <a:rPr lang="da-DK" sz="1400" b="1" dirty="0">
                <a:solidFill>
                  <a:srgbClr val="000000"/>
                </a:solidFill>
                <a:ea typeface="Gill Sans"/>
                <a:cs typeface="Gill Sans"/>
                <a:sym typeface="Gill Sans"/>
              </a:rPr>
              <a:t>Jeg lytter til andre og koncentrerer mig.</a:t>
            </a:r>
            <a:br>
              <a:rPr lang="da-DK" sz="1400" b="1" dirty="0">
                <a:solidFill>
                  <a:srgbClr val="000000"/>
                </a:solidFill>
                <a:ea typeface="Gill Sans"/>
                <a:cs typeface="Gill Sans"/>
                <a:sym typeface="Gill Sans"/>
              </a:rPr>
            </a:br>
            <a:r>
              <a:rPr lang="da-DK" sz="1400" i="1" dirty="0">
                <a:solidFill>
                  <a:srgbClr val="000000"/>
                </a:solidFill>
                <a:ea typeface="Gill Sans"/>
                <a:cs typeface="Gill Sans"/>
                <a:sym typeface="Gill Sans"/>
              </a:rPr>
              <a:t>Alle har mulighed for at dele deres egne tanker om diskussionsemnet, men vi afbryder ikke hinanden. Lad mobiltelefonerne ude af samtalen. Diskussionslederen kan fordele ordet.</a:t>
            </a:r>
          </a:p>
          <a:p>
            <a:pPr>
              <a:buClr>
                <a:schemeClr val="dk1"/>
              </a:buClr>
              <a:buSzPts val="1100"/>
            </a:pPr>
            <a:r>
              <a:rPr lang="da-DK" sz="1400" b="1" dirty="0">
                <a:solidFill>
                  <a:srgbClr val="000000"/>
                </a:solidFill>
                <a:ea typeface="Gill Sans"/>
                <a:cs typeface="Gill Sans"/>
                <a:sym typeface="Gill Sans"/>
              </a:rPr>
              <a:t>Jeg deler mine egne tanker og erfaringer.</a:t>
            </a:r>
            <a:br>
              <a:rPr lang="da-DK" sz="1400" b="1" i="1" dirty="0">
                <a:solidFill>
                  <a:srgbClr val="000000"/>
                </a:solidFill>
                <a:ea typeface="Gill Sans"/>
                <a:cs typeface="Gill Sans"/>
                <a:sym typeface="Gill Sans"/>
              </a:rPr>
            </a:br>
            <a:r>
              <a:rPr lang="da-DK" sz="1400" i="1" dirty="0">
                <a:solidFill>
                  <a:srgbClr val="000000"/>
                </a:solidFill>
                <a:ea typeface="Gill Sans"/>
                <a:cs typeface="Gill Sans"/>
                <a:sym typeface="Gill Sans"/>
              </a:rPr>
              <a:t>Vi vil også gerne høre dine tanker om diskussionsemnet. Du behøver ikke at have de rigtige svar. Du kan fortsætte, hvor den forrige slap.</a:t>
            </a:r>
            <a:br>
              <a:rPr lang="da-DK" sz="1400" i="1" dirty="0">
                <a:solidFill>
                  <a:srgbClr val="000000"/>
                </a:solidFill>
                <a:ea typeface="Gill Sans"/>
                <a:cs typeface="Gill Sans"/>
                <a:sym typeface="Gill Sans"/>
              </a:rPr>
            </a:br>
            <a:endParaRPr lang="da-DK" sz="1400" i="1" dirty="0">
              <a:solidFill>
                <a:srgbClr val="000000"/>
              </a:solidFill>
              <a:ea typeface="Gill Sans"/>
              <a:cs typeface="Gill Sans"/>
              <a:sym typeface="Gill Sans"/>
            </a:endParaRPr>
          </a:p>
          <a:p>
            <a:pPr>
              <a:buClr>
                <a:schemeClr val="dk1"/>
              </a:buClr>
              <a:buSzPts val="1100"/>
            </a:pPr>
            <a:r>
              <a:rPr lang="da-DK" sz="1400" b="1" dirty="0">
                <a:solidFill>
                  <a:srgbClr val="000000"/>
                </a:solidFill>
                <a:ea typeface="Gill Sans"/>
                <a:cs typeface="Gill Sans"/>
                <a:sym typeface="Gill Sans"/>
              </a:rPr>
              <a:t>Jeg er venlig og respekterer andre.</a:t>
            </a:r>
            <a:br>
              <a:rPr lang="da-DK" sz="1400" b="1" dirty="0">
                <a:solidFill>
                  <a:srgbClr val="000000"/>
                </a:solidFill>
                <a:ea typeface="Gill Sans"/>
                <a:cs typeface="Gill Sans"/>
                <a:sym typeface="Gill Sans"/>
              </a:rPr>
            </a:br>
            <a:r>
              <a:rPr lang="da-DK" sz="1400" i="1" dirty="0">
                <a:solidFill>
                  <a:srgbClr val="000000"/>
                </a:solidFill>
                <a:ea typeface="Gill Sans"/>
                <a:cs typeface="Gill Sans"/>
                <a:sym typeface="Gill Sans"/>
              </a:rPr>
              <a:t>Vi respekterer forskellige mennesker og deres oplevelser. Vi kan reflektere over tingene sammen uden at blive enige med hinanden. Vi giver ikke ting videre, som andre har fortalt os under samtalen. Vi mobber ikke andre deltagere.</a:t>
            </a:r>
            <a:endParaRPr sz="1400" i="1" dirty="0">
              <a:solidFill>
                <a:srgbClr val="000000"/>
              </a:solidFill>
              <a:ea typeface="Gill Sans"/>
              <a:cs typeface="Gill Sans"/>
              <a:sym typeface="Gill Sans"/>
            </a:endParaRPr>
          </a:p>
          <a:p>
            <a:pPr>
              <a:buClr>
                <a:srgbClr val="000000"/>
              </a:buClr>
              <a:buSzPts val="1400"/>
            </a:pPr>
            <a:endParaRPr sz="1400" dirty="0">
              <a:solidFill>
                <a:srgbClr val="000000"/>
              </a:solidFill>
              <a:ea typeface="Arial"/>
              <a:cs typeface="Arial"/>
              <a:sym typeface="Arial"/>
            </a:endParaRPr>
          </a:p>
        </p:txBody>
      </p:sp>
      <p:sp>
        <p:nvSpPr>
          <p:cNvPr id="22" name="Tekstiruutu 21">
            <a:extLst>
              <a:ext uri="{FF2B5EF4-FFF2-40B4-BE49-F238E27FC236}">
                <a16:creationId xmlns:a16="http://schemas.microsoft.com/office/drawing/2014/main" id="{5D8644BD-1F91-FF16-ACDB-156ECCBE65E2}"/>
              </a:ext>
            </a:extLst>
          </p:cNvPr>
          <p:cNvSpPr txBox="1"/>
          <p:nvPr/>
        </p:nvSpPr>
        <p:spPr>
          <a:xfrm>
            <a:off x="6961735" y="2181114"/>
            <a:ext cx="4318043" cy="2677656"/>
          </a:xfrm>
          <a:prstGeom prst="rect">
            <a:avLst/>
          </a:prstGeom>
          <a:noFill/>
          <a:ln w="3175">
            <a:solidFill>
              <a:schemeClr val="tx1"/>
            </a:solidFill>
          </a:ln>
        </p:spPr>
        <p:txBody>
          <a:bodyPr wrap="square" rtlCol="0">
            <a:spAutoFit/>
          </a:bodyPr>
          <a:lstStyle/>
          <a:p>
            <a:endParaRPr lang="da-DK" sz="1400" dirty="0"/>
          </a:p>
          <a:p>
            <a:r>
              <a:rPr lang="da-DK" sz="1400" dirty="0"/>
              <a:t>Tak, dejligt at have jer alle her i dag!</a:t>
            </a:r>
          </a:p>
          <a:p>
            <a:endParaRPr lang="da-DK" sz="1400" dirty="0"/>
          </a:p>
          <a:p>
            <a:r>
              <a:rPr lang="da-DK" sz="1400" dirty="0"/>
              <a:t>I diskussionen bruger vi Dialogpaus spilleregler for unge, nu gennemgår vi dem kort..</a:t>
            </a:r>
          </a:p>
          <a:p>
            <a:r>
              <a:rPr lang="da-DK" sz="1400" dirty="0"/>
              <a:t>Diskussionslederen gennemgår de tre spilleregler, der findes til venstre.</a:t>
            </a:r>
          </a:p>
          <a:p>
            <a:endParaRPr lang="da-DK" sz="1400" dirty="0"/>
          </a:p>
          <a:p>
            <a:r>
              <a:rPr lang="da-DK" sz="1400" dirty="0"/>
              <a:t>Har du spørgsmål til disse regler?</a:t>
            </a:r>
          </a:p>
          <a:p>
            <a:r>
              <a:rPr lang="da-DK" sz="1400" dirty="0"/>
              <a:t>Er det ok for os at følge disse regler sammen?</a:t>
            </a:r>
          </a:p>
          <a:p>
            <a:r>
              <a:rPr lang="da-DK" sz="1400" dirty="0"/>
              <a:t>Godt, lad os fortsætte!</a:t>
            </a:r>
          </a:p>
          <a:p>
            <a:endParaRPr lang="fi-FI" sz="1400" dirty="0"/>
          </a:p>
        </p:txBody>
      </p:sp>
    </p:spTree>
    <p:extLst>
      <p:ext uri="{BB962C8B-B14F-4D97-AF65-F5344CB8AC3E}">
        <p14:creationId xmlns:p14="http://schemas.microsoft.com/office/powerpoint/2010/main" val="2192631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FCAA2C-D56A-4043-7E1E-EE329B3F346D}"/>
              </a:ext>
            </a:extLst>
          </p:cNvPr>
          <p:cNvSpPr>
            <a:spLocks noGrp="1"/>
          </p:cNvSpPr>
          <p:nvPr>
            <p:ph type="title"/>
          </p:nvPr>
        </p:nvSpPr>
        <p:spPr>
          <a:xfrm>
            <a:off x="838200" y="923026"/>
            <a:ext cx="10515600" cy="767662"/>
          </a:xfrm>
        </p:spPr>
        <p:txBody>
          <a:bodyPr>
            <a:normAutofit/>
          </a:bodyPr>
          <a:lstStyle/>
          <a:p>
            <a:r>
              <a:rPr lang="en" b="1" dirty="0"/>
              <a:t>Spilleregler for en konstruktiv dialog </a:t>
            </a:r>
            <a:endParaRPr lang="fi-FI" dirty="0"/>
          </a:p>
        </p:txBody>
      </p:sp>
      <p:sp>
        <p:nvSpPr>
          <p:cNvPr id="3" name="Sisällön paikkamerkki 2">
            <a:extLst>
              <a:ext uri="{FF2B5EF4-FFF2-40B4-BE49-F238E27FC236}">
                <a16:creationId xmlns:a16="http://schemas.microsoft.com/office/drawing/2014/main" id="{7A0F1F8F-3491-F0BE-C9E2-A0D8F6F37E0E}"/>
              </a:ext>
            </a:extLst>
          </p:cNvPr>
          <p:cNvSpPr>
            <a:spLocks noGrp="1"/>
          </p:cNvSpPr>
          <p:nvPr>
            <p:ph idx="1"/>
          </p:nvPr>
        </p:nvSpPr>
        <p:spPr>
          <a:xfrm>
            <a:off x="838200" y="2047693"/>
            <a:ext cx="6740471" cy="4351338"/>
          </a:xfrm>
        </p:spPr>
        <p:txBody>
          <a:bodyPr>
            <a:normAutofit/>
          </a:bodyPr>
          <a:lstStyle/>
          <a:p>
            <a:pPr marL="457200" lvl="0" indent="-334327" algn="l" rtl="0">
              <a:spcBef>
                <a:spcPts val="0"/>
              </a:spcBef>
              <a:spcAft>
                <a:spcPts val="0"/>
              </a:spcAft>
              <a:buClr>
                <a:schemeClr val="dk1"/>
              </a:buClr>
              <a:buSzPct val="100000"/>
              <a:buAutoNum type="arabicPeriod"/>
            </a:pPr>
            <a:r>
              <a:rPr lang="da-DK" sz="1600" dirty="0">
                <a:solidFill>
                  <a:schemeClr val="dk1"/>
                </a:solidFill>
              </a:rPr>
              <a:t>Lyt til hinanden, afbryd ikke og indled ikke andre diskussionen end den, der er aftalt</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Deltag i den fælles diskussion og brug respektfuldt sprog</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Fortæl om dine egne erfaringer og tanker</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Spørg, hvis der er noget, du ikke forstår</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Vær nærvende og respekter andre</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Reflektér over dialogen alene og sammenfat dine reflektioner</a:t>
            </a:r>
            <a:br>
              <a:rPr lang="da-DK" sz="1600" dirty="0">
                <a:solidFill>
                  <a:schemeClr val="dk1"/>
                </a:solidFill>
              </a:rPr>
            </a:br>
            <a:endParaRPr lang="da-DK" sz="1600" dirty="0">
              <a:solidFill>
                <a:schemeClr val="dk1"/>
              </a:solidFill>
            </a:endParaRPr>
          </a:p>
          <a:p>
            <a:pPr marL="457200" lvl="0" indent="-334327" algn="l" rtl="0">
              <a:spcBef>
                <a:spcPts val="0"/>
              </a:spcBef>
              <a:spcAft>
                <a:spcPts val="0"/>
              </a:spcAft>
              <a:buClr>
                <a:schemeClr val="dk1"/>
              </a:buClr>
              <a:buSzPct val="100000"/>
              <a:buAutoNum type="arabicPeriod"/>
            </a:pPr>
            <a:r>
              <a:rPr lang="da-DK" sz="1600" dirty="0">
                <a:solidFill>
                  <a:schemeClr val="dk1"/>
                </a:solidFill>
              </a:rPr>
              <a:t>Metoden anvendes bedst med, hvis deltagerne placerer sig i en cirkel, som vist på figuren til højre</a:t>
            </a:r>
          </a:p>
          <a:p>
            <a:pPr marL="122873" lvl="0" indent="0" algn="l" rtl="0">
              <a:spcBef>
                <a:spcPts val="0"/>
              </a:spcBef>
              <a:spcAft>
                <a:spcPts val="0"/>
              </a:spcAft>
              <a:buClr>
                <a:schemeClr val="dk1"/>
              </a:buClr>
              <a:buSzPct val="100000"/>
              <a:buNone/>
            </a:pPr>
            <a:endParaRPr lang="da-DK" sz="1600" dirty="0">
              <a:solidFill>
                <a:schemeClr val="dk1"/>
              </a:solidFill>
            </a:endParaRPr>
          </a:p>
        </p:txBody>
      </p:sp>
      <p:pic>
        <p:nvPicPr>
          <p:cNvPr id="5" name="Kuva 4">
            <a:extLst>
              <a:ext uri="{FF2B5EF4-FFF2-40B4-BE49-F238E27FC236}">
                <a16:creationId xmlns:a16="http://schemas.microsoft.com/office/drawing/2014/main" id="{DEF33A15-5962-A1EC-80D6-C35FD8BE7631}"/>
              </a:ext>
            </a:extLst>
          </p:cNvPr>
          <p:cNvPicPr>
            <a:picLocks noChangeAspect="1"/>
          </p:cNvPicPr>
          <p:nvPr/>
        </p:nvPicPr>
        <p:blipFill>
          <a:blip r:embed="rId2"/>
          <a:stretch>
            <a:fillRect/>
          </a:stretch>
        </p:blipFill>
        <p:spPr>
          <a:xfrm>
            <a:off x="7690945" y="1690688"/>
            <a:ext cx="4023709" cy="3414056"/>
          </a:xfrm>
          <a:prstGeom prst="rect">
            <a:avLst/>
          </a:prstGeom>
        </p:spPr>
      </p:pic>
      <p:sp>
        <p:nvSpPr>
          <p:cNvPr id="10" name="Tekstiruutu 9">
            <a:extLst>
              <a:ext uri="{FF2B5EF4-FFF2-40B4-BE49-F238E27FC236}">
                <a16:creationId xmlns:a16="http://schemas.microsoft.com/office/drawing/2014/main" id="{4FCAFF64-0975-CA9F-F7B0-4BE131767367}"/>
              </a:ext>
            </a:extLst>
          </p:cNvPr>
          <p:cNvSpPr txBox="1"/>
          <p:nvPr/>
        </p:nvSpPr>
        <p:spPr>
          <a:xfrm>
            <a:off x="8173720" y="5611808"/>
            <a:ext cx="3342640" cy="646331"/>
          </a:xfrm>
          <a:prstGeom prst="rect">
            <a:avLst/>
          </a:prstGeom>
          <a:noFill/>
        </p:spPr>
        <p:txBody>
          <a:bodyPr wrap="square">
            <a:spAutoFit/>
          </a:bodyPr>
          <a:lstStyle/>
          <a:p>
            <a:pPr marL="122873" marR="0" lvl="0" indent="0" algn="l" defTabSz="914400" rtl="0" eaLnBrk="1" fontAlgn="auto" latinLnBrk="0" hangingPunct="1">
              <a:lnSpc>
                <a:spcPct val="100000"/>
              </a:lnSpc>
              <a:spcBef>
                <a:spcPts val="0"/>
              </a:spcBef>
              <a:spcAft>
                <a:spcPts val="0"/>
              </a:spcAft>
              <a:buClr>
                <a:prstClr val="black"/>
              </a:buClr>
              <a:buSzPct val="100000"/>
              <a:buFontTx/>
              <a:buNone/>
              <a:tabLst/>
              <a:defRPr/>
            </a:pPr>
            <a:r>
              <a:rPr kumimoji="0" lang="da-DK" sz="1200" b="0" i="0" u="none" strike="noStrike" kern="1200" cap="none" spc="0" normalizeH="0" baseline="0" noProof="0" dirty="0">
                <a:ln>
                  <a:noFill/>
                </a:ln>
                <a:solidFill>
                  <a:prstClr val="black"/>
                </a:solidFill>
                <a:effectLst/>
                <a:uLnTx/>
                <a:uFillTx/>
                <a:latin typeface="Montserrat Light"/>
                <a:ea typeface="+mn-ea"/>
                <a:cs typeface="+mn-cs"/>
              </a:rPr>
              <a:t>De sorte cirkler skal visualisere eleverne, </a:t>
            </a:r>
            <a:br>
              <a:rPr kumimoji="0" lang="da-DK" sz="1200" b="0" i="0" u="none" strike="noStrike" kern="1200" cap="none" spc="0" normalizeH="0" baseline="0" noProof="0" dirty="0">
                <a:ln>
                  <a:noFill/>
                </a:ln>
                <a:solidFill>
                  <a:prstClr val="black"/>
                </a:solidFill>
                <a:effectLst/>
                <a:uLnTx/>
                <a:uFillTx/>
                <a:latin typeface="Montserrat Light"/>
                <a:ea typeface="+mn-ea"/>
                <a:cs typeface="+mn-cs"/>
              </a:rPr>
            </a:br>
            <a:r>
              <a:rPr kumimoji="0" lang="da-DK" sz="1200" b="0" i="0" u="none" strike="noStrike" kern="1200" cap="none" spc="0" normalizeH="0" baseline="0" noProof="0" dirty="0">
                <a:ln>
                  <a:noFill/>
                </a:ln>
                <a:solidFill>
                  <a:prstClr val="black"/>
                </a:solidFill>
                <a:effectLst/>
                <a:uLnTx/>
                <a:uFillTx/>
                <a:latin typeface="Montserrat Light"/>
                <a:ea typeface="+mn-ea"/>
                <a:cs typeface="+mn-cs"/>
              </a:rPr>
              <a:t>mens den gule cirkel skal visualisere læreren/lederen af Dialogpause</a:t>
            </a:r>
          </a:p>
        </p:txBody>
      </p:sp>
    </p:spTree>
    <p:extLst>
      <p:ext uri="{BB962C8B-B14F-4D97-AF65-F5344CB8AC3E}">
        <p14:creationId xmlns:p14="http://schemas.microsoft.com/office/powerpoint/2010/main" val="1861139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766354" y="681037"/>
            <a:ext cx="10410645" cy="1144588"/>
          </a:xfrm>
        </p:spPr>
        <p:txBody>
          <a:bodyPr>
            <a:normAutofit fontScale="90000"/>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8200" y="1574074"/>
            <a:ext cx="10930247" cy="986246"/>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p>
          <a:p>
            <a:pPr marL="0" indent="0">
              <a:buClr>
                <a:schemeClr val="dk1"/>
              </a:buClr>
              <a:buSzPts val="1100"/>
              <a:buNone/>
            </a:pPr>
            <a:r>
              <a:rPr lang="da-DK" sz="1400" b="1" dirty="0">
                <a:ea typeface="Gill Sans"/>
                <a:cs typeface="Gill Sans"/>
                <a:sym typeface="Gill Sans"/>
              </a:rPr>
              <a:t>Min 	del</a:t>
            </a:r>
          </a:p>
          <a:p>
            <a:pPr marL="0" indent="0">
              <a:buClr>
                <a:schemeClr val="dk1"/>
              </a:buClr>
              <a:buSzPts val="1100"/>
              <a:buNone/>
            </a:pPr>
            <a:r>
              <a:rPr lang="da-DK" sz="1400" b="1" dirty="0">
                <a:ea typeface="Gill Sans"/>
                <a:cs typeface="Gill Sans"/>
                <a:sym typeface="Gill Sans"/>
              </a:rPr>
              <a:t>8 	Indledning og egen reflektion / pardiskussion</a:t>
            </a:r>
            <a:endParaRPr lang="fi-FI" sz="14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844632" y="2660319"/>
            <a:ext cx="10502735" cy="375487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kumimoji="0" lang="da-DK" sz="1400" b="0" u="none" strike="noStrike" kern="1200" cap="none" spc="0" normalizeH="0" baseline="0" noProof="0" dirty="0">
              <a:ln>
                <a:noFill/>
              </a:ln>
              <a:solidFill>
                <a:srgbClr val="FF0000"/>
              </a:solidFill>
              <a:effectLst/>
              <a:highlight>
                <a:srgbClr val="FFFF00"/>
              </a:highlight>
              <a:uLnTx/>
              <a:uFillTx/>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u="none" strike="noStrike" kern="1200" cap="none" spc="0" normalizeH="0" baseline="0" noProof="0" dirty="0">
                <a:ln>
                  <a:noFill/>
                </a:ln>
                <a:solidFill>
                  <a:srgbClr val="000000"/>
                </a:solidFill>
                <a:effectLst/>
                <a:uLnTx/>
                <a:uFillTx/>
                <a:ea typeface="Gill Sans"/>
                <a:cs typeface="Gill Sans"/>
                <a:sym typeface="Gill Sans"/>
              </a:rPr>
              <a:t>Til at begynde med vil vi se/lytte til/læse en kort indledende tekst for at stimulere til eftertanke om temaet for diskussionen.</a:t>
            </a:r>
            <a:br>
              <a:rPr kumimoji="0" lang="da-DK" sz="1600" b="0" u="none" strike="noStrike" kern="1200" cap="none" spc="0" normalizeH="0" baseline="0" noProof="0" dirty="0">
                <a:ln>
                  <a:noFill/>
                </a:ln>
                <a:solidFill>
                  <a:srgbClr val="000000"/>
                </a:solidFill>
                <a:effectLst/>
                <a:uLnTx/>
                <a:uFillTx/>
                <a:ea typeface="Gill Sans"/>
                <a:cs typeface="Gill Sans"/>
                <a:sym typeface="Gill Sans"/>
              </a:rPr>
            </a:br>
            <a:r>
              <a:rPr kumimoji="0" lang="da-DK" sz="1600" b="0" u="none" strike="noStrike" kern="1200" cap="none" spc="0" normalizeH="0" baseline="0" noProof="0" dirty="0">
                <a:ln>
                  <a:noFill/>
                </a:ln>
                <a:solidFill>
                  <a:srgbClr val="000000"/>
                </a:solidFill>
                <a:effectLst/>
                <a:uLnTx/>
                <a:uFillTx/>
                <a:ea typeface="Gill Sans"/>
                <a:cs typeface="Gill Sans"/>
                <a:sym typeface="Gill Sans"/>
              </a:rPr>
              <a:t> ELLER: I starten tænker vi lidt over, hvilke ideer eller egne tanker denne Dialogpaus-diskussion eller dens tema vækker i os.</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br>
              <a:rPr kumimoji="0" lang="da-DK" sz="1600" b="0" u="none" strike="noStrike" kern="1200" cap="none" spc="0" normalizeH="0" baseline="0" noProof="0" dirty="0">
                <a:ln>
                  <a:noFill/>
                </a:ln>
                <a:solidFill>
                  <a:srgbClr val="000000"/>
                </a:solidFill>
                <a:effectLst/>
                <a:uLnTx/>
                <a:uFillTx/>
                <a:ea typeface="Gill Sans"/>
                <a:cs typeface="Gill Sans"/>
                <a:sym typeface="Gill Sans"/>
              </a:rPr>
            </a:br>
            <a:r>
              <a:rPr kumimoji="0" lang="da-DK" sz="1600" b="0" i="1" u="none" strike="noStrike" kern="1200" cap="none" spc="0" normalizeH="0" baseline="0" noProof="0" dirty="0">
                <a:ln>
                  <a:noFill/>
                </a:ln>
                <a:solidFill>
                  <a:srgbClr val="000000"/>
                </a:solidFill>
                <a:effectLst/>
                <a:uLnTx/>
                <a:uFillTx/>
                <a:ea typeface="Gill Sans"/>
                <a:cs typeface="Gill Sans"/>
                <a:sym typeface="Gill Sans"/>
              </a:rPr>
              <a:t>Introduktionen kan være sendt til deltagerne på forhånd. Forbered hvordan introduktionen vil forløbe.</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u="none" strike="noStrike" kern="1200" cap="none" spc="0" normalizeH="0" baseline="0" noProof="0" dirty="0">
                <a:ln>
                  <a:noFill/>
                </a:ln>
                <a:solidFill>
                  <a:srgbClr val="000000"/>
                </a:solidFill>
                <a:effectLst/>
                <a:uLnTx/>
                <a:uFillTx/>
                <a:ea typeface="Gill Sans"/>
                <a:cs typeface="Gill Sans"/>
                <a:sym typeface="Gill Sans"/>
              </a:rPr>
              <a:t>Nu beder jeg dig om at tænke selv ELLER i par, hvad de første tanker er, når du tænker på emnet for vores diskussion, nemlig vand. For eksempel, hvornår har du sidst tænkt over dette tema? Hvis du vil, kan du skrive dine tanker ned på et stykke papir. Lad os bruge et par minutter på at gøre dette og derefter åbne den fælles diskussion, tak!</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1" u="none" strike="noStrike" kern="1200" cap="none" spc="0" normalizeH="0" baseline="0" noProof="0" dirty="0">
                <a:ln>
                  <a:noFill/>
                </a:ln>
                <a:solidFill>
                  <a:srgbClr val="000000"/>
                </a:solidFill>
                <a:effectLst/>
                <a:uLnTx/>
                <a:uFillTx/>
                <a:ea typeface="Gill Sans"/>
                <a:cs typeface="Gill Sans"/>
                <a:sym typeface="Gill Sans"/>
              </a:rPr>
              <a:t>Notér hovedpunkterne i diskussionen</a:t>
            </a:r>
            <a:endParaRPr kumimoji="0" lang="sv-SE" sz="16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1058034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642257" y="675405"/>
            <a:ext cx="10410645" cy="1242766"/>
          </a:xfrm>
        </p:spPr>
        <p:txBody>
          <a:bodyPr>
            <a:normAutofit/>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743691" y="1476104"/>
            <a:ext cx="10704617" cy="940525"/>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endParaRPr lang="da-DK" sz="1400" b="1" dirty="0">
              <a:solidFill>
                <a:schemeClr val="dk1"/>
              </a:solidFill>
              <a:ea typeface="Gill Sans"/>
              <a:cs typeface="Gill Sans"/>
              <a:sym typeface="Gill Sans"/>
            </a:endParaRPr>
          </a:p>
          <a:p>
            <a:pPr marL="0" indent="0">
              <a:buClr>
                <a:schemeClr val="dk1"/>
              </a:buClr>
              <a:buSzPts val="1100"/>
              <a:buNone/>
            </a:pPr>
            <a:r>
              <a:rPr lang="da-DK" sz="1400" b="1" dirty="0">
                <a:solidFill>
                  <a:schemeClr val="dk1"/>
                </a:solidFill>
                <a:ea typeface="Gill Sans"/>
                <a:cs typeface="Gill Sans"/>
                <a:sym typeface="Gill Sans"/>
              </a:rPr>
              <a:t>Min 	</a:t>
            </a:r>
            <a:r>
              <a:rPr lang="da-DK" sz="1400" b="1" dirty="0">
                <a:ea typeface="Gill Sans"/>
                <a:cs typeface="Gill Sans"/>
                <a:sym typeface="Gill Sans"/>
              </a:rPr>
              <a:t>del</a:t>
            </a:r>
            <a:br>
              <a:rPr lang="da-DK" sz="1400" b="1" dirty="0">
                <a:ea typeface="Gill Sans"/>
                <a:cs typeface="Gill Sans"/>
                <a:sym typeface="Gill Sans"/>
              </a:rPr>
            </a:br>
            <a:r>
              <a:rPr lang="da-DK" sz="1400" b="1" dirty="0">
                <a:ea typeface="Gill Sans"/>
                <a:cs typeface="Gill Sans"/>
                <a:sym typeface="Gill Sans"/>
              </a:rPr>
              <a:t>25 	Start den fælles diskussion</a:t>
            </a:r>
            <a:endParaRPr lang="fi-FI" sz="2400" dirty="0"/>
          </a:p>
        </p:txBody>
      </p:sp>
      <p:sp>
        <p:nvSpPr>
          <p:cNvPr id="4" name="Tekstiruutu 3">
            <a:extLst>
              <a:ext uri="{FF2B5EF4-FFF2-40B4-BE49-F238E27FC236}">
                <a16:creationId xmlns:a16="http://schemas.microsoft.com/office/drawing/2014/main" id="{53ABD8B3-61C9-E4B5-5360-81D9798E8449}"/>
              </a:ext>
            </a:extLst>
          </p:cNvPr>
          <p:cNvSpPr txBox="1"/>
          <p:nvPr/>
        </p:nvSpPr>
        <p:spPr>
          <a:xfrm>
            <a:off x="725382" y="2595945"/>
            <a:ext cx="10930249" cy="3754874"/>
          </a:xfrm>
          <a:prstGeom prst="rect">
            <a:avLst/>
          </a:prstGeom>
          <a:noFill/>
        </p:spPr>
        <p:txBody>
          <a:bodyPr wrap="square" rtlCol="0">
            <a:spAutoFit/>
          </a:bodyPr>
          <a:lstStyle/>
          <a:p>
            <a:pPr>
              <a:buClr>
                <a:srgbClr val="000000"/>
              </a:buClr>
              <a:buSzPts val="900"/>
            </a:pPr>
            <a:r>
              <a:rPr lang="da-DK" sz="1400" dirty="0"/>
              <a:t>Nu kunne jeg godt tænke mig at høre, hvad du kom frem til omkring vandrensning. Lad os holde vores egne bidrag korte, så vi alle har en chance for at bidrage til diskussionen. Lad os også huske de spilleregler, vi lige har aftalt sammen.</a:t>
            </a:r>
            <a:br>
              <a:rPr lang="da-DK" sz="1400" dirty="0"/>
            </a:br>
            <a:r>
              <a:rPr lang="da-DK" sz="1400" dirty="0"/>
              <a:t>Hvem vil starte?Tak. </a:t>
            </a:r>
            <a:br>
              <a:rPr lang="da-DK" sz="1400" dirty="0"/>
            </a:br>
            <a:br>
              <a:rPr lang="da-DK" sz="1400" dirty="0"/>
            </a:br>
            <a:r>
              <a:rPr lang="da-DK" sz="1400" dirty="0"/>
              <a:t>Og hvad diskuterede I andre, var der lignende eller anderledes oplevelser?Tak. </a:t>
            </a:r>
            <a:br>
              <a:rPr lang="da-DK" sz="1400" dirty="0"/>
            </a:br>
            <a:endParaRPr lang="da-DK" sz="1400" dirty="0"/>
          </a:p>
          <a:p>
            <a:pPr>
              <a:buClr>
                <a:srgbClr val="000000"/>
              </a:buClr>
              <a:buSzPts val="900"/>
            </a:pPr>
            <a:r>
              <a:rPr lang="da-DK" sz="1400" dirty="0"/>
              <a:t>Det er vigtigt at høre, hvad du synes. Dernæst vil jeg gerne høre fra jer, der endnu ikke har sagt, hvad I fandt på i starten. For eksempel, hvad tænkte X og Y og Z på? Tak til jer alle sammen.</a:t>
            </a:r>
          </a:p>
          <a:p>
            <a:pPr>
              <a:buClr>
                <a:srgbClr val="000000"/>
              </a:buClr>
              <a:buSzPts val="900"/>
            </a:pPr>
            <a:r>
              <a:rPr lang="da-DK" sz="1400" dirty="0"/>
              <a:t> </a:t>
            </a:r>
            <a:br>
              <a:rPr lang="da-DK" sz="1400" dirty="0"/>
            </a:br>
            <a:r>
              <a:rPr lang="da-DK" sz="1400" dirty="0"/>
              <a:t>For eksempel rejste du følgende tanker: ...</a:t>
            </a:r>
          </a:p>
          <a:p>
            <a:pPr>
              <a:buClr>
                <a:srgbClr val="000000"/>
              </a:buClr>
              <a:buSzPts val="900"/>
            </a:pPr>
            <a:r>
              <a:rPr lang="da-DK" sz="1400" dirty="0"/>
              <a:t>Lad os nu fortsætte diskussionen.</a:t>
            </a:r>
            <a:br>
              <a:rPr lang="da-DK" sz="1400" dirty="0"/>
            </a:br>
            <a:endParaRPr lang="da-DK" sz="1400" dirty="0"/>
          </a:p>
          <a:p>
            <a:pPr>
              <a:buClr>
                <a:srgbClr val="000000"/>
              </a:buClr>
              <a:buSzPts val="900"/>
            </a:pPr>
            <a:r>
              <a:rPr lang="da-DK" sz="1400" i="1" dirty="0"/>
              <a:t>Du kan også facilitere diskussionen ved at fortælle deltagerne, hvilke ideer du selv havde: Jeg tænkte på oplevelser som denne. </a:t>
            </a:r>
          </a:p>
          <a:p>
            <a:pPr>
              <a:buClr>
                <a:srgbClr val="000000"/>
              </a:buClr>
              <a:buSzPts val="900"/>
            </a:pPr>
            <a:br>
              <a:rPr lang="da-DK" sz="1400" i="1" dirty="0"/>
            </a:br>
            <a:r>
              <a:rPr lang="da-DK" sz="1400" i="1" dirty="0"/>
              <a:t>Hvad med resten af ​​jer, havde I lignende eller anderledes tanker?På dette tidspunkt beder du alle om en idé, også selvom de ikke beder om at få ordet (husk at deltageren ikke behøver at tale, selvom de får ordet).</a:t>
            </a:r>
            <a:endParaRPr lang="fi-FI" sz="1400" i="1" dirty="0"/>
          </a:p>
        </p:txBody>
      </p:sp>
    </p:spTree>
    <p:extLst>
      <p:ext uri="{BB962C8B-B14F-4D97-AF65-F5344CB8AC3E}">
        <p14:creationId xmlns:p14="http://schemas.microsoft.com/office/powerpoint/2010/main" val="1775451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749630" y="664412"/>
            <a:ext cx="10410645" cy="1144588"/>
          </a:xfrm>
        </p:spPr>
        <p:txBody>
          <a:bodyPr>
            <a:normAutofit fontScale="90000"/>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8200" y="1508760"/>
            <a:ext cx="10110849" cy="369322"/>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endParaRPr lang="da-DK" sz="1400" b="1" dirty="0">
              <a:solidFill>
                <a:schemeClr val="dk1"/>
              </a:solidFill>
              <a:ea typeface="Gill Sans"/>
              <a:cs typeface="Gill Sans"/>
              <a:sym typeface="Gill Sans"/>
            </a:endParaRPr>
          </a:p>
          <a:p>
            <a:pPr marL="0" indent="0">
              <a:buClr>
                <a:schemeClr val="dk1"/>
              </a:buClr>
              <a:buSzPts val="1100"/>
              <a:buNone/>
            </a:pPr>
            <a:endParaRPr lang="fi-FI" dirty="0"/>
          </a:p>
        </p:txBody>
      </p:sp>
      <p:sp>
        <p:nvSpPr>
          <p:cNvPr id="4" name="Tekstiruutu 3">
            <a:extLst>
              <a:ext uri="{FF2B5EF4-FFF2-40B4-BE49-F238E27FC236}">
                <a16:creationId xmlns:a16="http://schemas.microsoft.com/office/drawing/2014/main" id="{53ABD8B3-61C9-E4B5-5360-81D9798E8449}"/>
              </a:ext>
            </a:extLst>
          </p:cNvPr>
          <p:cNvSpPr txBox="1"/>
          <p:nvPr/>
        </p:nvSpPr>
        <p:spPr>
          <a:xfrm>
            <a:off x="749630" y="2161715"/>
            <a:ext cx="10692740" cy="4031873"/>
          </a:xfrm>
          <a:prstGeom prst="rect">
            <a:avLst/>
          </a:prstGeom>
          <a:noFill/>
        </p:spPr>
        <p:txBody>
          <a:bodyPr wrap="square" rtlCol="0">
            <a:spAutoFit/>
          </a:bodyPr>
          <a:lstStyle/>
          <a:p>
            <a:pPr>
              <a:buClr>
                <a:srgbClr val="000000"/>
              </a:buClr>
              <a:buSzPts val="900"/>
            </a:pPr>
            <a:r>
              <a:rPr lang="da-DK" sz="1600" dirty="0"/>
              <a:t>Den fælles diskussion fortsætter</a:t>
            </a:r>
          </a:p>
          <a:p>
            <a:pPr>
              <a:buClr>
                <a:srgbClr val="000000"/>
              </a:buClr>
              <a:buSzPts val="900"/>
            </a:pPr>
            <a:endParaRPr lang="da-DK" sz="1600" dirty="0"/>
          </a:p>
          <a:p>
            <a:pPr>
              <a:buClr>
                <a:srgbClr val="000000"/>
              </a:buClr>
              <a:buSzPts val="900"/>
            </a:pPr>
            <a:r>
              <a:rPr lang="da-DK" sz="1600" dirty="0"/>
              <a:t>Tak fordi du deler dine tanker og erfaringer. </a:t>
            </a:r>
            <a:br>
              <a:rPr lang="da-DK" sz="1600" dirty="0"/>
            </a:br>
            <a:r>
              <a:rPr lang="da-DK" sz="1600" dirty="0"/>
              <a:t>Nu spørger jeg dig, hvad betyder vand for dig? </a:t>
            </a:r>
            <a:br>
              <a:rPr lang="da-DK" sz="1600" dirty="0"/>
            </a:br>
            <a:r>
              <a:rPr lang="da-DK" sz="1600" dirty="0"/>
              <a:t>Er det vigtigt og hvorfor? </a:t>
            </a:r>
            <a:br>
              <a:rPr lang="da-DK" sz="1600" dirty="0"/>
            </a:br>
            <a:r>
              <a:rPr lang="da-DK" sz="1600" dirty="0"/>
              <a:t>Brug et øjeblik på at reflektere over dette. I kan diskutere et stykke tid i par. Sådan. Hvem vil starte?...Tak.</a:t>
            </a:r>
          </a:p>
          <a:p>
            <a:pPr>
              <a:buClr>
                <a:srgbClr val="000000"/>
              </a:buClr>
              <a:buSzPts val="900"/>
            </a:pPr>
            <a:endParaRPr lang="da-DK" sz="1600" dirty="0"/>
          </a:p>
          <a:p>
            <a:pPr>
              <a:buClr>
                <a:srgbClr val="000000"/>
              </a:buClr>
              <a:buSzPts val="900"/>
            </a:pPr>
            <a:r>
              <a:rPr lang="da-DK" sz="1600" dirty="0"/>
              <a:t>Hvilke tanker eller oplevelser havde I andre, da I lyttede til det, I lige har hørt?</a:t>
            </a:r>
            <a:br>
              <a:rPr lang="da-DK" sz="1600" dirty="0"/>
            </a:br>
            <a:r>
              <a:rPr lang="da-DK" sz="1600" i="1" dirty="0"/>
              <a:t>Noter de temaer, du har diskuteret</a:t>
            </a:r>
          </a:p>
          <a:p>
            <a:pPr>
              <a:buClr>
                <a:srgbClr val="000000"/>
              </a:buClr>
              <a:buSzPts val="900"/>
            </a:pPr>
            <a:br>
              <a:rPr lang="da-DK" sz="1600" dirty="0"/>
            </a:br>
            <a:r>
              <a:rPr lang="da-DK" sz="1600" dirty="0"/>
              <a:t>Støttespørgsmål til diskussionslederen:</a:t>
            </a:r>
            <a:br>
              <a:rPr lang="da-DK" sz="1600" dirty="0"/>
            </a:br>
            <a:r>
              <a:rPr lang="da-DK" sz="1600" i="1" dirty="0"/>
              <a:t>Hvad synes du om, at rent drikkevand bliver brugt til toiletskyl, mens andre mennesker i verden ikke har rent drikkevand til deres forbrug?</a:t>
            </a:r>
          </a:p>
          <a:p>
            <a:pPr>
              <a:buClr>
                <a:srgbClr val="000000"/>
              </a:buClr>
              <a:buSzPts val="900"/>
            </a:pPr>
            <a:r>
              <a:rPr lang="da-DK" sz="1600" i="1" dirty="0"/>
              <a:t>Hvordan bruger du vand i din hverdag?</a:t>
            </a:r>
          </a:p>
          <a:p>
            <a:pPr>
              <a:buClr>
                <a:srgbClr val="000000"/>
              </a:buClr>
              <a:buSzPts val="900"/>
            </a:pPr>
            <a:r>
              <a:rPr lang="da-DK" sz="1600" i="1" dirty="0"/>
              <a:t>Kan du ændre den måde, du bruger vand på i din hverdag?</a:t>
            </a:r>
          </a:p>
          <a:p>
            <a:pPr>
              <a:buClr>
                <a:srgbClr val="000000"/>
              </a:buClr>
              <a:buSzPts val="900"/>
            </a:pPr>
            <a:r>
              <a:rPr lang="da-DK" sz="1600" i="1" dirty="0"/>
              <a:t>Kan vi sammen ændre måden, hvorpå vandet bruges på toilet, vaskemaskine, bad mm.</a:t>
            </a:r>
            <a:endParaRPr lang="fi-FI" sz="1600" i="1" dirty="0"/>
          </a:p>
        </p:txBody>
      </p:sp>
    </p:spTree>
    <p:extLst>
      <p:ext uri="{BB962C8B-B14F-4D97-AF65-F5344CB8AC3E}">
        <p14:creationId xmlns:p14="http://schemas.microsoft.com/office/powerpoint/2010/main" val="97927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838200" y="681037"/>
            <a:ext cx="10410645" cy="1144588"/>
          </a:xfrm>
        </p:spPr>
        <p:txBody>
          <a:bodyPr>
            <a:normAutofit fontScale="90000"/>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8200" y="1396947"/>
            <a:ext cx="10637520" cy="1052340"/>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endParaRPr lang="da-DK" sz="1400" b="1" dirty="0">
              <a:solidFill>
                <a:schemeClr val="dk1"/>
              </a:solidFill>
              <a:ea typeface="Gill Sans"/>
              <a:cs typeface="Gill Sans"/>
              <a:sym typeface="Gill Sans"/>
            </a:endParaRPr>
          </a:p>
          <a:p>
            <a:pPr marL="0" indent="0">
              <a:buClr>
                <a:schemeClr val="dk1"/>
              </a:buClr>
              <a:buSzPts val="1100"/>
              <a:buNone/>
            </a:pPr>
            <a:r>
              <a:rPr lang="da-DK" sz="1400" b="1" dirty="0">
                <a:solidFill>
                  <a:schemeClr val="dk1"/>
                </a:solidFill>
                <a:ea typeface="Gill Sans"/>
                <a:cs typeface="Gill Sans"/>
                <a:sym typeface="Gill Sans"/>
              </a:rPr>
              <a:t>Min 	</a:t>
            </a:r>
            <a:r>
              <a:rPr lang="da-DK" sz="1400" b="1" dirty="0">
                <a:ea typeface="Gill Sans"/>
                <a:cs typeface="Gill Sans"/>
                <a:sym typeface="Gill Sans"/>
              </a:rPr>
              <a:t>del</a:t>
            </a:r>
            <a:br>
              <a:rPr lang="da-DK" sz="1400" b="1" dirty="0">
                <a:ea typeface="Gill Sans"/>
                <a:cs typeface="Gill Sans"/>
                <a:sym typeface="Gill Sans"/>
              </a:rPr>
            </a:br>
            <a:br>
              <a:rPr lang="da-DK" sz="1400" b="1" dirty="0">
                <a:solidFill>
                  <a:schemeClr val="dk1"/>
                </a:solidFill>
                <a:ea typeface="Gill Sans"/>
                <a:cs typeface="Gill Sans"/>
                <a:sym typeface="Gill Sans"/>
              </a:rPr>
            </a:br>
            <a:r>
              <a:rPr lang="da-DK" sz="1400" b="1" dirty="0">
                <a:ea typeface="Gill Sans"/>
                <a:cs typeface="Gill Sans"/>
                <a:sym typeface="Gill Sans"/>
              </a:rPr>
              <a:t>2 	Skriv indsigter ned</a:t>
            </a:r>
            <a:endParaRPr lang="fi-FI" sz="14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838200" y="2873235"/>
            <a:ext cx="11037125" cy="353943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Tak for en god og konstruktiv diskussion! </a:t>
            </a:r>
            <a:br>
              <a:rPr kumimoji="0" lang="da-DK" sz="16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Du har delt dine erfaringer om emner som vigtigheden af ​​vandrensning...</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br>
              <a:rPr kumimoji="0" lang="da-DK" sz="1600" b="0" i="0" u="none" strike="noStrike" kern="1200" cap="none" spc="0" normalizeH="0" baseline="0" noProof="0" dirty="0">
                <a:ln>
                  <a:noFill/>
                </a:ln>
                <a:solidFill>
                  <a:srgbClr val="000000"/>
                </a:solidFill>
                <a:effectLst/>
                <a:uLnTx/>
                <a:uFillTx/>
                <a:ea typeface="Gill Sans"/>
                <a:cs typeface="Gill Sans"/>
                <a:sym typeface="Gill Sans"/>
              </a:rPr>
            </a:br>
            <a:r>
              <a:rPr kumimoji="0" lang="da-DK" sz="1600" b="0" i="1" u="none" strike="noStrike" kern="1200" cap="none" spc="0" normalizeH="0" baseline="0" noProof="0" dirty="0">
                <a:ln>
                  <a:noFill/>
                </a:ln>
                <a:solidFill>
                  <a:srgbClr val="000000"/>
                </a:solidFill>
                <a:effectLst/>
                <a:uLnTx/>
                <a:uFillTx/>
                <a:ea typeface="Gill Sans"/>
                <a:cs typeface="Gill Sans"/>
                <a:sym typeface="Gill Sans"/>
              </a:rPr>
              <a:t>Opsummer og beskriv kort de temaer, der er blevet diskuteret</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Dernæst skriver vi ned, hvilke indsigter, følelser eller tanker I har fået fra vores diskussion sammen. Du kan også tegne, hvis det føles lettere.</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kumimoji="0" lang="da-DK" sz="1600" b="0" i="0" u="none" strike="noStrike" kern="1200" cap="none" spc="0" normalizeH="0" baseline="0" noProof="0" dirty="0">
              <a:ln>
                <a:noFill/>
              </a:ln>
              <a:solidFill>
                <a:srgbClr val="000000"/>
              </a:solidFill>
              <a:effectLst/>
              <a:uLnTx/>
              <a:uFillTx/>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Skriv alle indsigter, følelser eller en vigtig idé, der har hæftet sig ved dig under diskussionen, på dit eget papir. Du har et par minutter til at gøre dette.</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Vælg en indsigt, du vil dele med andre. Du kan også overveje, hvem der ville være interesseret i at fortsætte diskussionen om dette emne og hvor?</a:t>
            </a:r>
            <a:br>
              <a:rPr kumimoji="0" lang="da-DK" sz="1600" b="0" i="0" u="none" strike="noStrike" kern="1200" cap="none" spc="0" normalizeH="0" baseline="0" noProof="0" dirty="0">
                <a:ln>
                  <a:noFill/>
                </a:ln>
                <a:solidFill>
                  <a:srgbClr val="000000"/>
                </a:solidFill>
                <a:effectLst/>
                <a:uLnTx/>
                <a:uFillTx/>
                <a:ea typeface="Gill Sans"/>
                <a:cs typeface="Gill Sans"/>
                <a:sym typeface="Gill Sans"/>
              </a:rPr>
            </a:br>
            <a:endParaRPr kumimoji="0" lang="sv-SE" sz="16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3701320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766354" y="637208"/>
            <a:ext cx="10410645" cy="1144588"/>
          </a:xfrm>
        </p:spPr>
        <p:txBody>
          <a:bodyPr>
            <a:normAutofit fontScale="90000"/>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8199" y="1525387"/>
            <a:ext cx="10410645" cy="884710"/>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endParaRPr lang="da-DK" sz="1400" b="1" dirty="0">
              <a:solidFill>
                <a:schemeClr val="dk1"/>
              </a:solidFill>
              <a:ea typeface="Gill Sans"/>
              <a:cs typeface="Gill Sans"/>
              <a:sym typeface="Gill Sans"/>
            </a:endParaRPr>
          </a:p>
          <a:p>
            <a:pPr marL="0" indent="0">
              <a:buClr>
                <a:schemeClr val="dk1"/>
              </a:buClr>
              <a:buSzPts val="1100"/>
              <a:buNone/>
            </a:pPr>
            <a:r>
              <a:rPr lang="da-DK" sz="1400" b="1" dirty="0">
                <a:ea typeface="Gill Sans"/>
                <a:cs typeface="Gill Sans"/>
                <a:sym typeface="Gill Sans"/>
              </a:rPr>
              <a:t>Min 	del</a:t>
            </a:r>
            <a:br>
              <a:rPr lang="da-DK" sz="1400" b="1" dirty="0">
                <a:ea typeface="Gill Sans"/>
                <a:cs typeface="Gill Sans"/>
                <a:sym typeface="Gill Sans"/>
              </a:rPr>
            </a:br>
            <a:r>
              <a:rPr lang="da-DK" sz="1400" b="1" dirty="0">
                <a:ea typeface="Gill Sans"/>
                <a:cs typeface="Gill Sans"/>
                <a:sym typeface="Gill Sans"/>
              </a:rPr>
              <a:t>3  	Fortæl om indsigt</a:t>
            </a:r>
            <a:endParaRPr lang="fi-FI" sz="14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720634" y="2725982"/>
            <a:ext cx="9433958" cy="378565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b="0" i="0" u="none" strike="noStrike" kern="1200" cap="none" spc="0" normalizeH="0" baseline="0" noProof="0" dirty="0">
                <a:ln>
                  <a:noFill/>
                </a:ln>
                <a:solidFill>
                  <a:srgbClr val="000000"/>
                </a:solidFill>
                <a:effectLst/>
                <a:uLnTx/>
                <a:uFillTx/>
                <a:ea typeface="Gill Sans"/>
                <a:cs typeface="Gill Sans"/>
                <a:sym typeface="Gill Sans"/>
              </a:rPr>
              <a:t>Nu beder jeg dig om i en sætning at dele en indsigt, følelse eller vigtig tanke, som du har fået fra denne diskussion eller dette emne. Lad os starte med dig, for eksempel...</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b="0" i="1" u="none" strike="noStrike" kern="1200" cap="none" spc="0" normalizeH="0" baseline="0" noProof="0" dirty="0">
                <a:ln>
                  <a:noFill/>
                </a:ln>
                <a:solidFill>
                  <a:srgbClr val="000000"/>
                </a:solidFill>
                <a:effectLst/>
                <a:uLnTx/>
                <a:uFillTx/>
                <a:ea typeface="Gill Sans"/>
                <a:cs typeface="Gill Sans"/>
                <a:sym typeface="Gill Sans"/>
              </a:rPr>
              <a:t>Vælg en person, der sandsynligvis er villig til at dele deres indsigt.Tak. </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b="0" i="0" u="none" strike="noStrike" kern="1200" cap="none" spc="0" normalizeH="0" baseline="0" noProof="0" dirty="0">
                <a:ln>
                  <a:noFill/>
                </a:ln>
                <a:solidFill>
                  <a:srgbClr val="000000"/>
                </a:solidFill>
                <a:effectLst/>
                <a:uLnTx/>
                <a:uFillTx/>
                <a:ea typeface="Gill Sans"/>
                <a:cs typeface="Gill Sans"/>
                <a:sym typeface="Gill Sans"/>
              </a:rPr>
              <a:t>Hvem vil fortsætte?</a:t>
            </a:r>
            <a:br>
              <a:rPr kumimoji="0" lang="da-DK" b="0" i="0" u="none" strike="noStrike" kern="1200" cap="none" spc="0" normalizeH="0" baseline="0" noProof="0" dirty="0">
                <a:ln>
                  <a:noFill/>
                </a:ln>
                <a:solidFill>
                  <a:srgbClr val="000000"/>
                </a:solidFill>
                <a:effectLst/>
                <a:uLnTx/>
                <a:uFillTx/>
                <a:ea typeface="Gill Sans"/>
                <a:cs typeface="Gill Sans"/>
                <a:sym typeface="Gill Sans"/>
              </a:rPr>
            </a:br>
            <a:r>
              <a:rPr kumimoji="0" lang="da-DK" b="0" i="0" u="none" strike="noStrike" kern="1200" cap="none" spc="0" normalizeH="0" baseline="0" noProof="0" dirty="0">
                <a:ln>
                  <a:noFill/>
                </a:ln>
                <a:solidFill>
                  <a:srgbClr val="000000"/>
                </a:solidFill>
                <a:effectLst/>
                <a:uLnTx/>
                <a:uFillTx/>
                <a:ea typeface="Gill Sans"/>
                <a:cs typeface="Gill Sans"/>
                <a:sym typeface="Gill Sans"/>
              </a:rPr>
              <a:t>Jeg takker jer alle. </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kumimoji="0" lang="da-DK" b="0" i="0" u="none" strike="noStrike" kern="1200" cap="none" spc="0" normalizeH="0" baseline="0" noProof="0" dirty="0">
              <a:ln>
                <a:noFill/>
              </a:ln>
              <a:solidFill>
                <a:srgbClr val="000000"/>
              </a:solidFill>
              <a:effectLst/>
              <a:uLnTx/>
              <a:uFillTx/>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b="0" i="0" u="none" strike="noStrike" kern="1200" cap="none" spc="0" normalizeH="0" baseline="0" noProof="0" dirty="0">
                <a:ln>
                  <a:noFill/>
                </a:ln>
                <a:solidFill>
                  <a:srgbClr val="000000"/>
                </a:solidFill>
                <a:effectLst/>
                <a:uLnTx/>
                <a:uFillTx/>
                <a:ea typeface="Gill Sans"/>
                <a:cs typeface="Gill Sans"/>
                <a:sym typeface="Gill Sans"/>
              </a:rPr>
              <a:t>Lad mig spørge dig igen: Med hvem og hvor mener du, at diskussionen bør fortsætte om dette spørgsmål?</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b="0" i="0" u="none" strike="noStrike" kern="1200" cap="none" spc="0" normalizeH="0" baseline="0" noProof="0" dirty="0">
                <a:ln>
                  <a:noFill/>
                </a:ln>
                <a:solidFill>
                  <a:srgbClr val="000000"/>
                </a:solidFill>
                <a:effectLst/>
                <a:uLnTx/>
                <a:uFillTx/>
                <a:ea typeface="Gill Sans"/>
                <a:cs typeface="Gill Sans"/>
                <a:sym typeface="Gill Sans"/>
              </a:rPr>
              <a:t>Hvad vil du gerne diskutere næste gang?</a:t>
            </a:r>
            <a:br>
              <a:rPr kumimoji="0" lang="da-DK" sz="1200" b="0" i="0" u="none" strike="noStrike" kern="1200" cap="none" spc="0" normalizeH="0" baseline="0" noProof="0" dirty="0">
                <a:ln>
                  <a:noFill/>
                </a:ln>
                <a:solidFill>
                  <a:srgbClr val="000000"/>
                </a:solidFill>
                <a:effectLst/>
                <a:uLnTx/>
                <a:uFillTx/>
                <a:ea typeface="Gill Sans"/>
                <a:cs typeface="Gill Sans"/>
                <a:sym typeface="Gill Sans"/>
              </a:rPr>
            </a:br>
            <a:br>
              <a:rPr kumimoji="0" lang="da-DK" sz="1200" b="0" i="0" u="none" strike="noStrike" kern="1200" cap="none" spc="0" normalizeH="0" baseline="0" noProof="0" dirty="0">
                <a:ln>
                  <a:noFill/>
                </a:ln>
                <a:solidFill>
                  <a:srgbClr val="000000"/>
                </a:solidFill>
                <a:effectLst/>
                <a:uLnTx/>
                <a:uFillTx/>
                <a:ea typeface="Gill Sans"/>
                <a:cs typeface="Gill Sans"/>
                <a:sym typeface="Gill Sans"/>
              </a:rPr>
            </a:br>
            <a:endParaRPr kumimoji="0" lang="sv-SE" sz="12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2613054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C7C2C-AC1F-1E75-084D-498268C17AEA}"/>
              </a:ext>
            </a:extLst>
          </p:cNvPr>
          <p:cNvSpPr>
            <a:spLocks noGrp="1"/>
          </p:cNvSpPr>
          <p:nvPr>
            <p:ph type="title"/>
          </p:nvPr>
        </p:nvSpPr>
        <p:spPr>
          <a:xfrm>
            <a:off x="741443" y="699555"/>
            <a:ext cx="10410645" cy="1144588"/>
          </a:xfrm>
        </p:spPr>
        <p:txBody>
          <a:bodyPr>
            <a:normAutofit fontScale="90000"/>
          </a:bodyPr>
          <a:lstStyle/>
          <a:p>
            <a:r>
              <a:rPr lang="da-DK" sz="3600" b="1" dirty="0">
                <a:solidFill>
                  <a:srgbClr val="000000"/>
                </a:solidFill>
                <a:ea typeface="Gill Sans"/>
                <a:cs typeface="Gill Sans"/>
                <a:sym typeface="Gill Sans"/>
              </a:rPr>
              <a:t>Dialogpaus-diskussion om </a:t>
            </a:r>
            <a:r>
              <a:rPr lang="da-DK" sz="3600" b="1" dirty="0">
                <a:ea typeface="Gill Sans"/>
                <a:cs typeface="Gill Sans"/>
                <a:sym typeface="Gill Sans"/>
              </a:rPr>
              <a:t>naturens rensning af vand.</a:t>
            </a:r>
            <a:br>
              <a:rPr lang="da-DK" sz="4000" b="1" dirty="0">
                <a:solidFill>
                  <a:srgbClr val="000000"/>
                </a:solidFill>
                <a:latin typeface="Gill Sans"/>
                <a:ea typeface="Gill Sans"/>
                <a:cs typeface="Gill Sans"/>
                <a:sym typeface="Gill Sans"/>
              </a:rPr>
            </a:br>
            <a:endParaRPr lang="fi-FI" dirty="0"/>
          </a:p>
        </p:txBody>
      </p:sp>
      <p:sp>
        <p:nvSpPr>
          <p:cNvPr id="3" name="Sisällön paikkamerkki 2">
            <a:extLst>
              <a:ext uri="{FF2B5EF4-FFF2-40B4-BE49-F238E27FC236}">
                <a16:creationId xmlns:a16="http://schemas.microsoft.com/office/drawing/2014/main" id="{1B887223-82AC-6A87-F2B5-AD374F86A6DF}"/>
              </a:ext>
            </a:extLst>
          </p:cNvPr>
          <p:cNvSpPr>
            <a:spLocks noGrp="1"/>
          </p:cNvSpPr>
          <p:nvPr>
            <p:ph idx="1"/>
          </p:nvPr>
        </p:nvSpPr>
        <p:spPr>
          <a:xfrm>
            <a:off x="834093" y="1411384"/>
            <a:ext cx="10842321" cy="1258784"/>
          </a:xfrm>
          <a:ln w="3175">
            <a:solidFill>
              <a:schemeClr val="tx1"/>
            </a:solidFill>
          </a:ln>
        </p:spPr>
        <p:txBody>
          <a:bodyPr>
            <a:normAutofit/>
          </a:bodyPr>
          <a:lstStyle/>
          <a:p>
            <a:pPr marL="0" indent="0">
              <a:buClr>
                <a:schemeClr val="dk1"/>
              </a:buClr>
              <a:buSzPts val="1100"/>
              <a:buNone/>
            </a:pPr>
            <a:r>
              <a:rPr lang="da-DK" sz="1400" b="1" dirty="0">
                <a:solidFill>
                  <a:schemeClr val="dk1"/>
                </a:solidFill>
                <a:ea typeface="Gill Sans"/>
                <a:cs typeface="Gill Sans"/>
                <a:sym typeface="Gill Sans"/>
              </a:rPr>
              <a:t>Simpel skrifttype - for eksempel sig sådan / </a:t>
            </a:r>
            <a:r>
              <a:rPr lang="da-DK" sz="1400" b="1" i="1" dirty="0">
                <a:solidFill>
                  <a:schemeClr val="dk1"/>
                </a:solidFill>
                <a:ea typeface="Gill Sans"/>
                <a:cs typeface="Gill Sans"/>
                <a:sym typeface="Gill Sans"/>
              </a:rPr>
              <a:t>Kursiv skrifttype - hjælp til moderator</a:t>
            </a:r>
            <a:endParaRPr lang="da-DK" sz="1400" b="1" dirty="0">
              <a:solidFill>
                <a:schemeClr val="dk1"/>
              </a:solidFill>
              <a:ea typeface="Gill Sans"/>
              <a:cs typeface="Gill Sans"/>
              <a:sym typeface="Gill Sans"/>
            </a:endParaRPr>
          </a:p>
          <a:p>
            <a:pPr marL="0" indent="0">
              <a:buClr>
                <a:schemeClr val="dk1"/>
              </a:buClr>
              <a:buSzPts val="1100"/>
              <a:buNone/>
            </a:pPr>
            <a:r>
              <a:rPr lang="da-DK" sz="1400" b="1" dirty="0">
                <a:ea typeface="Gill Sans"/>
                <a:cs typeface="Gill Sans"/>
                <a:sym typeface="Gill Sans"/>
              </a:rPr>
              <a:t>Min 	del</a:t>
            </a:r>
            <a:br>
              <a:rPr lang="da-DK" sz="1400" b="1" dirty="0">
                <a:ea typeface="Gill Sans"/>
                <a:cs typeface="Gill Sans"/>
                <a:sym typeface="Gill Sans"/>
              </a:rPr>
            </a:br>
            <a:r>
              <a:rPr lang="da-DK" sz="1400" b="1" dirty="0">
                <a:ea typeface="Gill Sans"/>
                <a:cs typeface="Gill Sans"/>
                <a:sym typeface="Gill Sans"/>
              </a:rPr>
              <a:t>2 	Tak og afslutning</a:t>
            </a:r>
            <a:endParaRPr lang="da-DK" sz="1400" b="1" dirty="0">
              <a:solidFill>
                <a:schemeClr val="dk1"/>
              </a:solidFill>
              <a:ea typeface="Gill Sans"/>
              <a:cs typeface="Gill Sans"/>
              <a:sym typeface="Gill Sans"/>
            </a:endParaRPr>
          </a:p>
          <a:p>
            <a:pPr>
              <a:buClr>
                <a:schemeClr val="dk1"/>
              </a:buClr>
              <a:buSzPts val="1100"/>
            </a:pPr>
            <a:r>
              <a:rPr lang="da-DK" sz="1400" b="1" dirty="0">
                <a:solidFill>
                  <a:schemeClr val="dk1"/>
                </a:solidFill>
                <a:ea typeface="Gill Sans"/>
                <a:cs typeface="Gill Sans"/>
                <a:sym typeface="Gill Sans"/>
              </a:rPr>
              <a:t>I alt 45 min</a:t>
            </a:r>
            <a:endParaRPr lang="sv-SE" sz="1400" b="1" dirty="0">
              <a:solidFill>
                <a:schemeClr val="dk1"/>
              </a:solidFill>
              <a:ea typeface="Gill Sans"/>
              <a:cs typeface="Gill Sans"/>
              <a:sym typeface="Gill Sans"/>
            </a:endParaRPr>
          </a:p>
          <a:p>
            <a:endParaRPr lang="fi-FI" sz="2400" dirty="0"/>
          </a:p>
        </p:txBody>
      </p:sp>
      <p:sp>
        <p:nvSpPr>
          <p:cNvPr id="7" name="Tekstiruutu 6">
            <a:extLst>
              <a:ext uri="{FF2B5EF4-FFF2-40B4-BE49-F238E27FC236}">
                <a16:creationId xmlns:a16="http://schemas.microsoft.com/office/drawing/2014/main" id="{0D125468-E6C5-3ED9-254F-A4D6EE791E6A}"/>
              </a:ext>
            </a:extLst>
          </p:cNvPr>
          <p:cNvSpPr txBox="1"/>
          <p:nvPr/>
        </p:nvSpPr>
        <p:spPr>
          <a:xfrm>
            <a:off x="736121" y="2949238"/>
            <a:ext cx="10512724" cy="390876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Hvad syntes du om denne Dialogpause- diskussion og emne?</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Hvilken slags følelse eller stemning fik du af vores diskussion sammen?</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kumimoji="0" lang="da-DK" sz="1600" b="0" i="0" u="none" strike="noStrike" kern="1200" cap="none" spc="0" normalizeH="0" baseline="0" noProof="0" dirty="0">
              <a:ln>
                <a:noFill/>
              </a:ln>
              <a:solidFill>
                <a:srgbClr val="000000"/>
              </a:solidFill>
              <a:effectLst/>
              <a:uLnTx/>
              <a:uFillTx/>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Hvordan lykkedes det mig som diskussionsleder?</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Jeg vil samle indsigterne og dele dem med dig senere.</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 Forhåbentlig kan vi fortsætte diskussionen på et tidspunkt!</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kumimoji="0" lang="da-DK" sz="1600" b="0" i="0" u="none" strike="noStrike" kern="1200" cap="none" spc="0" normalizeH="0" baseline="0" noProof="0" dirty="0">
              <a:ln>
                <a:noFill/>
              </a:ln>
              <a:solidFill>
                <a:srgbClr val="000000"/>
              </a:solidFill>
              <a:effectLst/>
              <a:uLnTx/>
              <a:uFillTx/>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Kan jeg tage et billede af denne gruppe og dele det på sociale medier? </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Du kan også fortælle os, at du har deltaget og haft en #Dialogpaus-diskussion om emnet. Del dog ikke noget, der afslører den anden persons identitet uden tilladelse. Del gerne dine egne tanker og indsigter.</a:t>
            </a: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endParaRPr lang="da-DK" sz="1600" dirty="0">
              <a:solidFill>
                <a:srgbClr val="000000"/>
              </a:solidFill>
              <a:ea typeface="Gill Sans"/>
              <a:cs typeface="Gill Sans"/>
              <a:sym typeface="Gill Sans"/>
            </a:endParaRPr>
          </a:p>
          <a:p>
            <a:pPr marL="0" marR="0" lvl="0" indent="0" defTabSz="914400" rtl="0" eaLnBrk="1" fontAlgn="auto" latinLnBrk="0" hangingPunct="1">
              <a:lnSpc>
                <a:spcPct val="100000"/>
              </a:lnSpc>
              <a:spcBef>
                <a:spcPts val="0"/>
              </a:spcBef>
              <a:spcAft>
                <a:spcPts val="0"/>
              </a:spcAft>
              <a:buClr>
                <a:srgbClr val="000000"/>
              </a:buClr>
              <a:buSzPts val="1400"/>
              <a:buFontTx/>
              <a:buNone/>
              <a:tabLst/>
              <a:defRPr/>
            </a:pPr>
            <a:r>
              <a:rPr kumimoji="0" lang="da-DK" sz="1600" b="0" i="0" u="none" strike="noStrike" kern="1200" cap="none" spc="0" normalizeH="0" baseline="0" noProof="0" dirty="0">
                <a:ln>
                  <a:noFill/>
                </a:ln>
                <a:solidFill>
                  <a:srgbClr val="000000"/>
                </a:solidFill>
                <a:effectLst/>
                <a:uLnTx/>
                <a:uFillTx/>
                <a:ea typeface="Gill Sans"/>
                <a:cs typeface="Gill Sans"/>
                <a:sym typeface="Gill Sans"/>
              </a:rPr>
              <a:t>Endnu engang tak og god fortsættelse af dagen/ugen!</a:t>
            </a:r>
            <a:br>
              <a:rPr kumimoji="0" lang="da-DK" sz="1400" b="0" i="0" u="none" strike="noStrike" kern="1200" cap="none" spc="0" normalizeH="0" baseline="0" noProof="0" dirty="0">
                <a:ln>
                  <a:noFill/>
                </a:ln>
                <a:solidFill>
                  <a:srgbClr val="000000"/>
                </a:solidFill>
                <a:effectLst/>
                <a:uLnTx/>
                <a:uFillTx/>
                <a:ea typeface="Gill Sans"/>
                <a:cs typeface="Gill Sans"/>
                <a:sym typeface="Gill Sans"/>
              </a:rPr>
            </a:br>
            <a:br>
              <a:rPr kumimoji="0" lang="da-DK" sz="1200" b="0" i="0" u="none" strike="noStrike" kern="1200" cap="none" spc="0" normalizeH="0" baseline="0" noProof="0" dirty="0">
                <a:ln>
                  <a:noFill/>
                </a:ln>
                <a:solidFill>
                  <a:srgbClr val="000000"/>
                </a:solidFill>
                <a:effectLst/>
                <a:uLnTx/>
                <a:uFillTx/>
                <a:ea typeface="Gill Sans"/>
                <a:cs typeface="Gill Sans"/>
                <a:sym typeface="Gill Sans"/>
              </a:rPr>
            </a:br>
            <a:endParaRPr kumimoji="0" lang="sv-SE" sz="12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71546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BD03AB-7F45-A502-A3DF-76251B69A592}"/>
              </a:ext>
            </a:extLst>
          </p:cNvPr>
          <p:cNvSpPr>
            <a:spLocks noGrp="1"/>
          </p:cNvSpPr>
          <p:nvPr>
            <p:ph type="title"/>
          </p:nvPr>
        </p:nvSpPr>
        <p:spPr/>
        <p:txBody>
          <a:bodyPr/>
          <a:lstStyle/>
          <a:p>
            <a:r>
              <a:rPr lang="fi-FI" dirty="0" err="1"/>
              <a:t>Stödmaterial</a:t>
            </a:r>
            <a:r>
              <a:rPr lang="fi-FI" dirty="0"/>
              <a:t> för </a:t>
            </a:r>
            <a:r>
              <a:rPr lang="fi-FI" dirty="0" err="1"/>
              <a:t>diskussionsledaren</a:t>
            </a:r>
            <a:endParaRPr lang="fi-FI" dirty="0"/>
          </a:p>
        </p:txBody>
      </p:sp>
      <p:sp>
        <p:nvSpPr>
          <p:cNvPr id="3" name="Sisällön paikkamerkki 2">
            <a:extLst>
              <a:ext uri="{FF2B5EF4-FFF2-40B4-BE49-F238E27FC236}">
                <a16:creationId xmlns:a16="http://schemas.microsoft.com/office/drawing/2014/main" id="{1298BFBB-70DA-A42A-D7A5-EC6982690B17}"/>
              </a:ext>
            </a:extLst>
          </p:cNvPr>
          <p:cNvSpPr>
            <a:spLocks noGrp="1"/>
          </p:cNvSpPr>
          <p:nvPr>
            <p:ph idx="1"/>
          </p:nvPr>
        </p:nvSpPr>
        <p:spPr/>
        <p:txBody>
          <a:bodyPr/>
          <a:lstStyle/>
          <a:p>
            <a:endParaRPr lang="fi-FI" dirty="0">
              <a:hlinkClick r:id="rId2"/>
            </a:endParaRPr>
          </a:p>
          <a:p>
            <a:endParaRPr lang="fi-FI" dirty="0">
              <a:hlinkClick r:id="rId2"/>
            </a:endParaRPr>
          </a:p>
          <a:p>
            <a:endParaRPr lang="fi-FI" dirty="0">
              <a:hlinkClick r:id="rId2"/>
            </a:endParaRPr>
          </a:p>
          <a:p>
            <a:endParaRPr lang="fi-FI" dirty="0">
              <a:hlinkClick r:id="rId2"/>
            </a:endParaRPr>
          </a:p>
          <a:p>
            <a:endParaRPr lang="fi-FI" dirty="0">
              <a:hlinkClick r:id="rId2"/>
            </a:endParaRPr>
          </a:p>
          <a:p>
            <a:endParaRPr lang="fi-FI" dirty="0">
              <a:hlinkClick r:id="rId2"/>
            </a:endParaRPr>
          </a:p>
          <a:p>
            <a:pPr marL="0" indent="0">
              <a:buNone/>
            </a:pPr>
            <a:endParaRPr lang="fi-FI" sz="1600" dirty="0">
              <a:hlinkClick r:id="rId2"/>
            </a:endParaRPr>
          </a:p>
          <a:p>
            <a:pPr marL="0" indent="0" algn="ctr">
              <a:buNone/>
            </a:pPr>
            <a:endParaRPr lang="fi-FI" sz="1600" dirty="0">
              <a:hlinkClick r:id="rId2"/>
            </a:endParaRPr>
          </a:p>
          <a:p>
            <a:pPr marL="0" indent="0" algn="ctr">
              <a:buNone/>
            </a:pPr>
            <a:r>
              <a:rPr lang="fi-FI" sz="1600" dirty="0">
                <a:hlinkClick r:id="rId2"/>
              </a:rPr>
              <a:t>https://www.dialogpaus.fi/verktyg/stodmaterial-for-diskussionsledaren/</a:t>
            </a:r>
            <a:endParaRPr lang="fi-FI" sz="1600" dirty="0"/>
          </a:p>
          <a:p>
            <a:endParaRPr lang="fi-FI" dirty="0"/>
          </a:p>
          <a:p>
            <a:pPr marL="0" indent="0">
              <a:buNone/>
            </a:pPr>
            <a:endParaRPr lang="fi-FI" dirty="0"/>
          </a:p>
        </p:txBody>
      </p:sp>
      <p:pic>
        <p:nvPicPr>
          <p:cNvPr id="4" name="Kuva 3">
            <a:extLst>
              <a:ext uri="{FF2B5EF4-FFF2-40B4-BE49-F238E27FC236}">
                <a16:creationId xmlns:a16="http://schemas.microsoft.com/office/drawing/2014/main" id="{D01DBD0A-2C22-7BC6-D81E-73CB25181B5E}"/>
              </a:ext>
            </a:extLst>
          </p:cNvPr>
          <p:cNvPicPr>
            <a:picLocks noChangeAspect="1"/>
          </p:cNvPicPr>
          <p:nvPr/>
        </p:nvPicPr>
        <p:blipFill>
          <a:blip r:embed="rId3"/>
          <a:stretch>
            <a:fillRect/>
          </a:stretch>
        </p:blipFill>
        <p:spPr>
          <a:xfrm>
            <a:off x="2250041" y="1886631"/>
            <a:ext cx="6676845" cy="2993068"/>
          </a:xfrm>
          <a:prstGeom prst="rect">
            <a:avLst/>
          </a:prstGeom>
        </p:spPr>
      </p:pic>
      <p:sp>
        <p:nvSpPr>
          <p:cNvPr id="5" name="Tekstiruutu 4">
            <a:extLst>
              <a:ext uri="{FF2B5EF4-FFF2-40B4-BE49-F238E27FC236}">
                <a16:creationId xmlns:a16="http://schemas.microsoft.com/office/drawing/2014/main" id="{CE6D591E-2DB5-0E31-097B-8A3480C9CDD3}"/>
              </a:ext>
            </a:extLst>
          </p:cNvPr>
          <p:cNvSpPr txBox="1"/>
          <p:nvPr/>
        </p:nvSpPr>
        <p:spPr>
          <a:xfrm>
            <a:off x="4496462" y="4940705"/>
            <a:ext cx="2900931" cy="215444"/>
          </a:xfrm>
          <a:prstGeom prst="rect">
            <a:avLst/>
          </a:prstGeom>
          <a:noFill/>
        </p:spPr>
        <p:txBody>
          <a:bodyPr wrap="square">
            <a:spAutoFit/>
          </a:bodyPr>
          <a:lstStyle/>
          <a:p>
            <a:pPr lvl="0">
              <a:buClr>
                <a:srgbClr val="000000"/>
              </a:buClr>
              <a:buSzPts val="1400"/>
              <a:defRPr/>
            </a:pPr>
            <a:r>
              <a:rPr kumimoji="0" lang="da-DK" sz="800" b="0" i="0" u="none" strike="noStrike" kern="1200" cap="none" spc="0" normalizeH="0" baseline="0" noProof="0" dirty="0">
                <a:ln>
                  <a:noFill/>
                </a:ln>
                <a:solidFill>
                  <a:srgbClr val="000000"/>
                </a:solidFill>
                <a:effectLst/>
                <a:uLnTx/>
                <a:uFillTx/>
                <a:ea typeface="Gill Sans"/>
                <a:cs typeface="Gill Sans"/>
                <a:sym typeface="Gill Sans"/>
              </a:rPr>
              <a:t>Billlede: </a:t>
            </a:r>
            <a:r>
              <a:rPr lang="da-DK" sz="800" dirty="0">
                <a:solidFill>
                  <a:srgbClr val="000000"/>
                </a:solidFill>
                <a:ea typeface="Gill Sans"/>
                <a:cs typeface="Gill Sans"/>
                <a:sym typeface="Gill Sans"/>
              </a:rPr>
              <a:t>Stiftelsen Dialogpaus, www.dialogpaus.fi </a:t>
            </a:r>
            <a:endParaRPr kumimoji="0" lang="sv-SE" sz="800" b="0" i="1" u="none" strike="noStrike" kern="1200" cap="none" spc="0" normalizeH="0" baseline="0" noProof="0" dirty="0">
              <a:ln>
                <a:noFill/>
              </a:ln>
              <a:solidFill>
                <a:srgbClr val="000000"/>
              </a:solidFill>
              <a:effectLst/>
              <a:uLnTx/>
              <a:uFillTx/>
              <a:ea typeface="Gill Sans"/>
              <a:cs typeface="Gill Sans"/>
              <a:sym typeface="Gill Sans"/>
            </a:endParaRPr>
          </a:p>
        </p:txBody>
      </p:sp>
    </p:spTree>
    <p:extLst>
      <p:ext uri="{BB962C8B-B14F-4D97-AF65-F5344CB8AC3E}">
        <p14:creationId xmlns:p14="http://schemas.microsoft.com/office/powerpoint/2010/main" val="4165068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p:nvPr/>
        </p:nvSpPr>
        <p:spPr>
          <a:xfrm>
            <a:off x="0" y="421"/>
            <a:ext cx="12192000" cy="6857200"/>
          </a:xfrm>
          <a:prstGeom prst="rect">
            <a:avLst/>
          </a:prstGeom>
          <a:solidFill>
            <a:srgbClr val="FFE006"/>
          </a:solidFill>
          <a:ln>
            <a:noFill/>
          </a:ln>
        </p:spPr>
        <p:txBody>
          <a:bodyPr spcFirstLastPara="1" wrap="square" lIns="193533" tIns="96733" rIns="193533" bIns="96733" anchor="ctr" anchorCtr="0">
            <a:noAutofit/>
          </a:bodyPr>
          <a:lstStyle/>
          <a:p>
            <a:pPr algn="ctr">
              <a:buClr>
                <a:srgbClr val="000000"/>
              </a:buClr>
              <a:buSzPts val="1300"/>
            </a:pPr>
            <a:endParaRPr sz="1733">
              <a:solidFill>
                <a:srgbClr val="FFFFFF"/>
              </a:solidFill>
              <a:latin typeface="Georgia"/>
              <a:ea typeface="Georgia"/>
              <a:cs typeface="Georgia"/>
              <a:sym typeface="Georgia"/>
            </a:endParaRPr>
          </a:p>
        </p:txBody>
      </p:sp>
      <p:sp>
        <p:nvSpPr>
          <p:cNvPr id="236" name="Google Shape;236;p14"/>
          <p:cNvSpPr/>
          <p:nvPr/>
        </p:nvSpPr>
        <p:spPr>
          <a:xfrm>
            <a:off x="1366800" y="532600"/>
            <a:ext cx="9458400" cy="5792800"/>
          </a:xfrm>
          <a:prstGeom prst="rect">
            <a:avLst/>
          </a:prstGeom>
          <a:solidFill>
            <a:srgbClr val="FFFFFF"/>
          </a:solidFill>
          <a:ln>
            <a:noFill/>
          </a:ln>
        </p:spPr>
        <p:txBody>
          <a:bodyPr spcFirstLastPara="1" wrap="square" lIns="193533" tIns="96733" rIns="193533" bIns="96733" anchor="ctr" anchorCtr="0">
            <a:noAutofit/>
          </a:bodyPr>
          <a:lstStyle/>
          <a:p>
            <a:pPr algn="ctr">
              <a:buClr>
                <a:srgbClr val="000000"/>
              </a:buClr>
              <a:buSzPts val="1300"/>
            </a:pPr>
            <a:endParaRPr sz="1733">
              <a:solidFill>
                <a:srgbClr val="FFFFFF"/>
              </a:solidFill>
              <a:latin typeface="Georgia"/>
              <a:ea typeface="Georgia"/>
              <a:cs typeface="Georgia"/>
              <a:sym typeface="Georgia"/>
            </a:endParaRPr>
          </a:p>
        </p:txBody>
      </p:sp>
      <p:sp>
        <p:nvSpPr>
          <p:cNvPr id="237" name="Google Shape;237;p14"/>
          <p:cNvSpPr txBox="1"/>
          <p:nvPr/>
        </p:nvSpPr>
        <p:spPr>
          <a:xfrm>
            <a:off x="1793433" y="1034033"/>
            <a:ext cx="8605200" cy="1829200"/>
          </a:xfrm>
          <a:prstGeom prst="rect">
            <a:avLst/>
          </a:prstGeom>
          <a:noFill/>
          <a:ln>
            <a:noFill/>
          </a:ln>
        </p:spPr>
        <p:txBody>
          <a:bodyPr spcFirstLastPara="1" wrap="square" lIns="193533" tIns="96733" rIns="193533" bIns="96733" anchor="t" anchorCtr="0">
            <a:noAutofit/>
          </a:bodyPr>
          <a:lstStyle/>
          <a:p>
            <a:pPr>
              <a:lnSpc>
                <a:spcPct val="115000"/>
              </a:lnSpc>
              <a:buClr>
                <a:schemeClr val="dk1"/>
              </a:buClr>
              <a:buSzPts val="1100"/>
            </a:pPr>
            <a:r>
              <a:rPr lang="fi-FI" sz="1400" b="1" dirty="0" err="1">
                <a:solidFill>
                  <a:schemeClr val="dk1"/>
                </a:solidFill>
                <a:ea typeface="Gill Sans"/>
                <a:cs typeface="Gill Sans"/>
                <a:sym typeface="Gill Sans"/>
              </a:rPr>
              <a:t>Hurra</a:t>
            </a:r>
            <a:r>
              <a:rPr lang="fi-FI" sz="1400" b="1" dirty="0">
                <a:solidFill>
                  <a:schemeClr val="dk1"/>
                </a:solidFill>
                <a:ea typeface="Gill Sans"/>
                <a:cs typeface="Gill Sans"/>
                <a:sym typeface="Gill Sans"/>
              </a:rPr>
              <a:t>! Du </a:t>
            </a:r>
            <a:r>
              <a:rPr lang="fi-FI" sz="1400" b="1" dirty="0" err="1">
                <a:solidFill>
                  <a:schemeClr val="dk1"/>
                </a:solidFill>
                <a:ea typeface="Gill Sans"/>
                <a:cs typeface="Gill Sans"/>
                <a:sym typeface="Gill Sans"/>
              </a:rPr>
              <a:t>har</a:t>
            </a:r>
            <a:r>
              <a:rPr lang="fi-FI" sz="1400" b="1" dirty="0">
                <a:solidFill>
                  <a:schemeClr val="dk1"/>
                </a:solidFill>
                <a:ea typeface="Gill Sans"/>
                <a:cs typeface="Gill Sans"/>
                <a:sym typeface="Gill Sans"/>
              </a:rPr>
              <a:t> </a:t>
            </a:r>
            <a:r>
              <a:rPr lang="fi-FI" sz="1400" b="1" dirty="0" err="1">
                <a:solidFill>
                  <a:schemeClr val="dk1"/>
                </a:solidFill>
                <a:ea typeface="Gill Sans"/>
                <a:cs typeface="Gill Sans"/>
                <a:sym typeface="Gill Sans"/>
              </a:rPr>
              <a:t>lige</a:t>
            </a:r>
            <a:r>
              <a:rPr lang="fi-FI" sz="1400" b="1" dirty="0">
                <a:solidFill>
                  <a:schemeClr val="dk1"/>
                </a:solidFill>
                <a:ea typeface="Gill Sans"/>
                <a:cs typeface="Gill Sans"/>
                <a:sym typeface="Gill Sans"/>
              </a:rPr>
              <a:t> </a:t>
            </a:r>
            <a:r>
              <a:rPr lang="fi-FI" sz="1400" b="1" dirty="0" err="1">
                <a:solidFill>
                  <a:schemeClr val="dk1"/>
                </a:solidFill>
                <a:ea typeface="Gill Sans"/>
                <a:cs typeface="Gill Sans"/>
                <a:sym typeface="Gill Sans"/>
              </a:rPr>
              <a:t>ført</a:t>
            </a:r>
            <a:r>
              <a:rPr lang="fi-FI" sz="1400" b="1" dirty="0">
                <a:solidFill>
                  <a:schemeClr val="dk1"/>
                </a:solidFill>
                <a:ea typeface="Gill Sans"/>
                <a:cs typeface="Gill Sans"/>
                <a:sym typeface="Gill Sans"/>
              </a:rPr>
              <a:t> en </a:t>
            </a:r>
            <a:r>
              <a:rPr lang="fi-FI" sz="1400" b="1" dirty="0" err="1">
                <a:solidFill>
                  <a:schemeClr val="dk1"/>
                </a:solidFill>
                <a:ea typeface="Gill Sans"/>
                <a:cs typeface="Gill Sans"/>
                <a:sym typeface="Gill Sans"/>
              </a:rPr>
              <a:t>Dialogpause</a:t>
            </a:r>
            <a:r>
              <a:rPr lang="fi-FI" sz="1400" b="1" dirty="0">
                <a:solidFill>
                  <a:schemeClr val="dk1"/>
                </a:solidFill>
                <a:ea typeface="Gill Sans"/>
                <a:cs typeface="Gill Sans"/>
                <a:sym typeface="Gill Sans"/>
              </a:rPr>
              <a:t> -diskussion. </a:t>
            </a:r>
            <a:r>
              <a:rPr lang="fi-FI" sz="1400" b="1" dirty="0" err="1">
                <a:solidFill>
                  <a:schemeClr val="dk1"/>
                </a:solidFill>
                <a:ea typeface="Gill Sans"/>
                <a:cs typeface="Gill Sans"/>
                <a:sym typeface="Gill Sans"/>
              </a:rPr>
              <a:t>Fantastisk</a:t>
            </a:r>
            <a:r>
              <a:rPr lang="fi-FI" sz="1400" b="1" dirty="0">
                <a:solidFill>
                  <a:schemeClr val="dk1"/>
                </a:solidFill>
                <a:ea typeface="Gill Sans"/>
                <a:cs typeface="Gill Sans"/>
                <a:sym typeface="Gill Sans"/>
              </a:rPr>
              <a:t>! </a:t>
            </a:r>
            <a:br>
              <a:rPr lang="fi-FI" sz="1400" b="1" dirty="0">
                <a:solidFill>
                  <a:schemeClr val="dk1"/>
                </a:solidFill>
                <a:ea typeface="Gill Sans"/>
                <a:cs typeface="Gill Sans"/>
                <a:sym typeface="Gill Sans"/>
              </a:rPr>
            </a:br>
            <a:r>
              <a:rPr lang="fi-FI" sz="1400" b="1" dirty="0" err="1">
                <a:solidFill>
                  <a:schemeClr val="dk1"/>
                </a:solidFill>
                <a:ea typeface="Gill Sans"/>
                <a:cs typeface="Gill Sans"/>
                <a:sym typeface="Gill Sans"/>
              </a:rPr>
              <a:t>Hvordan</a:t>
            </a:r>
            <a:r>
              <a:rPr lang="fi-FI" sz="1400" b="1" dirty="0">
                <a:solidFill>
                  <a:schemeClr val="dk1"/>
                </a:solidFill>
                <a:ea typeface="Gill Sans"/>
                <a:cs typeface="Gill Sans"/>
                <a:sym typeface="Gill Sans"/>
              </a:rPr>
              <a:t> </a:t>
            </a:r>
            <a:r>
              <a:rPr lang="fi-FI" sz="1400" b="1" dirty="0" err="1">
                <a:solidFill>
                  <a:schemeClr val="dk1"/>
                </a:solidFill>
                <a:ea typeface="Gill Sans"/>
                <a:cs typeface="Gill Sans"/>
                <a:sym typeface="Gill Sans"/>
              </a:rPr>
              <a:t>var</a:t>
            </a:r>
            <a:r>
              <a:rPr lang="fi-FI" sz="1400" b="1" dirty="0">
                <a:solidFill>
                  <a:schemeClr val="dk1"/>
                </a:solidFill>
                <a:ea typeface="Gill Sans"/>
                <a:cs typeface="Gill Sans"/>
                <a:sym typeface="Gill Sans"/>
              </a:rPr>
              <a:t> i </a:t>
            </a:r>
            <a:r>
              <a:rPr lang="fi-FI" sz="1400" b="1" dirty="0" err="1">
                <a:solidFill>
                  <a:schemeClr val="dk1"/>
                </a:solidFill>
                <a:ea typeface="Gill Sans"/>
                <a:cs typeface="Gill Sans"/>
                <a:sym typeface="Gill Sans"/>
              </a:rPr>
              <a:t>dag</a:t>
            </a:r>
            <a:r>
              <a:rPr lang="fi-FI" sz="1400" b="1" dirty="0">
                <a:solidFill>
                  <a:schemeClr val="dk1"/>
                </a:solidFill>
                <a:ea typeface="Gill Sans"/>
                <a:cs typeface="Gill Sans"/>
                <a:sym typeface="Gill Sans"/>
              </a:rPr>
              <a:t>?</a:t>
            </a:r>
          </a:p>
          <a:p>
            <a:pPr>
              <a:lnSpc>
                <a:spcPct val="115000"/>
              </a:lnSpc>
              <a:buClr>
                <a:schemeClr val="dk1"/>
              </a:buClr>
              <a:buSzPts val="1100"/>
            </a:pPr>
            <a:endParaRPr lang="da-DK" sz="1400" b="1" dirty="0">
              <a:solidFill>
                <a:schemeClr val="dk1"/>
              </a:solidFill>
              <a:ea typeface="Gill Sans"/>
              <a:cs typeface="Gill Sans"/>
              <a:sym typeface="Gill Sans"/>
            </a:endParaRPr>
          </a:p>
          <a:p>
            <a:pPr>
              <a:lnSpc>
                <a:spcPct val="115000"/>
              </a:lnSpc>
              <a:buClr>
                <a:schemeClr val="dk1"/>
              </a:buClr>
              <a:buSzPts val="1100"/>
            </a:pPr>
            <a:r>
              <a:rPr lang="da-DK" sz="1400" b="1" dirty="0">
                <a:solidFill>
                  <a:schemeClr val="dk1"/>
                </a:solidFill>
                <a:ea typeface="Gill Sans"/>
                <a:cs typeface="Gill Sans"/>
                <a:sym typeface="Gill Sans"/>
              </a:rPr>
              <a:t>Vi ville sætte stor pris på, hvis du ville tage dig tid til at fortælle os om dialogen!</a:t>
            </a:r>
            <a:br>
              <a:rPr lang="da-DK" sz="1400" b="1" dirty="0">
                <a:solidFill>
                  <a:schemeClr val="dk1"/>
                </a:solidFill>
                <a:ea typeface="Gill Sans"/>
                <a:cs typeface="Gill Sans"/>
                <a:sym typeface="Gill Sans"/>
              </a:rPr>
            </a:br>
            <a:r>
              <a:rPr lang="da-DK" sz="1400" b="1" dirty="0">
                <a:solidFill>
                  <a:schemeClr val="dk1"/>
                </a:solidFill>
                <a:ea typeface="Gill Sans"/>
                <a:cs typeface="Gill Sans"/>
                <a:sym typeface="Gill Sans"/>
              </a:rPr>
              <a:t>Du kan fortælle os om din oplevelse enten ved at sende en e-mail til vilja.vonweissenberg@eratauko.fi eller ved at udfylde formularen:</a:t>
            </a:r>
            <a:endParaRPr lang="fi-FI" sz="1400" b="1" dirty="0">
              <a:solidFill>
                <a:schemeClr val="dk1"/>
              </a:solidFill>
              <a:ea typeface="Gill Sans"/>
              <a:cs typeface="Gill Sans"/>
              <a:sym typeface="Gill Sans"/>
            </a:endParaRPr>
          </a:p>
          <a:p>
            <a:pPr>
              <a:lnSpc>
                <a:spcPct val="115000"/>
              </a:lnSpc>
              <a:buClr>
                <a:schemeClr val="dk1"/>
              </a:buClr>
              <a:buSzPts val="1100"/>
            </a:pPr>
            <a:endParaRPr lang="fi-FI" sz="1400" b="1" dirty="0">
              <a:solidFill>
                <a:schemeClr val="dk1"/>
              </a:solidFill>
              <a:ea typeface="Gill Sans"/>
              <a:cs typeface="Gill Sans"/>
              <a:sym typeface="Gill Sans"/>
            </a:endParaRPr>
          </a:p>
          <a:p>
            <a:pPr>
              <a:lnSpc>
                <a:spcPct val="115000"/>
              </a:lnSpc>
              <a:buClr>
                <a:schemeClr val="dk1"/>
              </a:buClr>
              <a:buSzPts val="1100"/>
            </a:pPr>
            <a:endParaRPr sz="1400" b="1" dirty="0">
              <a:solidFill>
                <a:schemeClr val="dk1"/>
              </a:solidFill>
              <a:ea typeface="Gill Sans"/>
              <a:cs typeface="Gill Sans"/>
              <a:sym typeface="Gill Sans"/>
            </a:endParaRPr>
          </a:p>
          <a:p>
            <a:pPr>
              <a:lnSpc>
                <a:spcPct val="115000"/>
              </a:lnSpc>
              <a:spcBef>
                <a:spcPts val="1333"/>
              </a:spcBef>
              <a:buClr>
                <a:schemeClr val="dk1"/>
              </a:buClr>
              <a:buSzPts val="1100"/>
            </a:pPr>
            <a:endParaRPr sz="1400" dirty="0">
              <a:solidFill>
                <a:schemeClr val="dk1"/>
              </a:solidFill>
              <a:ea typeface="Gill Sans"/>
              <a:cs typeface="Gill Sans"/>
              <a:sym typeface="Gill Sans"/>
            </a:endParaRPr>
          </a:p>
          <a:p>
            <a:pPr>
              <a:lnSpc>
                <a:spcPct val="115000"/>
              </a:lnSpc>
              <a:spcBef>
                <a:spcPts val="1333"/>
              </a:spcBef>
              <a:buClr>
                <a:schemeClr val="dk1"/>
              </a:buClr>
              <a:buSzPts val="1100"/>
            </a:pPr>
            <a:endParaRPr sz="1400" dirty="0">
              <a:solidFill>
                <a:schemeClr val="dk1"/>
              </a:solidFill>
              <a:ea typeface="Arial"/>
              <a:cs typeface="Arial"/>
              <a:sym typeface="Arial"/>
            </a:endParaRPr>
          </a:p>
          <a:p>
            <a:pPr>
              <a:spcBef>
                <a:spcPts val="1333"/>
              </a:spcBef>
              <a:buClr>
                <a:srgbClr val="000000"/>
              </a:buClr>
              <a:buSzPts val="1200"/>
            </a:pPr>
            <a:endParaRPr sz="1400" dirty="0">
              <a:solidFill>
                <a:schemeClr val="dk1"/>
              </a:solidFill>
              <a:ea typeface="Gill Sans"/>
              <a:cs typeface="Gill Sans"/>
              <a:sym typeface="Gill Sans"/>
            </a:endParaRPr>
          </a:p>
        </p:txBody>
      </p:sp>
      <p:pic>
        <p:nvPicPr>
          <p:cNvPr id="238" name="Google Shape;238;p14">
            <a:hlinkClick r:id="rId3"/>
          </p:cNvPr>
          <p:cNvPicPr preferRelativeResize="0"/>
          <p:nvPr/>
        </p:nvPicPr>
        <p:blipFill rotWithShape="1">
          <a:blip r:embed="rId4">
            <a:alphaModFix/>
          </a:blip>
          <a:srcRect/>
          <a:stretch/>
        </p:blipFill>
        <p:spPr>
          <a:xfrm>
            <a:off x="4860367" y="3168034"/>
            <a:ext cx="2471333" cy="24713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3B44A8-DE8C-4910-7B92-ADF15E920E8E}"/>
              </a:ext>
            </a:extLst>
          </p:cNvPr>
          <p:cNvSpPr>
            <a:spLocks noGrp="1"/>
          </p:cNvSpPr>
          <p:nvPr>
            <p:ph type="title"/>
          </p:nvPr>
        </p:nvSpPr>
        <p:spPr>
          <a:xfrm>
            <a:off x="838200" y="672102"/>
            <a:ext cx="10515600" cy="1325563"/>
          </a:xfrm>
        </p:spPr>
        <p:txBody>
          <a:bodyPr/>
          <a:lstStyle/>
          <a:p>
            <a:r>
              <a:rPr lang="fi-FI" dirty="0" err="1"/>
              <a:t>Lektion</a:t>
            </a:r>
            <a:r>
              <a:rPr lang="fi-FI" dirty="0"/>
              <a:t> 3 </a:t>
            </a:r>
            <a:r>
              <a:rPr lang="fi-FI" dirty="0" err="1"/>
              <a:t>og</a:t>
            </a:r>
            <a:r>
              <a:rPr lang="fi-FI" dirty="0"/>
              <a:t> 4:  </a:t>
            </a:r>
            <a:r>
              <a:rPr lang="fi-FI" dirty="0" err="1"/>
              <a:t>Vandbesparelseskonkurrence</a:t>
            </a:r>
            <a:r>
              <a:rPr lang="fi-FI" dirty="0"/>
              <a:t> </a:t>
            </a:r>
          </a:p>
        </p:txBody>
      </p:sp>
      <p:sp>
        <p:nvSpPr>
          <p:cNvPr id="3" name="Sisällön paikkamerkki 2">
            <a:extLst>
              <a:ext uri="{FF2B5EF4-FFF2-40B4-BE49-F238E27FC236}">
                <a16:creationId xmlns:a16="http://schemas.microsoft.com/office/drawing/2014/main" id="{9C66576E-7133-619E-E0D3-DF07F88EA957}"/>
              </a:ext>
            </a:extLst>
          </p:cNvPr>
          <p:cNvSpPr>
            <a:spLocks noGrp="1"/>
          </p:cNvSpPr>
          <p:nvPr>
            <p:ph idx="1"/>
          </p:nvPr>
        </p:nvSpPr>
        <p:spPr>
          <a:xfrm>
            <a:off x="838200" y="2245224"/>
            <a:ext cx="10515600" cy="2367552"/>
          </a:xfrm>
        </p:spPr>
        <p:txBody>
          <a:bodyPr>
            <a:normAutofit/>
          </a:bodyPr>
          <a:lstStyle/>
          <a:p>
            <a:pPr marL="0" indent="0">
              <a:buNone/>
            </a:pPr>
            <a:r>
              <a:rPr lang="da-DK" sz="1600" dirty="0">
                <a:solidFill>
                  <a:srgbClr val="0D0D0D"/>
                </a:solidFill>
                <a:highlight>
                  <a:srgbClr val="FFFFFF"/>
                </a:highlight>
                <a:ea typeface="Times New Roman"/>
                <a:cs typeface="Times New Roman"/>
                <a:sym typeface="Times New Roman"/>
              </a:rPr>
              <a:t>Lektion 3:</a:t>
            </a:r>
          </a:p>
          <a:p>
            <a:pPr marL="0" indent="0">
              <a:buNone/>
            </a:pPr>
            <a:r>
              <a:rPr lang="da-DK" sz="1600" dirty="0">
                <a:solidFill>
                  <a:srgbClr val="0D0D0D"/>
                </a:solidFill>
                <a:highlight>
                  <a:srgbClr val="FFFFFF"/>
                </a:highlight>
                <a:ea typeface="Times New Roman"/>
                <a:cs typeface="Times New Roman"/>
                <a:sym typeface="Times New Roman"/>
              </a:rPr>
              <a:t>I konkurrencen skal eleverne udforske vigtigheden af vandbesparelse og lære at anvende bæredygtige praksisser i deres daglige liv. </a:t>
            </a:r>
          </a:p>
          <a:p>
            <a:pPr marL="0" indent="0">
              <a:buNone/>
            </a:pPr>
            <a:endParaRPr lang="da-DK" sz="1600" dirty="0">
              <a:solidFill>
                <a:srgbClr val="0D0D0D"/>
              </a:solidFill>
              <a:highlight>
                <a:srgbClr val="FFFFFF"/>
              </a:highlight>
              <a:ea typeface="Times New Roman"/>
              <a:cs typeface="Times New Roman"/>
              <a:sym typeface="Times New Roman"/>
            </a:endParaRPr>
          </a:p>
          <a:p>
            <a:pPr marL="0" indent="0">
              <a:buNone/>
            </a:pPr>
            <a:r>
              <a:rPr lang="da-DK" sz="1600" dirty="0">
                <a:solidFill>
                  <a:srgbClr val="0D0D0D"/>
                </a:solidFill>
                <a:highlight>
                  <a:srgbClr val="FFFFFF"/>
                </a:highlight>
                <a:ea typeface="Times New Roman"/>
                <a:cs typeface="Times New Roman"/>
                <a:sym typeface="Times New Roman"/>
              </a:rPr>
              <a:t>Lektion 4:</a:t>
            </a:r>
          </a:p>
          <a:p>
            <a:pPr marL="0" indent="0">
              <a:buNone/>
            </a:pPr>
            <a:r>
              <a:rPr lang="da-DK" sz="1600" dirty="0">
                <a:solidFill>
                  <a:srgbClr val="0D0D0D"/>
                </a:solidFill>
                <a:highlight>
                  <a:srgbClr val="FFFFFF"/>
                </a:highlight>
                <a:ea typeface="Times New Roman"/>
                <a:cs typeface="Times New Roman"/>
                <a:sym typeface="Times New Roman"/>
              </a:rPr>
              <a:t>Formålet er, at de skal udvikle deres selvstændighed og selv komme med innovative måde at spare vand på og præsentere deres strategi og resultater for klassen.</a:t>
            </a:r>
          </a:p>
          <a:p>
            <a:endParaRPr lang="fi-FI" sz="1600" dirty="0"/>
          </a:p>
        </p:txBody>
      </p:sp>
    </p:spTree>
    <p:extLst>
      <p:ext uri="{BB962C8B-B14F-4D97-AF65-F5344CB8AC3E}">
        <p14:creationId xmlns:p14="http://schemas.microsoft.com/office/powerpoint/2010/main" val="2641050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D03B0C-188E-E13B-9AEB-485520EFDD17}"/>
              </a:ext>
            </a:extLst>
          </p:cNvPr>
          <p:cNvSpPr>
            <a:spLocks noGrp="1"/>
          </p:cNvSpPr>
          <p:nvPr>
            <p:ph type="title"/>
          </p:nvPr>
        </p:nvSpPr>
        <p:spPr>
          <a:xfrm>
            <a:off x="838200" y="1302589"/>
            <a:ext cx="10515600" cy="388099"/>
          </a:xfrm>
        </p:spPr>
        <p:txBody>
          <a:bodyPr>
            <a:normAutofit fontScale="90000"/>
          </a:bodyPr>
          <a:lstStyle/>
          <a:p>
            <a:r>
              <a:rPr lang="da-DK" b="1" dirty="0">
                <a:solidFill>
                  <a:srgbClr val="0D0D0D"/>
                </a:solidFill>
                <a:highlight>
                  <a:srgbClr val="FFFFFF"/>
                </a:highlight>
                <a:ea typeface="Times New Roman"/>
                <a:cs typeface="Times New Roman"/>
                <a:sym typeface="Times New Roman"/>
              </a:rPr>
              <a:t>instruksioner til konkurrencen: </a:t>
            </a:r>
            <a:br>
              <a:rPr lang="da-DK" b="1" dirty="0">
                <a:solidFill>
                  <a:srgbClr val="0D0D0D"/>
                </a:solidFill>
                <a:highlight>
                  <a:srgbClr val="FFFFFF"/>
                </a:highlight>
                <a:latin typeface="Times New Roman"/>
                <a:ea typeface="Times New Roman"/>
                <a:cs typeface="Times New Roman"/>
                <a:sym typeface="Times New Roman"/>
              </a:rPr>
            </a:br>
            <a:endParaRPr lang="fi-FI" dirty="0"/>
          </a:p>
        </p:txBody>
      </p:sp>
      <p:sp>
        <p:nvSpPr>
          <p:cNvPr id="3" name="Sisällön paikkamerkki 2">
            <a:extLst>
              <a:ext uri="{FF2B5EF4-FFF2-40B4-BE49-F238E27FC236}">
                <a16:creationId xmlns:a16="http://schemas.microsoft.com/office/drawing/2014/main" id="{A2AFDAAA-672B-71C6-F1EF-36E3CCD44C89}"/>
              </a:ext>
            </a:extLst>
          </p:cNvPr>
          <p:cNvSpPr>
            <a:spLocks noGrp="1"/>
          </p:cNvSpPr>
          <p:nvPr>
            <p:ph idx="1"/>
          </p:nvPr>
        </p:nvSpPr>
        <p:spPr>
          <a:xfrm>
            <a:off x="838200" y="1690688"/>
            <a:ext cx="10515600" cy="4351338"/>
          </a:xfrm>
        </p:spPr>
        <p:txBody>
          <a:bodyPr>
            <a:noAutofit/>
          </a:bodyPr>
          <a:lstStyle/>
          <a:p>
            <a:pPr marL="0" indent="0">
              <a:buNone/>
            </a:pPr>
            <a:r>
              <a:rPr lang="da-DK" sz="1400" b="1" dirty="0">
                <a:solidFill>
                  <a:srgbClr val="0D0D0D"/>
                </a:solidFill>
                <a:highlight>
                  <a:srgbClr val="FFFFFF"/>
                </a:highlight>
                <a:ea typeface="Times New Roman"/>
                <a:cs typeface="Times New Roman"/>
                <a:sym typeface="Times New Roman"/>
              </a:rPr>
              <a:t>Lærerens rolle i konkurrencen:</a:t>
            </a:r>
          </a:p>
          <a:p>
            <a:pPr marL="0" indent="0">
              <a:lnSpc>
                <a:spcPct val="120000"/>
              </a:lnSpc>
              <a:buNone/>
            </a:pPr>
            <a:r>
              <a:rPr lang="da-DK" sz="1400" dirty="0">
                <a:solidFill>
                  <a:srgbClr val="0D0D0D"/>
                </a:solidFill>
                <a:highlight>
                  <a:srgbClr val="FFFFFF"/>
                </a:highlight>
                <a:ea typeface="Times New Roman"/>
                <a:cs typeface="Times New Roman"/>
                <a:sym typeface="Times New Roman"/>
              </a:rPr>
              <a:t>Læreren bør give eleverne tilstrækkelig vejledning og støtte under planlægnings- og implementeringsprocessen. Læreren kan komme med råd til, hvilke metoder eleverne kan bruge</a:t>
            </a:r>
          </a:p>
          <a:p>
            <a:endParaRPr lang="da-DK" sz="1400" b="1" dirty="0">
              <a:solidFill>
                <a:srgbClr val="0D0D0D"/>
              </a:solidFill>
              <a:highlight>
                <a:srgbClr val="FFFFFF"/>
              </a:highlight>
              <a:ea typeface="Times New Roman"/>
              <a:cs typeface="Times New Roman"/>
              <a:sym typeface="Times New Roman"/>
            </a:endParaRPr>
          </a:p>
          <a:p>
            <a:pPr marL="609585" indent="-397923">
              <a:lnSpc>
                <a:spcPct val="115000"/>
              </a:lnSpc>
              <a:buClr>
                <a:srgbClr val="0D0D0D"/>
              </a:buClr>
              <a:buSzPts val="1100"/>
              <a:buFont typeface="Times New Roman"/>
              <a:buAutoNum type="arabicPeriod"/>
            </a:pPr>
            <a:r>
              <a:rPr lang="da-DK" sz="1400" dirty="0">
                <a:solidFill>
                  <a:srgbClr val="0D0D0D"/>
                </a:solidFill>
                <a:highlight>
                  <a:srgbClr val="FFFFFF"/>
                </a:highlight>
                <a:ea typeface="Times New Roman"/>
                <a:cs typeface="Times New Roman"/>
                <a:sym typeface="Times New Roman"/>
              </a:rPr>
              <a:t>Eleverne opdeles i grupper på 3-4 personer.</a:t>
            </a:r>
          </a:p>
          <a:p>
            <a:pPr marL="609585" indent="-397923">
              <a:lnSpc>
                <a:spcPct val="115000"/>
              </a:lnSpc>
              <a:buClr>
                <a:srgbClr val="0D0D0D"/>
              </a:buClr>
              <a:buSzPts val="1100"/>
              <a:buFont typeface="Times New Roman"/>
              <a:buAutoNum type="arabicPeriod"/>
            </a:pPr>
            <a:r>
              <a:rPr lang="da-DK" sz="1400" dirty="0">
                <a:solidFill>
                  <a:srgbClr val="0D0D0D"/>
                </a:solidFill>
                <a:highlight>
                  <a:srgbClr val="FFFFFF"/>
                </a:highlight>
                <a:ea typeface="Times New Roman"/>
                <a:cs typeface="Times New Roman"/>
                <a:sym typeface="Times New Roman"/>
              </a:rPr>
              <a:t>Hver gruppe får tildelt 3 ( i deres fritid) dage til at gennemføre deres projekt</a:t>
            </a:r>
          </a:p>
          <a:p>
            <a:pPr marL="609585" indent="-397923">
              <a:lnSpc>
                <a:spcPct val="115000"/>
              </a:lnSpc>
              <a:buClr>
                <a:srgbClr val="0D0D0D"/>
              </a:buClr>
              <a:buSzPts val="1100"/>
              <a:buFont typeface="Times New Roman"/>
              <a:buAutoNum type="arabicPeriod"/>
            </a:pPr>
            <a:r>
              <a:rPr lang="da-DK" sz="1400" dirty="0">
                <a:solidFill>
                  <a:srgbClr val="0D0D0D"/>
                </a:solidFill>
                <a:highlight>
                  <a:srgbClr val="FFFFFF"/>
                </a:highlight>
                <a:ea typeface="Times New Roman"/>
                <a:cs typeface="Times New Roman"/>
                <a:sym typeface="Times New Roman"/>
              </a:rPr>
              <a:t>Grupperne skal brainstorme og udvikle en plan for at reducere vandforbruget i deres hjem. Planen skal være realistisk og inkludere konkrete skridt til at opnå vandbesparelse.</a:t>
            </a:r>
          </a:p>
          <a:p>
            <a:pPr marL="609585" indent="-397923">
              <a:lnSpc>
                <a:spcPct val="115000"/>
              </a:lnSpc>
              <a:buClr>
                <a:srgbClr val="0D0D0D"/>
              </a:buClr>
              <a:buSzPts val="1100"/>
              <a:buFont typeface="Times New Roman"/>
              <a:buAutoNum type="arabicPeriod"/>
            </a:pPr>
            <a:r>
              <a:rPr lang="da-DK" sz="1400" dirty="0">
                <a:solidFill>
                  <a:srgbClr val="0D0D0D"/>
                </a:solidFill>
                <a:highlight>
                  <a:srgbClr val="FFFFFF"/>
                </a:highlight>
                <a:ea typeface="Times New Roman"/>
                <a:cs typeface="Times New Roman"/>
                <a:sym typeface="Times New Roman"/>
              </a:rPr>
              <a:t>Eleverne skal holde styr på deres vandforbrug før, under og efter implementeringen af deres plan. De kan bruge vandmålere eller enkelte observationer.</a:t>
            </a:r>
          </a:p>
          <a:p>
            <a:pPr marL="609585" indent="-397923">
              <a:lnSpc>
                <a:spcPct val="115000"/>
              </a:lnSpc>
              <a:buClr>
                <a:srgbClr val="0D0D0D"/>
              </a:buClr>
              <a:buSzPts val="1100"/>
              <a:buFont typeface="Times New Roman"/>
              <a:buAutoNum type="arabicPeriod"/>
            </a:pPr>
            <a:r>
              <a:rPr lang="da-DK" sz="1400" dirty="0">
                <a:solidFill>
                  <a:srgbClr val="0D0D0D"/>
                </a:solidFill>
                <a:highlight>
                  <a:srgbClr val="FFFFFF"/>
                </a:highlight>
                <a:ea typeface="Times New Roman"/>
                <a:cs typeface="Times New Roman"/>
                <a:sym typeface="Times New Roman"/>
              </a:rPr>
              <a:t>Ved forløbets afslutning skal hver gruppe præsentere deres strategi og resultater for klassen. Det kan gøres gennem en kort præsentation</a:t>
            </a:r>
          </a:p>
          <a:p>
            <a:pPr marL="211662" indent="0">
              <a:lnSpc>
                <a:spcPct val="115000"/>
              </a:lnSpc>
              <a:buClr>
                <a:srgbClr val="0D0D0D"/>
              </a:buClr>
              <a:buSzPts val="1100"/>
              <a:buNone/>
            </a:pPr>
            <a:r>
              <a:rPr lang="da-DK" sz="1400" dirty="0">
                <a:solidFill>
                  <a:srgbClr val="0D0D0D"/>
                </a:solidFill>
                <a:highlight>
                  <a:srgbClr val="FFFFFF"/>
                </a:highlight>
                <a:ea typeface="Times New Roman"/>
                <a:cs typeface="Times New Roman"/>
                <a:sym typeface="Times New Roman"/>
              </a:rPr>
              <a:t>Afslutningsvis klassen/læreren stemmer derefter om, hvilken gruppe, som var mest efektiv. Vindergruppen får anerkendelse og måske endda en lille pris for deres arbejde. </a:t>
            </a:r>
          </a:p>
          <a:p>
            <a:endParaRPr lang="da-DK" sz="1400" dirty="0">
              <a:solidFill>
                <a:srgbClr val="0D0D0D"/>
              </a:solidFill>
              <a:highlight>
                <a:srgbClr val="FFFFFF"/>
              </a:highlight>
              <a:ea typeface="Times New Roman"/>
              <a:cs typeface="Times New Roman"/>
              <a:sym typeface="Times New Roman"/>
            </a:endParaRPr>
          </a:p>
          <a:p>
            <a:pPr marL="609585" indent="-397923">
              <a:lnSpc>
                <a:spcPct val="115000"/>
              </a:lnSpc>
              <a:buClr>
                <a:srgbClr val="0D0D0D"/>
              </a:buClr>
              <a:buSzPts val="1100"/>
              <a:buFont typeface="Times New Roman"/>
              <a:buAutoNum type="arabicPeriod"/>
            </a:pPr>
            <a:endParaRPr lang="da-DK" sz="1400" dirty="0">
              <a:solidFill>
                <a:srgbClr val="0D0D0D"/>
              </a:solidFill>
              <a:highlight>
                <a:srgbClr val="FFFFFF"/>
              </a:highlight>
              <a:ea typeface="Times New Roman"/>
              <a:cs typeface="Times New Roman"/>
              <a:sym typeface="Times New Roman"/>
            </a:endParaRPr>
          </a:p>
          <a:p>
            <a:endParaRPr lang="fi-FI" sz="1400" dirty="0"/>
          </a:p>
        </p:txBody>
      </p:sp>
    </p:spTree>
    <p:extLst>
      <p:ext uri="{BB962C8B-B14F-4D97-AF65-F5344CB8AC3E}">
        <p14:creationId xmlns:p14="http://schemas.microsoft.com/office/powerpoint/2010/main" val="1004149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523DE2-FCE1-50B5-C8A2-6584ADF98B2E}"/>
              </a:ext>
            </a:extLst>
          </p:cNvPr>
          <p:cNvSpPr>
            <a:spLocks noGrp="1"/>
          </p:cNvSpPr>
          <p:nvPr>
            <p:ph type="title"/>
          </p:nvPr>
        </p:nvSpPr>
        <p:spPr>
          <a:xfrm>
            <a:off x="838200" y="1190445"/>
            <a:ext cx="10515600" cy="500243"/>
          </a:xfrm>
        </p:spPr>
        <p:txBody>
          <a:bodyPr>
            <a:normAutofit fontScale="90000"/>
          </a:bodyPr>
          <a:lstStyle/>
          <a:p>
            <a:r>
              <a:rPr lang="da-DK" sz="4400" b="1" dirty="0">
                <a:solidFill>
                  <a:srgbClr val="0D0D0D"/>
                </a:solidFill>
                <a:highlight>
                  <a:srgbClr val="FFFFFF"/>
                </a:highlight>
                <a:ea typeface="Times New Roman"/>
                <a:cs typeface="Times New Roman"/>
                <a:sym typeface="Times New Roman"/>
              </a:rPr>
              <a:t>Eksempler på måder, hvor eleverne kan spare vand:</a:t>
            </a:r>
            <a:br>
              <a:rPr lang="da-DK" sz="4400" b="1" dirty="0">
                <a:solidFill>
                  <a:srgbClr val="0D0D0D"/>
                </a:solidFill>
                <a:highlight>
                  <a:srgbClr val="FFFFFF"/>
                </a:highlight>
                <a:latin typeface="Times New Roman"/>
                <a:ea typeface="Times New Roman"/>
                <a:cs typeface="Times New Roman"/>
                <a:sym typeface="Times New Roman"/>
              </a:rPr>
            </a:br>
            <a:endParaRPr lang="fi-FI" dirty="0"/>
          </a:p>
        </p:txBody>
      </p:sp>
      <p:sp>
        <p:nvSpPr>
          <p:cNvPr id="3" name="Sisällön paikkamerkki 2">
            <a:extLst>
              <a:ext uri="{FF2B5EF4-FFF2-40B4-BE49-F238E27FC236}">
                <a16:creationId xmlns:a16="http://schemas.microsoft.com/office/drawing/2014/main" id="{D13D0945-632B-C999-A57D-AA2C870ED704}"/>
              </a:ext>
            </a:extLst>
          </p:cNvPr>
          <p:cNvSpPr>
            <a:spLocks noGrp="1"/>
          </p:cNvSpPr>
          <p:nvPr>
            <p:ph idx="1"/>
          </p:nvPr>
        </p:nvSpPr>
        <p:spPr>
          <a:xfrm>
            <a:off x="838200" y="2178322"/>
            <a:ext cx="10515600" cy="4351338"/>
          </a:xfrm>
        </p:spPr>
        <p:txBody>
          <a:bodyPr>
            <a:normAutofit/>
          </a:bodyPr>
          <a:lstStyle/>
          <a:p>
            <a:pPr marL="609585" indent="-397923">
              <a:lnSpc>
                <a:spcPct val="115000"/>
              </a:lnSpc>
              <a:spcBef>
                <a:spcPts val="2000"/>
              </a:spcBef>
              <a:buClr>
                <a:srgbClr val="0D0D0D"/>
              </a:buClr>
              <a:buSzPts val="1100"/>
              <a:buFont typeface="Times New Roman"/>
              <a:buChar char="●"/>
            </a:pPr>
            <a:r>
              <a:rPr lang="da-DK" sz="1600" dirty="0">
                <a:solidFill>
                  <a:srgbClr val="0D0D0D"/>
                </a:solidFill>
                <a:highlight>
                  <a:srgbClr val="FFFFFF"/>
                </a:highlight>
                <a:ea typeface="Times New Roman"/>
                <a:cs typeface="Times New Roman"/>
                <a:sym typeface="Times New Roman"/>
              </a:rPr>
              <a:t>Tidtagning af brusebade for at reducere brug af vand.</a:t>
            </a:r>
          </a:p>
          <a:p>
            <a:pPr marL="609585" indent="-397923">
              <a:lnSpc>
                <a:spcPct val="115000"/>
              </a:lnSpc>
              <a:buClr>
                <a:srgbClr val="0D0D0D"/>
              </a:buClr>
              <a:buSzPts val="1100"/>
              <a:buFont typeface="Times New Roman"/>
              <a:buChar char="●"/>
            </a:pPr>
            <a:r>
              <a:rPr lang="da-DK" sz="1600" dirty="0">
                <a:solidFill>
                  <a:srgbClr val="0D0D0D"/>
                </a:solidFill>
                <a:highlight>
                  <a:srgbClr val="FFFFFF"/>
                </a:highlight>
                <a:ea typeface="Times New Roman"/>
                <a:cs typeface="Times New Roman"/>
                <a:sym typeface="Times New Roman"/>
              </a:rPr>
              <a:t>Implementering af et system til at opsamle og genbruge regnvand til havevanding.</a:t>
            </a:r>
          </a:p>
          <a:p>
            <a:pPr marL="609585" indent="-397923">
              <a:lnSpc>
                <a:spcPct val="115000"/>
              </a:lnSpc>
              <a:buClr>
                <a:srgbClr val="0D0D0D"/>
              </a:buClr>
              <a:buSzPts val="1100"/>
              <a:buFont typeface="Times New Roman"/>
              <a:buChar char="●"/>
            </a:pPr>
            <a:r>
              <a:rPr lang="da-DK" sz="1600" dirty="0">
                <a:solidFill>
                  <a:srgbClr val="0D0D0D"/>
                </a:solidFill>
                <a:highlight>
                  <a:srgbClr val="FFFFFF"/>
                </a:highlight>
                <a:ea typeface="Times New Roman"/>
                <a:cs typeface="Times New Roman"/>
                <a:sym typeface="Times New Roman"/>
              </a:rPr>
              <a:t>Tidtagning på håndvask og tandbørstning </a:t>
            </a:r>
          </a:p>
          <a:p>
            <a:pPr marL="609585" indent="-397923">
              <a:lnSpc>
                <a:spcPct val="115000"/>
              </a:lnSpc>
              <a:buClr>
                <a:srgbClr val="0D0D0D"/>
              </a:buClr>
              <a:buSzPts val="1100"/>
              <a:buFont typeface="Times New Roman"/>
              <a:buChar char="●"/>
            </a:pPr>
            <a:r>
              <a:rPr lang="da-DK" sz="1600" dirty="0">
                <a:solidFill>
                  <a:srgbClr val="0D0D0D"/>
                </a:solidFill>
                <a:highlight>
                  <a:srgbClr val="FFFFFF"/>
                </a:highlight>
                <a:ea typeface="Times New Roman"/>
                <a:cs typeface="Times New Roman"/>
                <a:sym typeface="Times New Roman"/>
              </a:rPr>
              <a:t>Opfordring til at bruge opvaskemaskinen og vaskemaskinen ved fuld kapacitet/eller vaske op i hånden </a:t>
            </a:r>
          </a:p>
          <a:p>
            <a:endParaRPr lang="fi-FI" sz="1600" dirty="0"/>
          </a:p>
        </p:txBody>
      </p:sp>
    </p:spTree>
    <p:extLst>
      <p:ext uri="{BB962C8B-B14F-4D97-AF65-F5344CB8AC3E}">
        <p14:creationId xmlns:p14="http://schemas.microsoft.com/office/powerpoint/2010/main" val="854604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eksti, kuvakaappaus, Fontti, graafinen suunnittelu&#10;&#10;Kuvaus luotu automaattisesti">
            <a:extLst>
              <a:ext uri="{FF2B5EF4-FFF2-40B4-BE49-F238E27FC236}">
                <a16:creationId xmlns:a16="http://schemas.microsoft.com/office/drawing/2014/main" id="{EE94EE1D-6B00-8D60-B75F-A94F528DB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959" y="1524000"/>
            <a:ext cx="10158984" cy="3810000"/>
          </a:xfrm>
          <a:prstGeom prst="rect">
            <a:avLst/>
          </a:prstGeom>
        </p:spPr>
      </p:pic>
    </p:spTree>
    <p:extLst>
      <p:ext uri="{BB962C8B-B14F-4D97-AF65-F5344CB8AC3E}">
        <p14:creationId xmlns:p14="http://schemas.microsoft.com/office/powerpoint/2010/main" val="428338203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imeout">
      <a:majorFont>
        <a:latin typeface="Bebas Neue"/>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492</TotalTime>
  <Words>2673</Words>
  <Application>Microsoft Office PowerPoint</Application>
  <PresentationFormat>Laajakuva</PresentationFormat>
  <Paragraphs>193</Paragraphs>
  <Slides>24</Slides>
  <Notes>1</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24</vt:i4>
      </vt:variant>
    </vt:vector>
  </HeadingPairs>
  <TitlesOfParts>
    <vt:vector size="33" baseType="lpstr">
      <vt:lpstr>Aptos</vt:lpstr>
      <vt:lpstr>Arial</vt:lpstr>
      <vt:lpstr>Bebas Neue</vt:lpstr>
      <vt:lpstr>Calibri</vt:lpstr>
      <vt:lpstr>Georgia</vt:lpstr>
      <vt:lpstr>Gill Sans</vt:lpstr>
      <vt:lpstr>Montserrat Light</vt:lpstr>
      <vt:lpstr>Times New Roman</vt:lpstr>
      <vt:lpstr>Office-teema</vt:lpstr>
      <vt:lpstr>PowerPoint-esitys</vt:lpstr>
      <vt:lpstr>Tema: “Vand. Hvordan naturen renser vand?”  </vt:lpstr>
      <vt:lpstr>Lektion 1 Baggrundsviden - anslag til dialogpause </vt:lpstr>
      <vt:lpstr>Lektion 1- Forsøg med rensning af vand </vt:lpstr>
      <vt:lpstr>Lektion 2 – dialogpause-diskussion</vt:lpstr>
      <vt:lpstr>Til diskussionslederen </vt:lpstr>
      <vt:lpstr>Til diskussionslederen (forts)</vt:lpstr>
      <vt:lpstr>Diskussioner af forskellig længde </vt:lpstr>
      <vt:lpstr>Dialogpaus-diskussion om vand (45 min). </vt:lpstr>
      <vt:lpstr>PowerPoint-esitys</vt:lpstr>
      <vt:lpstr>Om spillereglerne</vt:lpstr>
      <vt:lpstr>Spilleregler for en konstruktiv dialog </vt:lpstr>
      <vt:lpstr>Dialogpaus-diskussion om naturens rensning af vand. </vt:lpstr>
      <vt:lpstr>Dialogpaus-diskussion om naturens rensning af vand </vt:lpstr>
      <vt:lpstr>Dialogpaus-diskussion om naturens rensning af vand. </vt:lpstr>
      <vt:lpstr>Dialogpaus-diskussion om naturens rensning af vand. </vt:lpstr>
      <vt:lpstr>Dialogpaus-diskussion om naturens rensning af vand. </vt:lpstr>
      <vt:lpstr>Dialogpaus-diskussion om naturens rensning af vand. </vt:lpstr>
      <vt:lpstr>Stödmaterial för diskussionsledaren</vt:lpstr>
      <vt:lpstr>PowerPoint-esitys</vt:lpstr>
      <vt:lpstr>Lektion 3 og 4:  Vandbesparelseskonkurrence </vt:lpstr>
      <vt:lpstr>instruksioner til konkurrencen:  </vt:lpstr>
      <vt:lpstr>Eksempler på måder, hvor eleverne kan spare vand: </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Jessica Mukkala</dc:creator>
  <cp:lastModifiedBy>Oona Mertoniemi</cp:lastModifiedBy>
  <cp:revision>22</cp:revision>
  <dcterms:created xsi:type="dcterms:W3CDTF">2024-05-06T12:17:41Z</dcterms:created>
  <dcterms:modified xsi:type="dcterms:W3CDTF">2025-08-21T13:14:02Z</dcterms:modified>
</cp:coreProperties>
</file>