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embeddedFontLst>
    <p:embeddedFont>
      <p:font typeface="Bebas Neue" panose="020B0606020202050201" pitchFamily="34" charset="0"/>
      <p:regular r:id="rId17"/>
    </p:embeddedFont>
    <p:embeddedFont>
      <p:font typeface="Montserrat Light" panose="00000400000000000000" pitchFamily="50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gipGpNTHPK7hcHwDYyX35ZHyIgB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20" y="4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dia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Bebas Neue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  <p:pic>
        <p:nvPicPr>
          <p:cNvPr id="23" name="Google Shape;23;p17" descr="Kuva, joka sisältää kohteen Värikkyys, kuvio, keltainen, appelsiini&#10;&#10;Kuvaus luotu automaattisesti"/>
          <p:cNvPicPr preferRelativeResize="0"/>
          <p:nvPr/>
        </p:nvPicPr>
        <p:blipFill rotWithShape="1">
          <a:blip r:embed="rId2">
            <a:alphaModFix/>
          </a:blip>
          <a:srcRect t="1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17"/>
          <p:cNvSpPr/>
          <p:nvPr/>
        </p:nvSpPr>
        <p:spPr>
          <a:xfrm>
            <a:off x="326858" y="365125"/>
            <a:ext cx="11538284" cy="621614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hjä" type="blank">
  <p:cSld name="BLANK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san ylätunniste" type="secHead">
  <p:cSld name="SECTION_HEADER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ksi sisältökohdetta" type="twoObj">
  <p:cSld name="TWO_OBJECT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ailu" type="twoTxTwoObj">
  <p:cSld name="TWO_OBJECTS_WITH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in otsikko" type="titleOnly">
  <p:cSld name="TITLE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vatekstillinen sisältö" type="objTx">
  <p:cSld name="OBJECT_WITH_CAPTION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9" name="Google Shape;59;p2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0" name="Google Shape;60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vatekstillinen kuva" type="picTx">
  <p:cSld name="PICTURE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2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7" name="Google Shape;6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pystysuora teksti" type="vertTx">
  <p:cSld name="VERTICAL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ystysuora otsikko ja teksti" type="vertTitleAndTx">
  <p:cSld name="VERTICAL_TITLE_AND_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Bebas Neue"/>
              <a:buNone/>
              <a:defRPr sz="4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8" name="Google Shape;8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9" name="Google Shape;9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10" name="Google Shape;10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xO5Ub0emp4&amp;ab_channel=REMA1000Danmark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ormeposten.dk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" descr="Kuva, joka sisältää kohteen teksti, Grafiikka, graafinen suunnittelu, juliste&#10;&#10;Kuvaus luotu automaattisesti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4463" y="0"/>
            <a:ext cx="1156307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title"/>
          </p:nvPr>
        </p:nvSpPr>
        <p:spPr>
          <a:xfrm>
            <a:off x="838200" y="1075266"/>
            <a:ext cx="10515600" cy="5204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5300"/>
              <a:buFont typeface="Bebas Neue"/>
              <a:buNone/>
            </a:pPr>
            <a:r>
              <a:rPr lang="da-DK" dirty="0">
                <a:solidFill>
                  <a:schemeClr val="accent6"/>
                </a:solidFill>
              </a:rPr>
              <a:t>Mad i et større perspektiv</a:t>
            </a:r>
            <a:br>
              <a:rPr lang="da-DK" dirty="0">
                <a:solidFill>
                  <a:schemeClr val="accent6"/>
                </a:solidFill>
              </a:rPr>
            </a:br>
            <a:br>
              <a:rPr lang="da-DK" dirty="0">
                <a:solidFill>
                  <a:schemeClr val="accent6"/>
                </a:solidFill>
              </a:rPr>
            </a:br>
            <a:br>
              <a:rPr lang="da-DK" dirty="0">
                <a:solidFill>
                  <a:schemeClr val="accent6"/>
                </a:solidFill>
              </a:rPr>
            </a:br>
            <a:r>
              <a:rPr lang="da-DK" dirty="0">
                <a:solidFill>
                  <a:schemeClr val="accent6"/>
                </a:solidFill>
              </a:rPr>
              <a:t>Mad fra jord til bord ↔ bord til jord</a:t>
            </a:r>
            <a:br>
              <a:rPr lang="da-DK" dirty="0"/>
            </a:br>
            <a:endParaRPr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>
            <a:spLocks noGrp="1"/>
          </p:cNvSpPr>
          <p:nvPr>
            <p:ph type="title"/>
          </p:nvPr>
        </p:nvSpPr>
        <p:spPr>
          <a:xfrm>
            <a:off x="838200" y="7207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Bebas Neue"/>
              <a:buNone/>
            </a:pPr>
            <a:r>
              <a:rPr lang="da-DK" dirty="0"/>
              <a:t>Introduktion til forløbet</a:t>
            </a:r>
            <a:endParaRPr dirty="0"/>
          </a:p>
        </p:txBody>
      </p:sp>
      <p:sp>
        <p:nvSpPr>
          <p:cNvPr id="97" name="Google Shape;97;p3"/>
          <p:cNvSpPr txBox="1">
            <a:spLocks noGrp="1"/>
          </p:cNvSpPr>
          <p:nvPr>
            <p:ph type="body" idx="1"/>
          </p:nvPr>
        </p:nvSpPr>
        <p:spPr>
          <a:xfrm>
            <a:off x="838200" y="2327588"/>
            <a:ext cx="7061200" cy="3527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a-DK" sz="1600" dirty="0">
                <a:latin typeface="Montserrat Light" panose="00000400000000000000" pitchFamily="50" charset="0"/>
                <a:ea typeface="Bebas Neue"/>
                <a:cs typeface="Bebas Neue"/>
                <a:sym typeface="Bebas Neue"/>
              </a:rPr>
              <a:t>I dette forløb vil der være fokus på bæredygtighed og herunder temat: “Mad i et større perspektiv”</a:t>
            </a:r>
            <a:endParaRPr sz="1600" dirty="0">
              <a:latin typeface="Montserrat Light" panose="00000400000000000000" pitchFamily="50" charset="0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a-DK" sz="1600" dirty="0">
                <a:latin typeface="Montserrat Light" panose="00000400000000000000" pitchFamily="50" charset="0"/>
                <a:ea typeface="Bebas Neue"/>
                <a:cs typeface="Bebas Neue"/>
                <a:sym typeface="Bebas Neue"/>
              </a:rPr>
              <a:t> </a:t>
            </a:r>
            <a:endParaRPr sz="1600" dirty="0">
              <a:latin typeface="Montserrat Light" panose="00000400000000000000" pitchFamily="50" charset="0"/>
            </a:endParaRPr>
          </a:p>
          <a:p>
            <a:pPr marL="285750" indent="-285750">
              <a:lnSpc>
                <a:spcPct val="150000"/>
              </a:lnSpc>
              <a:buSzPts val="2800"/>
            </a:pPr>
            <a:r>
              <a:rPr lang="da-DK" sz="1600" dirty="0">
                <a:latin typeface="Montserrat Light" panose="00000400000000000000" pitchFamily="50" charset="0"/>
                <a:ea typeface="Bebas Neue"/>
                <a:cs typeface="Bebas Neue"/>
                <a:sym typeface="Bebas Neue"/>
              </a:rPr>
              <a:t>Forløbet er lavet ud fra FN’s 17 verdensmål, herunder specifikt verdensmål 4: kvalitetsuddannelse og  12: ansvarligt forbrug og produktion. </a:t>
            </a:r>
            <a:r>
              <a:rPr lang="da-DK" sz="1600" dirty="0">
                <a:solidFill>
                  <a:schemeClr val="dk1"/>
                </a:solidFill>
                <a:latin typeface="Montserrat Light" panose="00000400000000000000" pitchFamily="50" charset="0"/>
                <a:ea typeface="Bebas Neue"/>
                <a:cs typeface="Bebas Neue"/>
                <a:sym typeface="Bebas Neue"/>
              </a:rPr>
              <a:t>Ud fra disse er der udarbejdet et forløb, som har fokus på forbrug af mad. </a:t>
            </a:r>
            <a:endParaRPr lang="da-DK" sz="1600" dirty="0">
              <a:latin typeface="Montserrat Light" panose="00000400000000000000" pitchFamily="50" charset="0"/>
              <a:ea typeface="Bebas Neue"/>
              <a:cs typeface="Bebas Neue"/>
              <a:sym typeface="Bebas Neue"/>
            </a:endParaRPr>
          </a:p>
        </p:txBody>
      </p:sp>
      <p:pic>
        <p:nvPicPr>
          <p:cNvPr id="98" name="Google Shape;9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10669" y="871877"/>
            <a:ext cx="1495003" cy="49833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"/>
          <p:cNvSpPr txBox="1">
            <a:spLocks noGrp="1"/>
          </p:cNvSpPr>
          <p:nvPr>
            <p:ph type="body" idx="1"/>
          </p:nvPr>
        </p:nvSpPr>
        <p:spPr>
          <a:xfrm>
            <a:off x="799365" y="1633148"/>
            <a:ext cx="7306733" cy="4969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a-DK" sz="1600" dirty="0">
                <a:solidFill>
                  <a:schemeClr val="dk1"/>
                </a:solidFill>
                <a:latin typeface="Montserrat Light" panose="00000400000000000000" pitchFamily="50" charset="0"/>
                <a:ea typeface="Bebas Neue"/>
                <a:cs typeface="Bebas Neue"/>
                <a:sym typeface="Bebas Neue"/>
              </a:rPr>
              <a:t>Undervisningsmaterialet er lavet til 3-4 klasse i grundskolen og har en varighed på 4 lektioner, hvoraf eleverne kan udvide deres erfaring med bæredygtighed i et globalt, nationalt og næriljømæssigt perspektiv. </a:t>
            </a:r>
            <a:endParaRPr sz="1600" dirty="0">
              <a:solidFill>
                <a:schemeClr val="dk1"/>
              </a:solidFill>
              <a:latin typeface="Montserrat Light" panose="00000400000000000000" pitchFamily="50" charset="0"/>
              <a:ea typeface="Bebas Neue"/>
              <a:cs typeface="Bebas Neue"/>
              <a:sym typeface="Bebas Neue"/>
            </a:endParaRPr>
          </a:p>
          <a:p>
            <a:pPr marL="228600" lvl="0" indent="-508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1600" dirty="0">
              <a:solidFill>
                <a:schemeClr val="dk1"/>
              </a:solidFill>
              <a:latin typeface="Montserrat Light" panose="00000400000000000000" pitchFamily="50" charset="0"/>
              <a:ea typeface="Bebas Neue"/>
              <a:cs typeface="Bebas Neue"/>
              <a:sym typeface="Bebas Neue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a-DK" sz="1600" dirty="0">
                <a:solidFill>
                  <a:schemeClr val="dk1"/>
                </a:solidFill>
                <a:latin typeface="Montserrat Light" panose="00000400000000000000" pitchFamily="50" charset="0"/>
                <a:ea typeface="Bebas Neue"/>
                <a:cs typeface="Bebas Neue"/>
                <a:sym typeface="Bebas Neue"/>
              </a:rPr>
              <a:t>I forløbet bruges </a:t>
            </a:r>
            <a:r>
              <a:rPr lang="da-DK" sz="1600" i="1" dirty="0">
                <a:solidFill>
                  <a:schemeClr val="dk1"/>
                </a:solidFill>
                <a:latin typeface="Montserrat Light" panose="00000400000000000000" pitchFamily="50" charset="0"/>
                <a:ea typeface="Bebas Neue"/>
                <a:cs typeface="Bebas Neue"/>
                <a:sym typeface="Bebas Neue"/>
              </a:rPr>
              <a:t>Dialogpause - metoden</a:t>
            </a:r>
            <a:r>
              <a:rPr lang="da-DK" sz="1600" dirty="0">
                <a:solidFill>
                  <a:schemeClr val="dk1"/>
                </a:solidFill>
                <a:latin typeface="Montserrat Light" panose="00000400000000000000" pitchFamily="50" charset="0"/>
                <a:ea typeface="Bebas Neue"/>
                <a:cs typeface="Bebas Neue"/>
                <a:sym typeface="Bebas Neue"/>
              </a:rPr>
              <a:t>, </a:t>
            </a:r>
            <a:br>
              <a:rPr lang="da-DK" sz="1600" dirty="0">
                <a:solidFill>
                  <a:schemeClr val="dk1"/>
                </a:solidFill>
                <a:latin typeface="Montserrat Light" panose="00000400000000000000" pitchFamily="50" charset="0"/>
                <a:ea typeface="Bebas Neue"/>
                <a:cs typeface="Bebas Neue"/>
                <a:sym typeface="Bebas Neue"/>
              </a:rPr>
            </a:br>
            <a:r>
              <a:rPr lang="da-DK" sz="1600" dirty="0">
                <a:solidFill>
                  <a:schemeClr val="dk1"/>
                </a:solidFill>
                <a:latin typeface="Montserrat Light" panose="00000400000000000000" pitchFamily="50" charset="0"/>
                <a:ea typeface="Bebas Neue"/>
                <a:cs typeface="Bebas Neue"/>
                <a:sym typeface="Bebas Neue"/>
              </a:rPr>
              <a:t>som skaber grobund for at eleverne kan have en ligeværdig og respektfuld dialog med udgangspunkt i egne erfaringer og tanker om mad. </a:t>
            </a:r>
            <a:r>
              <a:rPr lang="da-DK" sz="1600" dirty="0">
                <a:latin typeface="Montserrat Light" panose="00000400000000000000" pitchFamily="50" charset="0"/>
                <a:ea typeface="Bebas Neue"/>
                <a:cs typeface="Bebas Neue"/>
                <a:sym typeface="Bebas Neue"/>
              </a:rPr>
              <a:t> </a:t>
            </a:r>
            <a:endParaRPr sz="1600" dirty="0">
              <a:latin typeface="Montserrat Light" panose="00000400000000000000" pitchFamily="50" charset="0"/>
            </a:endParaRPr>
          </a:p>
        </p:txBody>
      </p:sp>
      <p:pic>
        <p:nvPicPr>
          <p:cNvPr id="104" name="Google Shape;104;p4"/>
          <p:cNvPicPr preferRelativeResize="0"/>
          <p:nvPr/>
        </p:nvPicPr>
        <p:blipFill rotWithShape="1">
          <a:blip r:embed="rId3">
            <a:alphaModFix/>
          </a:blip>
          <a:srcRect l="15449" t="1151" r="16515"/>
          <a:stretch/>
        </p:blipFill>
        <p:spPr>
          <a:xfrm>
            <a:off x="7739269" y="2619241"/>
            <a:ext cx="4150298" cy="27031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kstiruutu 4">
            <a:extLst>
              <a:ext uri="{FF2B5EF4-FFF2-40B4-BE49-F238E27FC236}">
                <a16:creationId xmlns:a16="http://schemas.microsoft.com/office/drawing/2014/main" id="{B44ADC66-5A44-969A-5FE7-E60A43C34D4F}"/>
              </a:ext>
            </a:extLst>
          </p:cNvPr>
          <p:cNvSpPr txBox="1"/>
          <p:nvPr/>
        </p:nvSpPr>
        <p:spPr>
          <a:xfrm>
            <a:off x="8687183" y="5413805"/>
            <a:ext cx="2900931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i-FI"/>
            </a:defPPr>
            <a:lvl1pPr marL="0" marR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457200" marR="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914400" marR="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371600" marR="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1828800" marR="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286000" marR="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2743200" marR="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200400" marR="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3657600" marR="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lvl="0">
              <a:buClr>
                <a:srgbClr val="000000"/>
              </a:buClr>
              <a:buSzPts val="1400"/>
              <a:defRPr/>
            </a:pPr>
            <a:r>
              <a:rPr kumimoji="0" lang="da-DK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" panose="00000400000000000000" pitchFamily="50" charset="0"/>
                <a:ea typeface="Gill Sans"/>
                <a:cs typeface="Gill Sans"/>
                <a:sym typeface="Gill Sans"/>
              </a:rPr>
              <a:t>Billlede: </a:t>
            </a:r>
            <a:r>
              <a:rPr lang="da-DK" sz="700" dirty="0">
                <a:solidFill>
                  <a:srgbClr val="000000"/>
                </a:solidFill>
                <a:latin typeface="Montserrat Light" panose="00000400000000000000" pitchFamily="50" charset="0"/>
                <a:ea typeface="Gill Sans"/>
                <a:cs typeface="Gill Sans"/>
                <a:sym typeface="Gill Sans"/>
              </a:rPr>
              <a:t>Stiftelsen Dialogpaus, www.dialogpaus.fi </a:t>
            </a:r>
            <a:endParaRPr kumimoji="0" lang="sv-SE" sz="7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Light" panose="00000400000000000000" pitchFamily="50" charset="0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"/>
          <p:cNvSpPr txBox="1">
            <a:spLocks noGrp="1"/>
          </p:cNvSpPr>
          <p:nvPr>
            <p:ph type="title"/>
          </p:nvPr>
        </p:nvSpPr>
        <p:spPr>
          <a:xfrm>
            <a:off x="838200" y="1024507"/>
            <a:ext cx="10515600" cy="131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Bebas Neue"/>
              <a:buNone/>
            </a:pPr>
            <a:r>
              <a:rPr lang="da-DK" sz="4400" b="1" dirty="0"/>
              <a:t>Introduktion til læringsmål med </a:t>
            </a:r>
            <a:br>
              <a:rPr lang="da-DK" sz="4400" b="1" dirty="0"/>
            </a:br>
            <a:r>
              <a:rPr lang="da-DK" sz="4400" b="1" dirty="0"/>
              <a:t>Dialogpause  som metode</a:t>
            </a:r>
            <a:endParaRPr dirty="0"/>
          </a:p>
        </p:txBody>
      </p:sp>
      <p:sp>
        <p:nvSpPr>
          <p:cNvPr id="110" name="Google Shape;110;p5"/>
          <p:cNvSpPr txBox="1">
            <a:spLocks noGrp="1"/>
          </p:cNvSpPr>
          <p:nvPr>
            <p:ph type="body" idx="1"/>
          </p:nvPr>
        </p:nvSpPr>
        <p:spPr>
          <a:xfrm>
            <a:off x="838200" y="2823233"/>
            <a:ext cx="10515600" cy="3683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7350" indent="-285750">
              <a:lnSpc>
                <a:spcPct val="150000"/>
              </a:lnSpc>
              <a:spcBef>
                <a:spcPts val="0"/>
              </a:spcBef>
              <a:buSzPts val="2000"/>
            </a:pPr>
            <a:r>
              <a:rPr lang="da-DK" sz="1600" dirty="0">
                <a:solidFill>
                  <a:schemeClr val="dk1"/>
                </a:solidFill>
              </a:rPr>
              <a:t>Metode som støtter indlæring</a:t>
            </a:r>
            <a:endParaRPr sz="1600" dirty="0"/>
          </a:p>
          <a:p>
            <a:pPr marL="387350" indent="-285750">
              <a:lnSpc>
                <a:spcPct val="150000"/>
              </a:lnSpc>
              <a:spcBef>
                <a:spcPts val="0"/>
              </a:spcBef>
              <a:buSzPts val="2000"/>
            </a:pPr>
            <a:r>
              <a:rPr lang="da-DK" sz="1600" dirty="0">
                <a:solidFill>
                  <a:schemeClr val="dk1"/>
                </a:solidFill>
              </a:rPr>
              <a:t>Indlæring af dialog - og diskussionsfærdigheder </a:t>
            </a:r>
            <a:endParaRPr sz="1600" dirty="0"/>
          </a:p>
          <a:p>
            <a:pPr marL="387350" indent="-285750">
              <a:lnSpc>
                <a:spcPct val="150000"/>
              </a:lnSpc>
              <a:spcBef>
                <a:spcPts val="0"/>
              </a:spcBef>
              <a:buSzPts val="2000"/>
            </a:pPr>
            <a:r>
              <a:rPr lang="da-DK" sz="1600" dirty="0">
                <a:solidFill>
                  <a:schemeClr val="dk1"/>
                </a:solidFill>
              </a:rPr>
              <a:t>Behøver ikke at opnå konsensus og heller ej målet </a:t>
            </a:r>
            <a:endParaRPr sz="1600" dirty="0"/>
          </a:p>
          <a:p>
            <a:pPr marL="387350" indent="-285750">
              <a:lnSpc>
                <a:spcPct val="150000"/>
              </a:lnSpc>
              <a:spcBef>
                <a:spcPts val="0"/>
              </a:spcBef>
              <a:buSzPts val="2000"/>
            </a:pPr>
            <a:r>
              <a:rPr lang="da-DK" sz="1600" dirty="0">
                <a:solidFill>
                  <a:schemeClr val="dk1"/>
                </a:solidFill>
              </a:rPr>
              <a:t>Eleverne lærer at udvide deres horisont</a:t>
            </a:r>
            <a:endParaRPr sz="1600" dirty="0"/>
          </a:p>
          <a:p>
            <a:pPr marL="387350" indent="-285750">
              <a:lnSpc>
                <a:spcPct val="150000"/>
              </a:lnSpc>
              <a:spcBef>
                <a:spcPts val="0"/>
              </a:spcBef>
              <a:buSzPts val="2000"/>
            </a:pPr>
            <a:r>
              <a:rPr lang="da-DK" sz="1600" dirty="0">
                <a:solidFill>
                  <a:schemeClr val="dk1"/>
                </a:solidFill>
              </a:rPr>
              <a:t>Eleverne kan øve sig i at lytte, tale og diskutere spørgsmål på en konstruktiv og respektfuld måde</a:t>
            </a:r>
            <a:endParaRPr sz="1600" dirty="0"/>
          </a:p>
          <a:p>
            <a:pPr marL="387350" indent="-285750">
              <a:lnSpc>
                <a:spcPct val="150000"/>
              </a:lnSpc>
              <a:spcBef>
                <a:spcPts val="0"/>
              </a:spcBef>
              <a:buSzPts val="2000"/>
            </a:pPr>
            <a:r>
              <a:rPr lang="da-DK" sz="1600" dirty="0">
                <a:solidFill>
                  <a:schemeClr val="dk1"/>
                </a:solidFill>
              </a:rPr>
              <a:t>Eleverne opnår forståelse for respekt og ligeværd, som er en del af dannelsesopgaven i grundskolen</a:t>
            </a:r>
            <a:endParaRPr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"/>
          <p:cNvSpPr txBox="1">
            <a:spLocks noGrp="1"/>
          </p:cNvSpPr>
          <p:nvPr>
            <p:ph type="title"/>
          </p:nvPr>
        </p:nvSpPr>
        <p:spPr>
          <a:xfrm>
            <a:off x="838200" y="923026"/>
            <a:ext cx="10515600" cy="767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Bebas Neue"/>
              <a:buNone/>
            </a:pPr>
            <a:r>
              <a:rPr lang="da-DK" b="1"/>
              <a:t>Spilleregler for en konstruktiv dialog </a:t>
            </a:r>
            <a:endParaRPr/>
          </a:p>
        </p:txBody>
      </p:sp>
      <p:sp>
        <p:nvSpPr>
          <p:cNvPr id="116" name="Google Shape;116;p6"/>
          <p:cNvSpPr txBox="1">
            <a:spLocks noGrp="1"/>
          </p:cNvSpPr>
          <p:nvPr>
            <p:ph type="body" idx="1"/>
          </p:nvPr>
        </p:nvSpPr>
        <p:spPr>
          <a:xfrm>
            <a:off x="838200" y="2054225"/>
            <a:ext cx="674047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3432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da-DK" sz="1600" dirty="0">
                <a:solidFill>
                  <a:schemeClr val="dk1"/>
                </a:solidFill>
              </a:rPr>
              <a:t>Lyt til hinanden, afbryd ikke og indled ikke andre diskussionen end den, der er aftalt</a:t>
            </a:r>
            <a:br>
              <a:rPr lang="da-DK" sz="1600" dirty="0">
                <a:solidFill>
                  <a:schemeClr val="dk1"/>
                </a:solidFill>
              </a:rPr>
            </a:br>
            <a:endParaRPr sz="1600" dirty="0">
              <a:solidFill>
                <a:schemeClr val="dk1"/>
              </a:solidFill>
            </a:endParaRPr>
          </a:p>
          <a:p>
            <a:pPr marL="457200" lvl="0" indent="-33432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da-DK" sz="1600" dirty="0">
                <a:solidFill>
                  <a:schemeClr val="dk1"/>
                </a:solidFill>
              </a:rPr>
              <a:t>Deltag i den fælles diskussion og brug respektfuldt sprog</a:t>
            </a:r>
            <a:br>
              <a:rPr lang="da-DK" sz="1600" dirty="0">
                <a:solidFill>
                  <a:schemeClr val="dk1"/>
                </a:solidFill>
              </a:rPr>
            </a:br>
            <a:endParaRPr sz="1600" dirty="0">
              <a:solidFill>
                <a:schemeClr val="dk1"/>
              </a:solidFill>
            </a:endParaRPr>
          </a:p>
          <a:p>
            <a:pPr marL="457200" lvl="0" indent="-33432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da-DK" sz="1600" dirty="0">
                <a:solidFill>
                  <a:schemeClr val="dk1"/>
                </a:solidFill>
              </a:rPr>
              <a:t>Fortæl om dine egne erfaringer og tanker</a:t>
            </a:r>
            <a:br>
              <a:rPr lang="da-DK" sz="1600" dirty="0">
                <a:solidFill>
                  <a:schemeClr val="dk1"/>
                </a:solidFill>
              </a:rPr>
            </a:br>
            <a:endParaRPr sz="1600" dirty="0">
              <a:solidFill>
                <a:schemeClr val="dk1"/>
              </a:solidFill>
            </a:endParaRPr>
          </a:p>
          <a:p>
            <a:pPr marL="457200" lvl="0" indent="-33432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da-DK" sz="1600" dirty="0">
                <a:solidFill>
                  <a:schemeClr val="dk1"/>
                </a:solidFill>
              </a:rPr>
              <a:t>Spørg, hvis der er noget, du ikke forstår</a:t>
            </a:r>
            <a:br>
              <a:rPr lang="da-DK" sz="1600" dirty="0">
                <a:solidFill>
                  <a:schemeClr val="dk1"/>
                </a:solidFill>
              </a:rPr>
            </a:br>
            <a:endParaRPr sz="1600" dirty="0">
              <a:solidFill>
                <a:schemeClr val="dk1"/>
              </a:solidFill>
            </a:endParaRPr>
          </a:p>
          <a:p>
            <a:pPr marL="457200" lvl="0" indent="-33432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da-DK" sz="1600" dirty="0">
                <a:solidFill>
                  <a:schemeClr val="dk1"/>
                </a:solidFill>
              </a:rPr>
              <a:t>Vær nærvende og respekter andre</a:t>
            </a:r>
            <a:br>
              <a:rPr lang="da-DK" sz="1600" dirty="0">
                <a:solidFill>
                  <a:schemeClr val="dk1"/>
                </a:solidFill>
              </a:rPr>
            </a:br>
            <a:endParaRPr sz="1600" dirty="0">
              <a:solidFill>
                <a:schemeClr val="dk1"/>
              </a:solidFill>
            </a:endParaRPr>
          </a:p>
          <a:p>
            <a:pPr marL="457200" lvl="0" indent="-33432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da-DK" sz="1600" dirty="0">
                <a:solidFill>
                  <a:schemeClr val="dk1"/>
                </a:solidFill>
              </a:rPr>
              <a:t>Reflektér over dialogen alene og sammenfat dine reflektioner</a:t>
            </a:r>
            <a:br>
              <a:rPr lang="da-DK" sz="1600" dirty="0">
                <a:solidFill>
                  <a:schemeClr val="dk1"/>
                </a:solidFill>
              </a:rPr>
            </a:br>
            <a:endParaRPr sz="1600" dirty="0">
              <a:solidFill>
                <a:schemeClr val="dk1"/>
              </a:solidFill>
            </a:endParaRPr>
          </a:p>
          <a:p>
            <a:pPr marL="457200" lvl="0" indent="-33432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da-DK" sz="1600" dirty="0">
                <a:solidFill>
                  <a:schemeClr val="dk1"/>
                </a:solidFill>
              </a:rPr>
              <a:t>Metoden anvendes bedst med, hvis deltagerne placerer sig i en cirkel, som vist på figuren til højre</a:t>
            </a:r>
            <a:endParaRPr sz="1600" dirty="0"/>
          </a:p>
          <a:p>
            <a:pPr marL="457200" lvl="0" indent="-20510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1600" dirty="0">
              <a:solidFill>
                <a:schemeClr val="dk1"/>
              </a:solidFill>
            </a:endParaRPr>
          </a:p>
          <a:p>
            <a:pPr marL="228600" lvl="0" indent="-6413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1600" dirty="0"/>
          </a:p>
        </p:txBody>
      </p:sp>
      <p:pic>
        <p:nvPicPr>
          <p:cNvPr id="117" name="Google Shape;117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90945" y="1690688"/>
            <a:ext cx="4023709" cy="3414056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6"/>
          <p:cNvSpPr txBox="1"/>
          <p:nvPr/>
        </p:nvSpPr>
        <p:spPr>
          <a:xfrm>
            <a:off x="7853680" y="5313680"/>
            <a:ext cx="3342640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2873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1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De sorte cirkler skal visualisere eleverne, </a:t>
            </a:r>
            <a:br>
              <a:rPr lang="da-DK" sz="11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da-DK" sz="11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mens den gule cirkel skal visualisere læreren/lederen af Dialogpause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"/>
          <p:cNvSpPr txBox="1">
            <a:spLocks noGrp="1"/>
          </p:cNvSpPr>
          <p:nvPr>
            <p:ph type="title"/>
          </p:nvPr>
        </p:nvSpPr>
        <p:spPr>
          <a:xfrm>
            <a:off x="838200" y="65200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Bebas Neue"/>
              <a:buNone/>
            </a:pPr>
            <a:br>
              <a:rPr lang="da-DK"/>
            </a:br>
            <a:r>
              <a:rPr lang="da-DK"/>
              <a:t>LEKTION 1</a:t>
            </a:r>
            <a:endParaRPr/>
          </a:p>
        </p:txBody>
      </p:sp>
      <p:sp>
        <p:nvSpPr>
          <p:cNvPr id="124" name="Google Shape;124;p7"/>
          <p:cNvSpPr txBox="1">
            <a:spLocks noGrp="1"/>
          </p:cNvSpPr>
          <p:nvPr>
            <p:ph type="body" idx="1"/>
          </p:nvPr>
        </p:nvSpPr>
        <p:spPr>
          <a:xfrm>
            <a:off x="838200" y="1977571"/>
            <a:ext cx="10515600" cy="2619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971550" lvl="1" indent="-285750">
              <a:spcBef>
                <a:spcPts val="0"/>
              </a:spcBef>
              <a:buSzPts val="1300"/>
            </a:pPr>
            <a:endParaRPr sz="1600" u="sng" dirty="0">
              <a:solidFill>
                <a:schemeClr val="accent5"/>
              </a:solidFill>
            </a:endParaRPr>
          </a:p>
          <a:p>
            <a:pPr marL="971550" lvl="1" indent="-285750">
              <a:spcBef>
                <a:spcPts val="0"/>
              </a:spcBef>
              <a:buSzPts val="1300"/>
            </a:pPr>
            <a:endParaRPr sz="1600" u="sng" dirty="0">
              <a:solidFill>
                <a:schemeClr val="accent5"/>
              </a:solidFill>
            </a:endParaRPr>
          </a:p>
          <a:p>
            <a:pPr marL="285750" indent="-285750">
              <a:spcBef>
                <a:spcPts val="0"/>
              </a:spcBef>
              <a:buSzPts val="2400"/>
            </a:pPr>
            <a:r>
              <a:rPr lang="da-DK" sz="1600" u="sng" dirty="0">
                <a:solidFill>
                  <a:schemeClr val="dk1"/>
                </a:solidFill>
              </a:rPr>
              <a:t>Introduktion til mad i et bæredygtigt perspektiv</a:t>
            </a:r>
            <a:br>
              <a:rPr lang="da-DK" sz="1600" u="sng" dirty="0">
                <a:solidFill>
                  <a:schemeClr val="dk1"/>
                </a:solidFill>
              </a:rPr>
            </a:br>
            <a:endParaRPr lang="da-DK" sz="1600" dirty="0"/>
          </a:p>
          <a:p>
            <a:pPr marL="285750" indent="-285750">
              <a:spcBef>
                <a:spcPts val="0"/>
              </a:spcBef>
              <a:buSzPts val="2400"/>
            </a:pPr>
            <a:r>
              <a:rPr lang="da-DK" sz="1600" u="sng" dirty="0">
                <a:solidFill>
                  <a:schemeClr val="dk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 til introduktionsvideo:</a:t>
            </a:r>
            <a:br>
              <a:rPr lang="da-DK" sz="1600" u="sng" dirty="0">
                <a:solidFill>
                  <a:schemeClr val="dk1"/>
                </a:solidFill>
              </a:rPr>
            </a:br>
            <a:endParaRPr lang="da-DK" sz="1600" u="sng" dirty="0"/>
          </a:p>
          <a:p>
            <a:pPr marL="285750" indent="-285750">
              <a:spcBef>
                <a:spcPts val="0"/>
              </a:spcBef>
              <a:buSzPts val="2400"/>
            </a:pPr>
            <a:r>
              <a:rPr lang="da-DK" sz="1600" dirty="0">
                <a:solidFill>
                  <a:schemeClr val="dk1"/>
                </a:solidFill>
              </a:rPr>
              <a:t>I klassrum: </a:t>
            </a:r>
            <a:endParaRPr sz="1600" dirty="0"/>
          </a:p>
          <a:p>
            <a:pPr marL="742950" indent="-285750">
              <a:spcBef>
                <a:spcPts val="0"/>
              </a:spcBef>
              <a:buSzPts val="1100"/>
            </a:pPr>
            <a:r>
              <a:rPr lang="da-DK" sz="1600" dirty="0">
                <a:solidFill>
                  <a:schemeClr val="dk1"/>
                </a:solidFill>
              </a:rPr>
              <a:t>Samtale om videoen i plenum</a:t>
            </a:r>
            <a:endParaRPr sz="1600" dirty="0"/>
          </a:p>
          <a:p>
            <a:pPr marL="971550" lvl="1" indent="-285750">
              <a:spcBef>
                <a:spcPts val="0"/>
              </a:spcBef>
              <a:buSzPts val="1300"/>
            </a:pPr>
            <a:endParaRPr sz="1600" dirty="0"/>
          </a:p>
        </p:txBody>
      </p:sp>
      <p:pic>
        <p:nvPicPr>
          <p:cNvPr id="125" name="Google Shape;125;p7"/>
          <p:cNvPicPr preferRelativeResize="0"/>
          <p:nvPr/>
        </p:nvPicPr>
        <p:blipFill rotWithShape="1">
          <a:blip r:embed="rId4">
            <a:alphaModFix/>
          </a:blip>
          <a:srcRect l="9375" t="17460" r="24106" b="9931"/>
          <a:stretch/>
        </p:blipFill>
        <p:spPr>
          <a:xfrm>
            <a:off x="6338931" y="2214521"/>
            <a:ext cx="5014869" cy="32909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"/>
          <p:cNvSpPr txBox="1">
            <a:spLocks noGrp="1"/>
          </p:cNvSpPr>
          <p:nvPr>
            <p:ph type="title"/>
          </p:nvPr>
        </p:nvSpPr>
        <p:spPr>
          <a:xfrm>
            <a:off x="3515361" y="365125"/>
            <a:ext cx="4704079" cy="400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Bebas Neue"/>
              <a:buNone/>
            </a:pPr>
            <a:r>
              <a:rPr lang="da-DK" dirty="0"/>
              <a:t>Lektion 1 –</a:t>
            </a:r>
            <a:br>
              <a:rPr lang="da-DK" dirty="0"/>
            </a:br>
            <a:r>
              <a:rPr lang="da-DK" dirty="0">
                <a:solidFill>
                  <a:schemeClr val="dk1"/>
                </a:solidFill>
              </a:rPr>
              <a:t>Praktisk opgave:</a:t>
            </a:r>
            <a:br>
              <a:rPr lang="da-DK" dirty="0">
                <a:solidFill>
                  <a:schemeClr val="dk1"/>
                </a:solidFill>
              </a:rPr>
            </a:br>
            <a:r>
              <a:rPr lang="da-DK" sz="4400" dirty="0">
                <a:solidFill>
                  <a:schemeClr val="dk1"/>
                </a:solidFill>
              </a:rPr>
              <a:t>Lav en kompostspand</a:t>
            </a:r>
            <a:br>
              <a:rPr lang="da-DK" sz="4400" dirty="0">
                <a:solidFill>
                  <a:schemeClr val="dk1"/>
                </a:solidFill>
              </a:rPr>
            </a:br>
            <a:r>
              <a:rPr lang="da-DK" dirty="0">
                <a:solidFill>
                  <a:schemeClr val="dk1"/>
                </a:solidFill>
              </a:rPr>
              <a:t> </a:t>
            </a:r>
            <a:br>
              <a:rPr lang="da-DK" dirty="0">
                <a:solidFill>
                  <a:schemeClr val="dk1"/>
                </a:solidFill>
              </a:rPr>
            </a:br>
            <a:r>
              <a:rPr lang="da-DK" dirty="0"/>
              <a:t> </a:t>
            </a:r>
            <a:endParaRPr dirty="0"/>
          </a:p>
        </p:txBody>
      </p:sp>
      <p:sp>
        <p:nvSpPr>
          <p:cNvPr id="131" name="Google Shape;131;p8"/>
          <p:cNvSpPr txBox="1">
            <a:spLocks noGrp="1"/>
          </p:cNvSpPr>
          <p:nvPr>
            <p:ph type="body" idx="1"/>
          </p:nvPr>
        </p:nvSpPr>
        <p:spPr>
          <a:xfrm>
            <a:off x="3502139" y="2651760"/>
            <a:ext cx="4541675" cy="3647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1200" u="sng" dirty="0">
              <a:solidFill>
                <a:schemeClr val="dk1"/>
              </a:solidFill>
            </a:endParaRPr>
          </a:p>
          <a:p>
            <a:pPr marL="457200" lvl="0" indent="-31115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7837"/>
              <a:buChar char="●"/>
            </a:pPr>
            <a:r>
              <a:rPr lang="da-DK" sz="1200" dirty="0">
                <a:solidFill>
                  <a:schemeClr val="dk1"/>
                </a:solidFill>
              </a:rPr>
              <a:t>Eleverne introduceres til hvad en kompostspand er, hvad der skal i en kompostspand og hvorfor</a:t>
            </a:r>
            <a:endParaRPr sz="1200" dirty="0">
              <a:solidFill>
                <a:schemeClr val="dk1"/>
              </a:solidFill>
            </a:endParaRPr>
          </a:p>
          <a:p>
            <a:pPr marL="457200" lvl="0" indent="-31115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7837"/>
              <a:buChar char="●"/>
            </a:pPr>
            <a:r>
              <a:rPr lang="da-DK" sz="1200" dirty="0">
                <a:solidFill>
                  <a:schemeClr val="dk1"/>
                </a:solidFill>
              </a:rPr>
              <a:t>Herefter laves en kompostspand i fællesskab</a:t>
            </a:r>
            <a:endParaRPr sz="1200" dirty="0">
              <a:solidFill>
                <a:schemeClr val="dk1"/>
              </a:solidFill>
            </a:endParaRPr>
          </a:p>
          <a:p>
            <a:pPr marL="457200" lvl="0" indent="-31115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7837"/>
              <a:buChar char="●"/>
            </a:pPr>
            <a:r>
              <a:rPr lang="da-DK" sz="1200" dirty="0">
                <a:solidFill>
                  <a:schemeClr val="dk1"/>
                </a:solidFill>
              </a:rPr>
              <a:t>Kompostspanden kan laves ud af en spand med huller i låget og indkøb af regnorme. </a:t>
            </a:r>
          </a:p>
          <a:p>
            <a:pPr marL="457200" lvl="0" indent="-31115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7837"/>
              <a:buChar char="●"/>
            </a:pPr>
            <a:r>
              <a:rPr lang="da-DK" sz="1200" dirty="0">
                <a:solidFill>
                  <a:schemeClr val="dk1"/>
                </a:solidFill>
              </a:rPr>
              <a:t>Herefter kommes madaffald i kompostspanden, og eleverne kan se affaldet bliver nedbrudt over tid</a:t>
            </a:r>
            <a:endParaRPr lang="da-DK" sz="1200" dirty="0"/>
          </a:p>
          <a:p>
            <a:pPr marL="457200" lvl="0" indent="-31115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7837"/>
              <a:buChar char="●"/>
            </a:pPr>
            <a:r>
              <a:rPr lang="da-DK" sz="1200" dirty="0">
                <a:solidFill>
                  <a:schemeClr val="dk1"/>
                </a:solidFill>
              </a:rPr>
              <a:t>Link til kompost:</a:t>
            </a:r>
            <a:r>
              <a:rPr lang="da-DK" sz="1200" dirty="0"/>
              <a:t> </a:t>
            </a:r>
            <a:r>
              <a:rPr lang="da-DK" sz="1200" u="sng" dirty="0">
                <a:solidFill>
                  <a:schemeClr val="hlink"/>
                </a:solidFill>
                <a:hlinkClick r:id="rId3"/>
              </a:rPr>
              <a:t>https://ormeposten.dk/</a:t>
            </a:r>
            <a:endParaRPr lang="da-DK" sz="1200" u="sng" dirty="0">
              <a:solidFill>
                <a:schemeClr val="hlink"/>
              </a:solidFill>
            </a:endParaRPr>
          </a:p>
          <a:p>
            <a:pPr marL="457200" lvl="0" indent="-31115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7837"/>
              <a:buChar char="●"/>
            </a:pPr>
            <a:r>
              <a:rPr lang="da-DK" sz="1200" dirty="0"/>
              <a:t>Tag billeder undervejs!</a:t>
            </a:r>
            <a:endParaRPr lang="da-DK" sz="1200" u="sng" dirty="0"/>
          </a:p>
        </p:txBody>
      </p:sp>
      <p:pic>
        <p:nvPicPr>
          <p:cNvPr id="132" name="Google Shape;132;p8"/>
          <p:cNvPicPr preferRelativeResize="0"/>
          <p:nvPr/>
        </p:nvPicPr>
        <p:blipFill rotWithShape="1">
          <a:blip r:embed="rId4">
            <a:alphaModFix/>
          </a:blip>
          <a:srcRect l="24747" t="1085" r="17857"/>
          <a:stretch/>
        </p:blipFill>
        <p:spPr>
          <a:xfrm>
            <a:off x="468085" y="454706"/>
            <a:ext cx="2936809" cy="5948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8"/>
          <p:cNvPicPr preferRelativeResize="0"/>
          <p:nvPr/>
        </p:nvPicPr>
        <p:blipFill rotWithShape="1">
          <a:blip r:embed="rId5">
            <a:alphaModFix/>
          </a:blip>
          <a:srcRect r="23095"/>
          <a:stretch/>
        </p:blipFill>
        <p:spPr>
          <a:xfrm>
            <a:off x="8316685" y="454706"/>
            <a:ext cx="3407230" cy="6038169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8"/>
          <p:cNvSpPr txBox="1"/>
          <p:nvPr/>
        </p:nvSpPr>
        <p:spPr>
          <a:xfrm>
            <a:off x="9619525" y="6339002"/>
            <a:ext cx="3139440" cy="307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da-DK" sz="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Fotos fra Vildana Bašić og Bodil Christensen</a:t>
            </a:r>
            <a:endParaRPr sz="8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"/>
          <p:cNvSpPr txBox="1">
            <a:spLocks noGrp="1"/>
          </p:cNvSpPr>
          <p:nvPr>
            <p:ph type="title"/>
          </p:nvPr>
        </p:nvSpPr>
        <p:spPr>
          <a:xfrm>
            <a:off x="838200" y="43656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Bebas Neue"/>
              <a:buNone/>
            </a:pPr>
            <a:r>
              <a:rPr lang="da-DK" dirty="0"/>
              <a:t>lektion 2 (1)</a:t>
            </a:r>
            <a:endParaRPr dirty="0"/>
          </a:p>
        </p:txBody>
      </p:sp>
      <p:sp>
        <p:nvSpPr>
          <p:cNvPr id="140" name="Google Shape;140;p9"/>
          <p:cNvSpPr txBox="1">
            <a:spLocks noGrp="1"/>
          </p:cNvSpPr>
          <p:nvPr>
            <p:ph type="body" idx="1"/>
          </p:nvPr>
        </p:nvSpPr>
        <p:spPr>
          <a:xfrm>
            <a:off x="838200" y="1860552"/>
            <a:ext cx="5403849" cy="3856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fi-FI" sz="1600" dirty="0" err="1"/>
              <a:t>Opsamling</a:t>
            </a:r>
            <a:r>
              <a:rPr lang="fi-FI" sz="1600" dirty="0"/>
              <a:t> </a:t>
            </a:r>
            <a:r>
              <a:rPr lang="fi-FI" sz="1600" dirty="0" err="1"/>
              <a:t>fra</a:t>
            </a:r>
            <a:r>
              <a:rPr lang="fi-FI" sz="1600" dirty="0"/>
              <a:t> </a:t>
            </a:r>
            <a:r>
              <a:rPr lang="fi-FI" sz="1600" dirty="0" err="1"/>
              <a:t>sidste</a:t>
            </a:r>
            <a:r>
              <a:rPr lang="fi-FI" sz="1600" dirty="0"/>
              <a:t> </a:t>
            </a:r>
            <a:r>
              <a:rPr lang="fi-FI" sz="1600" dirty="0" err="1"/>
              <a:t>lektion</a:t>
            </a:r>
            <a:endParaRPr lang="fi-FI" sz="1600" dirty="0"/>
          </a:p>
          <a:p>
            <a:pPr lvl="1">
              <a:lnSpc>
                <a:spcPct val="150000"/>
              </a:lnSpc>
            </a:pPr>
            <a:r>
              <a:rPr lang="fi-FI" sz="1200" dirty="0" err="1"/>
              <a:t>Hvad</a:t>
            </a:r>
            <a:r>
              <a:rPr lang="fi-FI" sz="1200" dirty="0"/>
              <a:t> </a:t>
            </a:r>
            <a:r>
              <a:rPr lang="fi-FI" sz="1200" dirty="0" err="1"/>
              <a:t>lærte</a:t>
            </a:r>
            <a:r>
              <a:rPr lang="fi-FI" sz="1200" dirty="0"/>
              <a:t> i </a:t>
            </a:r>
            <a:r>
              <a:rPr lang="fi-FI" sz="1200" dirty="0" err="1"/>
              <a:t>sidste</a:t>
            </a:r>
            <a:r>
              <a:rPr lang="fi-FI" sz="1200" dirty="0"/>
              <a:t> </a:t>
            </a:r>
            <a:r>
              <a:rPr lang="fi-FI" sz="1200" dirty="0" err="1"/>
              <a:t>gang</a:t>
            </a:r>
            <a:r>
              <a:rPr lang="fi-FI" sz="1200" dirty="0"/>
              <a:t>? </a:t>
            </a:r>
          </a:p>
          <a:p>
            <a:pPr>
              <a:lnSpc>
                <a:spcPct val="150000"/>
              </a:lnSpc>
            </a:pPr>
            <a:r>
              <a:rPr lang="fi-FI" sz="1600" dirty="0" err="1"/>
              <a:t>Opfølgning</a:t>
            </a:r>
            <a:r>
              <a:rPr lang="fi-FI" sz="1600" dirty="0"/>
              <a:t> </a:t>
            </a:r>
            <a:r>
              <a:rPr lang="fi-FI" sz="1600" dirty="0" err="1"/>
              <a:t>på</a:t>
            </a:r>
            <a:r>
              <a:rPr lang="fi-FI" sz="1600" dirty="0"/>
              <a:t> </a:t>
            </a:r>
            <a:r>
              <a:rPr lang="fi-FI" sz="1600" dirty="0" err="1"/>
              <a:t>kompostspand</a:t>
            </a:r>
            <a:r>
              <a:rPr lang="fi-FI" sz="1600" dirty="0"/>
              <a:t> </a:t>
            </a:r>
          </a:p>
          <a:p>
            <a:pPr>
              <a:lnSpc>
                <a:spcPct val="150000"/>
              </a:lnSpc>
            </a:pPr>
            <a:r>
              <a:rPr lang="fi-FI" sz="1600" dirty="0"/>
              <a:t>Introduktion </a:t>
            </a:r>
            <a:r>
              <a:rPr lang="fi-FI" sz="1600" dirty="0" err="1"/>
              <a:t>til</a:t>
            </a:r>
            <a:r>
              <a:rPr lang="fi-FI" sz="1600" dirty="0"/>
              <a:t> </a:t>
            </a:r>
            <a:r>
              <a:rPr lang="fi-FI" sz="1600" dirty="0" err="1"/>
              <a:t>Dialogpause</a:t>
            </a:r>
            <a:r>
              <a:rPr lang="fi-FI" sz="1600" dirty="0"/>
              <a:t> – </a:t>
            </a:r>
            <a:r>
              <a:rPr lang="fi-FI" sz="1600" dirty="0" err="1"/>
              <a:t>metoden</a:t>
            </a:r>
            <a:endParaRPr lang="fi-FI" sz="1600" dirty="0"/>
          </a:p>
          <a:p>
            <a:pPr>
              <a:lnSpc>
                <a:spcPct val="150000"/>
              </a:lnSpc>
            </a:pPr>
            <a:r>
              <a:rPr lang="fi-FI" sz="1600" dirty="0" err="1"/>
              <a:t>Gennemgå</a:t>
            </a:r>
            <a:r>
              <a:rPr lang="fi-FI" sz="1600" dirty="0"/>
              <a:t> </a:t>
            </a:r>
            <a:r>
              <a:rPr lang="fi-FI" sz="1600" dirty="0" err="1"/>
              <a:t>spillereglerne</a:t>
            </a:r>
            <a:r>
              <a:rPr lang="fi-FI" sz="1600" dirty="0"/>
              <a:t> </a:t>
            </a:r>
            <a:r>
              <a:rPr lang="fi-FI" sz="1600" dirty="0" err="1"/>
              <a:t>til</a:t>
            </a:r>
            <a:r>
              <a:rPr lang="fi-FI" sz="1600" dirty="0"/>
              <a:t> </a:t>
            </a:r>
            <a:r>
              <a:rPr lang="fi-FI" sz="1600" dirty="0" err="1"/>
              <a:t>Dialogpaus</a:t>
            </a:r>
            <a:r>
              <a:rPr lang="fi-FI" sz="1600" dirty="0"/>
              <a:t> - </a:t>
            </a:r>
            <a:r>
              <a:rPr lang="fi-FI" sz="1600" dirty="0" err="1"/>
              <a:t>metoden</a:t>
            </a:r>
            <a:r>
              <a:rPr lang="fi-FI" sz="1600" dirty="0"/>
              <a:t> →  </a:t>
            </a:r>
            <a:r>
              <a:rPr lang="fi-FI" sz="1600" dirty="0" err="1"/>
              <a:t>Reglerne</a:t>
            </a:r>
            <a:r>
              <a:rPr lang="fi-FI" sz="1600" dirty="0"/>
              <a:t> </a:t>
            </a:r>
            <a:r>
              <a:rPr lang="fi-FI" sz="1600" dirty="0" err="1"/>
              <a:t>gennemgåes</a:t>
            </a:r>
            <a:r>
              <a:rPr lang="fi-FI" sz="1600" dirty="0"/>
              <a:t> </a:t>
            </a:r>
            <a:r>
              <a:rPr lang="fi-FI" sz="1600" dirty="0" err="1"/>
              <a:t>én</a:t>
            </a:r>
            <a:r>
              <a:rPr lang="fi-FI" sz="1600" dirty="0"/>
              <a:t> </a:t>
            </a:r>
            <a:r>
              <a:rPr lang="fi-FI" sz="1600" dirty="0" err="1"/>
              <a:t>efter</a:t>
            </a:r>
            <a:r>
              <a:rPr lang="fi-FI" sz="1600" dirty="0"/>
              <a:t> </a:t>
            </a:r>
            <a:r>
              <a:rPr lang="fi-FI" sz="1600" dirty="0" err="1"/>
              <a:t>én</a:t>
            </a:r>
            <a:endParaRPr lang="fi-FI" sz="1600" dirty="0"/>
          </a:p>
          <a:p>
            <a:pPr>
              <a:lnSpc>
                <a:spcPct val="150000"/>
              </a:lnSpc>
            </a:pPr>
            <a:r>
              <a:rPr lang="fi-FI" sz="1600" dirty="0" err="1"/>
              <a:t>Skrive</a:t>
            </a:r>
            <a:r>
              <a:rPr lang="fi-FI" sz="1600" dirty="0"/>
              <a:t> </a:t>
            </a:r>
            <a:r>
              <a:rPr lang="fi-FI" sz="1600" dirty="0" err="1"/>
              <a:t>spilleregler</a:t>
            </a:r>
            <a:r>
              <a:rPr lang="fi-FI" sz="1600" dirty="0"/>
              <a:t> op </a:t>
            </a:r>
            <a:r>
              <a:rPr lang="fi-FI" sz="1600" dirty="0" err="1"/>
              <a:t>på</a:t>
            </a:r>
            <a:r>
              <a:rPr lang="fi-FI" sz="1600" dirty="0"/>
              <a:t> </a:t>
            </a:r>
            <a:r>
              <a:rPr lang="fi-FI" sz="1600" dirty="0" err="1"/>
              <a:t>tavlen</a:t>
            </a:r>
            <a:r>
              <a:rPr lang="fi-FI" sz="1600" dirty="0"/>
              <a:t>, </a:t>
            </a:r>
            <a:r>
              <a:rPr lang="fi-FI" sz="1600" dirty="0" err="1"/>
              <a:t>så</a:t>
            </a:r>
            <a:r>
              <a:rPr lang="fi-FI" sz="1600" dirty="0"/>
              <a:t> </a:t>
            </a:r>
            <a:r>
              <a:rPr lang="fi-FI" sz="1600" dirty="0" err="1"/>
              <a:t>det</a:t>
            </a:r>
            <a:r>
              <a:rPr lang="fi-FI" sz="1600" dirty="0"/>
              <a:t> </a:t>
            </a:r>
            <a:r>
              <a:rPr lang="fi-FI" sz="1600" dirty="0" err="1"/>
              <a:t>bliver</a:t>
            </a:r>
            <a:r>
              <a:rPr lang="fi-FI" sz="1600" dirty="0"/>
              <a:t> </a:t>
            </a:r>
            <a:r>
              <a:rPr lang="fi-FI" sz="1600" dirty="0" err="1"/>
              <a:t>visuelt</a:t>
            </a:r>
            <a:r>
              <a:rPr lang="fi-FI" sz="1600" dirty="0"/>
              <a:t>. </a:t>
            </a:r>
            <a:r>
              <a:rPr lang="fi-FI" sz="1600" dirty="0" err="1"/>
              <a:t>Dette</a:t>
            </a:r>
            <a:r>
              <a:rPr lang="fi-FI" sz="1600" dirty="0"/>
              <a:t> </a:t>
            </a:r>
            <a:r>
              <a:rPr lang="fi-FI" sz="1600" dirty="0" err="1"/>
              <a:t>gøres</a:t>
            </a:r>
            <a:r>
              <a:rPr lang="fi-FI" sz="1600" dirty="0"/>
              <a:t> i </a:t>
            </a:r>
            <a:r>
              <a:rPr lang="fi-FI" sz="1600" dirty="0" err="1"/>
              <a:t>plenum</a:t>
            </a:r>
            <a:r>
              <a:rPr lang="fi-FI" sz="1600" dirty="0"/>
              <a:t>, </a:t>
            </a:r>
            <a:r>
              <a:rPr lang="fi-FI" sz="1600" dirty="0" err="1"/>
              <a:t>hvor</a:t>
            </a:r>
            <a:r>
              <a:rPr lang="fi-FI" sz="1600" dirty="0"/>
              <a:t> alle </a:t>
            </a:r>
            <a:r>
              <a:rPr lang="fi-FI" sz="1600" dirty="0" err="1"/>
              <a:t>eleverne</a:t>
            </a:r>
            <a:r>
              <a:rPr lang="fi-FI" sz="1600" dirty="0"/>
              <a:t> </a:t>
            </a:r>
            <a:r>
              <a:rPr lang="fi-FI" sz="1600" dirty="0" err="1"/>
              <a:t>får</a:t>
            </a:r>
            <a:r>
              <a:rPr lang="fi-FI" sz="1600" dirty="0"/>
              <a:t> </a:t>
            </a:r>
            <a:r>
              <a:rPr lang="fi-FI" sz="1600" dirty="0" err="1"/>
              <a:t>lov</a:t>
            </a:r>
            <a:r>
              <a:rPr lang="fi-FI" sz="1600" dirty="0"/>
              <a:t> </a:t>
            </a:r>
            <a:r>
              <a:rPr lang="fi-FI" sz="1600" dirty="0" err="1"/>
              <a:t>til</a:t>
            </a:r>
            <a:r>
              <a:rPr lang="fi-FI" sz="1600" dirty="0"/>
              <a:t> at </a:t>
            </a:r>
            <a:r>
              <a:rPr lang="fi-FI" sz="1600" dirty="0" err="1"/>
              <a:t>deltage</a:t>
            </a:r>
            <a:endParaRPr lang="fi-FI" sz="16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SzPct val="30000"/>
              <a:buNone/>
            </a:pPr>
            <a:endParaRPr lang="da-DK" sz="1000" dirty="0">
              <a:solidFill>
                <a:schemeClr val="dk1"/>
              </a:solidFill>
            </a:endParaRPr>
          </a:p>
        </p:txBody>
      </p:sp>
      <p:sp>
        <p:nvSpPr>
          <p:cNvPr id="4" name="Google Shape;140;p9">
            <a:extLst>
              <a:ext uri="{FF2B5EF4-FFF2-40B4-BE49-F238E27FC236}">
                <a16:creationId xmlns:a16="http://schemas.microsoft.com/office/drawing/2014/main" id="{B1D559F1-3433-9A74-7203-EB470EB87FD8}"/>
              </a:ext>
            </a:extLst>
          </p:cNvPr>
          <p:cNvSpPr txBox="1">
            <a:spLocks/>
          </p:cNvSpPr>
          <p:nvPr/>
        </p:nvSpPr>
        <p:spPr>
          <a:xfrm>
            <a:off x="5538538" y="2029578"/>
            <a:ext cx="6070170" cy="3856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SzPct val="30000"/>
              <a:buFont typeface="Arial"/>
              <a:buNone/>
            </a:pPr>
            <a:endParaRPr lang="da-DK" sz="1000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803BF508-ECD4-04D5-F0E3-852D07658F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6041" y="1915278"/>
            <a:ext cx="4952667" cy="3620222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Lyt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til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hinanden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,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afbryd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ikke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og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indled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ikke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andre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diskussionen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end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den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,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der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er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aftalt</a:t>
            </a:r>
            <a:endParaRPr kumimoji="0" lang="fi-FI" altLang="fi-FI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 Light" panose="00000400000000000000" pitchFamily="50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Deltag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i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den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fælles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diskussion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og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brug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respektfuldt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sprog</a:t>
            </a:r>
            <a:endParaRPr kumimoji="0" lang="fi-FI" altLang="fi-FI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 Light" panose="00000400000000000000" pitchFamily="50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Fortæl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om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dine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egne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erfaringer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og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tanker</a:t>
            </a:r>
            <a:endParaRPr kumimoji="0" lang="fi-FI" altLang="fi-FI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 Light" panose="00000400000000000000" pitchFamily="50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Spørg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,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hvis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der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er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noget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, du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ikke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forstår</a:t>
            </a:r>
            <a:endParaRPr kumimoji="0" lang="fi-FI" altLang="fi-FI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 Light" panose="00000400000000000000" pitchFamily="50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Vær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nærvende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og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respekter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andre</a:t>
            </a:r>
            <a:endParaRPr kumimoji="0" lang="fi-FI" altLang="fi-FI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 Light" panose="00000400000000000000" pitchFamily="50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Reflektér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over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dialogen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alene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og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sammenfat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dine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reflektioer</a:t>
            </a:r>
            <a:endParaRPr kumimoji="0" lang="fi-FI" altLang="fi-FI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 Light" panose="00000400000000000000" pitchFamily="50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Metoden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anvendes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bedst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med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,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hvis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deltagerne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placerer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sig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i en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cirkel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,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som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vist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på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figuren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til</a:t>
            </a:r>
            <a:r>
              <a:rPr kumimoji="0" lang="fi-FI" altLang="fi-F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 </a:t>
            </a:r>
            <a:r>
              <a:rPr kumimoji="0" lang="fi-FI" altLang="fi-F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 Light" panose="00000400000000000000" pitchFamily="50" charset="0"/>
              </a:rPr>
              <a:t>højre</a:t>
            </a:r>
            <a:endParaRPr kumimoji="0" lang="fi-FI" altLang="fi-FI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 Light" panose="00000400000000000000" pitchFamily="50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275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Bebas Neue"/>
              <a:buNone/>
            </a:pPr>
            <a:r>
              <a:rPr lang="da-DK" sz="4000" dirty="0"/>
              <a:t>Lektion 2 (2)</a:t>
            </a:r>
            <a:br>
              <a:rPr lang="da-DK" sz="4000" dirty="0"/>
            </a:br>
            <a:r>
              <a:rPr lang="da-DK" sz="4000" dirty="0">
                <a:solidFill>
                  <a:schemeClr val="dk1"/>
                </a:solidFill>
              </a:rPr>
              <a:t>Brain-break med fokus på kompostspand</a:t>
            </a:r>
            <a:br>
              <a:rPr lang="da-DK" sz="4000" dirty="0">
                <a:solidFill>
                  <a:schemeClr val="dk1"/>
                </a:solidFill>
              </a:rPr>
            </a:br>
            <a:br>
              <a:rPr lang="da-DK" sz="4000" dirty="0">
                <a:solidFill>
                  <a:schemeClr val="dk1"/>
                </a:solidFill>
              </a:rPr>
            </a:br>
            <a:endParaRPr sz="4000" dirty="0"/>
          </a:p>
        </p:txBody>
      </p:sp>
      <p:sp>
        <p:nvSpPr>
          <p:cNvPr id="147" name="Google Shape;147;p10"/>
          <p:cNvSpPr txBox="1">
            <a:spLocks noGrp="1"/>
          </p:cNvSpPr>
          <p:nvPr>
            <p:ph type="body" idx="1"/>
          </p:nvPr>
        </p:nvSpPr>
        <p:spPr>
          <a:xfrm>
            <a:off x="6007100" y="2725420"/>
            <a:ext cx="5194300" cy="3711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17658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1580"/>
              <a:buChar char="●"/>
            </a:pPr>
            <a:r>
              <a:rPr lang="da-DK" sz="1600" dirty="0">
                <a:solidFill>
                  <a:schemeClr val="dk1"/>
                </a:solidFill>
              </a:rPr>
              <a:t>Eleverne og læreren kigger til kompostspanden</a:t>
            </a:r>
            <a:endParaRPr sz="1600" dirty="0"/>
          </a:p>
          <a:p>
            <a:pPr marL="457200" lvl="0" indent="-317658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1580"/>
              <a:buChar char="●"/>
            </a:pPr>
            <a:r>
              <a:rPr lang="da-DK" sz="1600" dirty="0">
                <a:solidFill>
                  <a:schemeClr val="dk1"/>
                </a:solidFill>
              </a:rPr>
              <a:t>Der tales om, hvad der er sket med madaffaldet</a:t>
            </a:r>
            <a:endParaRPr sz="1600" dirty="0"/>
          </a:p>
          <a:p>
            <a:pPr marL="457200" lvl="0" indent="-317658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1580"/>
              <a:buChar char="●"/>
            </a:pPr>
            <a:r>
              <a:rPr lang="da-DK" sz="1600" dirty="0">
                <a:solidFill>
                  <a:schemeClr val="dk1"/>
                </a:solidFill>
              </a:rPr>
              <a:t>Hvad ville der være sket, hvis vi havde smidt plastik i kompostspanden?</a:t>
            </a:r>
            <a:endParaRPr lang="da-DK" sz="1600" dirty="0"/>
          </a:p>
          <a:p>
            <a:pPr marL="457200" lvl="0" indent="-317658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1580"/>
              <a:buChar char="●"/>
            </a:pPr>
            <a:r>
              <a:rPr lang="da-DK" sz="1600" dirty="0">
                <a:solidFill>
                  <a:schemeClr val="dk1"/>
                </a:solidFill>
              </a:rPr>
              <a:t>Tag billeder undervejs!</a:t>
            </a:r>
            <a:endParaRPr sz="1600" dirty="0">
              <a:solidFill>
                <a:schemeClr val="dk1"/>
              </a:solidFill>
            </a:endParaRPr>
          </a:p>
          <a:p>
            <a:pPr marL="228600" lvl="0" indent="-7747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1600" dirty="0"/>
          </a:p>
        </p:txBody>
      </p:sp>
      <p:pic>
        <p:nvPicPr>
          <p:cNvPr id="148" name="Google Shape;148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2541051"/>
            <a:ext cx="4573841" cy="3306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1"/>
          <p:cNvSpPr txBox="1">
            <a:spLocks noGrp="1"/>
          </p:cNvSpPr>
          <p:nvPr>
            <p:ph type="title"/>
          </p:nvPr>
        </p:nvSpPr>
        <p:spPr>
          <a:xfrm>
            <a:off x="711200" y="4095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Bebas Neue"/>
              <a:buNone/>
            </a:pPr>
            <a:r>
              <a:rPr lang="da-DK" dirty="0"/>
              <a:t>Lektion 3 (1)</a:t>
            </a:r>
            <a:endParaRPr dirty="0"/>
          </a:p>
        </p:txBody>
      </p:sp>
      <p:sp>
        <p:nvSpPr>
          <p:cNvPr id="154" name="Google Shape;154;p11"/>
          <p:cNvSpPr txBox="1">
            <a:spLocks noGrp="1"/>
          </p:cNvSpPr>
          <p:nvPr>
            <p:ph type="body" idx="1"/>
          </p:nvPr>
        </p:nvSpPr>
        <p:spPr>
          <a:xfrm>
            <a:off x="838200" y="1690688"/>
            <a:ext cx="10515600" cy="4486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4000"/>
              <a:buFont typeface="Arial"/>
              <a:buNone/>
            </a:pPr>
            <a:r>
              <a:rPr lang="da-DK" sz="1600" u="sng" dirty="0">
                <a:solidFill>
                  <a:schemeClr val="dk1"/>
                </a:solidFill>
              </a:rPr>
              <a:t>Opsamling fra sidste lektion</a:t>
            </a:r>
            <a:endParaRPr sz="1600" dirty="0">
              <a:solidFill>
                <a:schemeClr val="dk1"/>
              </a:solidFill>
            </a:endParaRPr>
          </a:p>
          <a:p>
            <a:pPr marL="457200" lvl="0" indent="-304006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da-DK" sz="1600" dirty="0">
                <a:solidFill>
                  <a:schemeClr val="dk1"/>
                </a:solidFill>
              </a:rPr>
              <a:t>Hvad lærte i sidste gang? </a:t>
            </a:r>
            <a:endParaRPr sz="1600" dirty="0"/>
          </a:p>
          <a:p>
            <a:pPr marL="457200" lvl="0" indent="-304006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da-DK" sz="1600" dirty="0">
                <a:solidFill>
                  <a:schemeClr val="dk1"/>
                </a:solidFill>
              </a:rPr>
              <a:t>Opfølgning på kompostspand</a:t>
            </a:r>
            <a:endParaRPr sz="1600" u="sng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4000"/>
              <a:buFont typeface="Arial"/>
              <a:buNone/>
            </a:pPr>
            <a:endParaRPr lang="da-DK" sz="1600" u="sng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4000"/>
              <a:buFont typeface="Arial"/>
              <a:buNone/>
            </a:pPr>
            <a:r>
              <a:rPr lang="da-DK" sz="1600" u="sng" dirty="0">
                <a:solidFill>
                  <a:schemeClr val="dk1"/>
                </a:solidFill>
              </a:rPr>
              <a:t>Forforståelse </a:t>
            </a:r>
            <a:endParaRPr sz="1600" dirty="0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da-DK" sz="1600" dirty="0">
                <a:solidFill>
                  <a:schemeClr val="dk1"/>
                </a:solidFill>
              </a:rPr>
              <a:t>Her kan læreren have forskellige artefakter med, som kan skabe æstetisk introduktion og anslag til emnet om mad i et bæredygtigt perspektiv.</a:t>
            </a:r>
            <a:endParaRPr sz="1600" dirty="0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16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da-DK" sz="1600" u="sng" dirty="0">
                <a:solidFill>
                  <a:schemeClr val="dk1"/>
                </a:solidFill>
              </a:rPr>
              <a:t>Samtale i plenum: </a:t>
            </a:r>
            <a:endParaRPr sz="1600" u="sng" dirty="0"/>
          </a:p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da-DK" sz="1600" dirty="0">
                <a:solidFill>
                  <a:schemeClr val="dk1"/>
                </a:solidFill>
              </a:rPr>
              <a:t>Hvorfor spiser vi mad? </a:t>
            </a:r>
            <a:endParaRPr sz="1600" dirty="0"/>
          </a:p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da-DK" sz="1600" dirty="0">
                <a:solidFill>
                  <a:schemeClr val="dk1"/>
                </a:solidFill>
              </a:rPr>
              <a:t>Hvordan kommer maden til skolen? </a:t>
            </a:r>
            <a:endParaRPr sz="1600" dirty="0"/>
          </a:p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da-DK" sz="1600" dirty="0">
                <a:solidFill>
                  <a:schemeClr val="dk1"/>
                </a:solidFill>
              </a:rPr>
              <a:t>Hvilke lande kommer maden fra tror i? </a:t>
            </a:r>
            <a:endParaRPr sz="1600" dirty="0"/>
          </a:p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da-DK" sz="1600" dirty="0">
                <a:solidFill>
                  <a:schemeClr val="dk1"/>
                </a:solidFill>
              </a:rPr>
              <a:t>Hvad ved vi om mad, og hvad tror vi, der har størst negativ effekt på klimaet? </a:t>
            </a:r>
            <a:endParaRPr sz="1600" dirty="0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1600" dirty="0">
              <a:solidFill>
                <a:schemeClr val="dk1"/>
              </a:solidFill>
            </a:endParaRPr>
          </a:p>
          <a:p>
            <a:pPr marL="228600" lvl="0" indent="-211137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None/>
            </a:pPr>
            <a:endParaRPr sz="1600" dirty="0">
              <a:solidFill>
                <a:schemeClr val="dk1"/>
              </a:solidFill>
            </a:endParaRPr>
          </a:p>
          <a:p>
            <a:pPr marL="228600" lvl="0" indent="-64135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3198962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Bebas Neue"/>
              <a:buNone/>
            </a:pPr>
            <a:r>
              <a:rPr lang="da-DK"/>
              <a:t>lektion 3 (2)</a:t>
            </a:r>
            <a:endParaRPr/>
          </a:p>
        </p:txBody>
      </p:sp>
      <p:sp>
        <p:nvSpPr>
          <p:cNvPr id="160" name="Google Shape;160;p12"/>
          <p:cNvSpPr txBox="1">
            <a:spLocks noGrp="1"/>
          </p:cNvSpPr>
          <p:nvPr>
            <p:ph type="body" idx="1"/>
          </p:nvPr>
        </p:nvSpPr>
        <p:spPr>
          <a:xfrm>
            <a:off x="838200" y="1690688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4000"/>
              <a:buNone/>
            </a:pPr>
            <a:r>
              <a:rPr lang="da-DK" sz="1600" u="sng" dirty="0">
                <a:solidFill>
                  <a:schemeClr val="dk1"/>
                </a:solidFill>
              </a:rPr>
              <a:t>Samtale i mindre grupper (følger Dialogpause - metoden)</a:t>
            </a:r>
            <a:endParaRPr sz="16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br>
              <a:rPr lang="da-DK" sz="1600" dirty="0">
                <a:solidFill>
                  <a:schemeClr val="dk1"/>
                </a:solidFill>
              </a:rPr>
            </a:br>
            <a:r>
              <a:rPr lang="da-DK" sz="1600" dirty="0">
                <a:solidFill>
                  <a:schemeClr val="dk1"/>
                </a:solidFill>
              </a:rPr>
              <a:t>Metoden skal foregå i cirkler, så eleverne kan se hinanden. </a:t>
            </a:r>
            <a:endParaRPr sz="1600" dirty="0"/>
          </a:p>
          <a:p>
            <a:pPr marL="457200" lvl="0" indent="-304006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da-DK" sz="1600" dirty="0">
                <a:solidFill>
                  <a:schemeClr val="dk1"/>
                </a:solidFill>
              </a:rPr>
              <a:t>Hvor meget mad spiser vi? </a:t>
            </a:r>
            <a:endParaRPr sz="1600" dirty="0"/>
          </a:p>
          <a:p>
            <a:pPr marL="457200" lvl="0" indent="-304006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da-DK" sz="1600" dirty="0">
                <a:solidFill>
                  <a:schemeClr val="dk1"/>
                </a:solidFill>
              </a:rPr>
              <a:t>Og hvor meget mad smider vi væk? </a:t>
            </a:r>
            <a:endParaRPr sz="1600" dirty="0"/>
          </a:p>
          <a:p>
            <a:pPr marL="457200" lvl="0" indent="-304006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da-DK" sz="1600" dirty="0">
                <a:solidFill>
                  <a:schemeClr val="dk1"/>
                </a:solidFill>
              </a:rPr>
              <a:t>Er det godt eller dårligt at smide mad væk? </a:t>
            </a:r>
            <a:endParaRPr sz="1600" dirty="0"/>
          </a:p>
          <a:p>
            <a:pPr marL="457200" lvl="0" indent="-304006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da-DK" sz="1600" dirty="0">
                <a:solidFill>
                  <a:schemeClr val="dk1"/>
                </a:solidFill>
              </a:rPr>
              <a:t>Hvad kan vi gøre for at mindske madspild?</a:t>
            </a:r>
            <a:endParaRPr sz="1600" dirty="0"/>
          </a:p>
          <a:p>
            <a:pPr marL="457200" lvl="0" indent="-13954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16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75000"/>
              <a:buNone/>
            </a:pPr>
            <a:r>
              <a:rPr lang="da-DK" sz="1600" dirty="0">
                <a:solidFill>
                  <a:schemeClr val="dk1"/>
                </a:solidFill>
              </a:rPr>
              <a:t>Eleverne kan være i forskellige omgivelser, </a:t>
            </a:r>
            <a:br>
              <a:rPr lang="da-DK" sz="1600" dirty="0">
                <a:solidFill>
                  <a:schemeClr val="dk1"/>
                </a:solidFill>
              </a:rPr>
            </a:br>
            <a:r>
              <a:rPr lang="da-DK" sz="1600" dirty="0">
                <a:solidFill>
                  <a:schemeClr val="dk1"/>
                </a:solidFill>
              </a:rPr>
              <a:t>fx hjemkundskabslokale, udenfor, ved affaldssortering osv. Placeringen er op til læreren, og hvad ressourcerne rækker til på den givne skole.</a:t>
            </a:r>
            <a:br>
              <a:rPr lang="da-DK" sz="1600" dirty="0">
                <a:solidFill>
                  <a:schemeClr val="dk1"/>
                </a:solidFill>
              </a:rPr>
            </a:br>
            <a:endParaRPr sz="16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da-DK" sz="1600" dirty="0">
                <a:solidFill>
                  <a:schemeClr val="dk1"/>
                </a:solidFill>
              </a:rPr>
              <a:t>NB: Tag billeder undervejs!  </a:t>
            </a:r>
            <a:r>
              <a:rPr lang="da-DK" sz="1600" dirty="0">
                <a:solidFill>
                  <a:schemeClr val="dk1"/>
                </a:solidFill>
                <a:highlight>
                  <a:srgbClr val="FFFF00"/>
                </a:highlight>
              </a:rPr>
              <a:t>Hvad der er sket i kompostspanden?</a:t>
            </a:r>
            <a:endParaRPr sz="1600" dirty="0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16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Bebas Neue"/>
              <a:buNone/>
            </a:pPr>
            <a:r>
              <a:rPr lang="da-DK"/>
              <a:t>lektion 4</a:t>
            </a:r>
            <a:endParaRPr/>
          </a:p>
        </p:txBody>
      </p:sp>
      <p:sp>
        <p:nvSpPr>
          <p:cNvPr id="166" name="Google Shape;166;p13"/>
          <p:cNvSpPr txBox="1">
            <a:spLocks noGrp="1"/>
          </p:cNvSpPr>
          <p:nvPr>
            <p:ph type="body" idx="1"/>
          </p:nvPr>
        </p:nvSpPr>
        <p:spPr>
          <a:xfrm>
            <a:off x="838200" y="153987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da-DK" sz="6400" u="sng" dirty="0">
                <a:solidFill>
                  <a:schemeClr val="dk1"/>
                </a:solidFill>
              </a:rPr>
              <a:t>Opsamling fra sidste lektion</a:t>
            </a:r>
            <a:endParaRPr sz="6400" dirty="0">
              <a:solidFill>
                <a:schemeClr val="dk1"/>
              </a:solidFill>
            </a:endParaRPr>
          </a:p>
          <a:p>
            <a:pPr marL="457200" lvl="0" indent="-316706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da-DK" sz="6400" dirty="0">
                <a:solidFill>
                  <a:schemeClr val="dk1"/>
                </a:solidFill>
              </a:rPr>
              <a:t>Hvad lærte i sidste gang? </a:t>
            </a:r>
            <a:endParaRPr dirty="0"/>
          </a:p>
          <a:p>
            <a:pPr marL="457200" lvl="0" indent="-316706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6951"/>
              <a:buChar char="●"/>
            </a:pPr>
            <a:r>
              <a:rPr lang="da-DK" sz="6400" dirty="0">
                <a:solidFill>
                  <a:schemeClr val="dk1"/>
                </a:solidFill>
              </a:rPr>
              <a:t>Opfølgning på kompostspand</a:t>
            </a:r>
            <a:endParaRPr dirty="0"/>
          </a:p>
          <a:p>
            <a:pPr marL="457200" lvl="0" indent="-316706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da-DK" sz="6400" dirty="0">
                <a:solidFill>
                  <a:schemeClr val="dk1"/>
                </a:solidFill>
              </a:rPr>
              <a:t>Opsamling i grupperne fra sidste lektion</a:t>
            </a:r>
            <a:br>
              <a:rPr lang="da-DK" sz="6400" dirty="0">
                <a:solidFill>
                  <a:schemeClr val="dk1"/>
                </a:solidFill>
              </a:rPr>
            </a:br>
            <a:endParaRPr sz="6400" dirty="0"/>
          </a:p>
          <a:p>
            <a:pPr marL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da-DK" sz="6400" u="sng" dirty="0">
                <a:solidFill>
                  <a:schemeClr val="dk1"/>
                </a:solidFill>
              </a:rPr>
              <a:t>Gruppearbejde - Visuel opsamling</a:t>
            </a:r>
            <a:endParaRPr dirty="0"/>
          </a:p>
          <a:p>
            <a:pPr marL="457200" lvl="0" indent="-316706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da-DK" sz="6400" dirty="0">
                <a:solidFill>
                  <a:schemeClr val="dk1"/>
                </a:solidFill>
              </a:rPr>
              <a:t>Lav en visuel opsamling med reflektioner over hvordan i har arbejdet med </a:t>
            </a:r>
            <a:r>
              <a:rPr lang="da-DK" sz="6400" i="1" dirty="0">
                <a:solidFill>
                  <a:schemeClr val="dk1"/>
                </a:solidFill>
              </a:rPr>
              <a:t>Dialogpause - metoden</a:t>
            </a:r>
            <a:r>
              <a:rPr lang="da-DK" sz="6400" dirty="0">
                <a:solidFill>
                  <a:schemeClr val="dk1"/>
                </a:solidFill>
              </a:rPr>
              <a:t> og de 3 sidste lektioner</a:t>
            </a:r>
            <a:endParaRPr dirty="0"/>
          </a:p>
          <a:p>
            <a:pPr marL="457200" lvl="0" indent="-316706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da-DK" sz="6400" dirty="0">
                <a:solidFill>
                  <a:schemeClr val="dk1"/>
                </a:solidFill>
              </a:rPr>
              <a:t>Inddrag billeder fra jeres kompost, billeder fra Google eller illustrer selv</a:t>
            </a:r>
            <a:endParaRPr dirty="0"/>
          </a:p>
          <a:p>
            <a:pPr marL="457200" lvl="0" indent="-316706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da-DK" sz="6400" dirty="0">
                <a:solidFill>
                  <a:schemeClr val="dk1"/>
                </a:solidFill>
              </a:rPr>
              <a:t>I bestemmer selv, hvordan i vil udføre jeres visuelle opsamling fx planche, powerpoint osv. </a:t>
            </a:r>
            <a:endParaRPr dirty="0"/>
          </a:p>
          <a:p>
            <a:pPr marL="457200" lvl="0" indent="-316706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da-DK" sz="6400" dirty="0">
                <a:solidFill>
                  <a:schemeClr val="dk1"/>
                </a:solidFill>
              </a:rPr>
              <a:t>Fremlæg jeres reflektioner og billeder på klassen</a:t>
            </a:r>
            <a:endParaRPr dirty="0"/>
          </a:p>
          <a:p>
            <a:pPr marL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6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da-DK" sz="6400" dirty="0">
                <a:solidFill>
                  <a:schemeClr val="dk1"/>
                </a:solidFill>
              </a:rPr>
              <a:t>Tag billeder undervejs!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endParaRPr dirty="0"/>
          </a:p>
          <a:p>
            <a:pPr marL="228600" lvl="0" indent="-1841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14" descr="Kuva, joka sisältää kohteen teksti, kuvakaappaus, Fontti, graafinen suunnittelu&#10;&#10;Kuvaus luotu automaattisesti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6508" y="1524000"/>
            <a:ext cx="10158984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901</Words>
  <Application>Microsoft Office PowerPoint</Application>
  <PresentationFormat>Laajakuva</PresentationFormat>
  <Paragraphs>96</Paragraphs>
  <Slides>14</Slides>
  <Notes>14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14</vt:i4>
      </vt:variant>
    </vt:vector>
  </HeadingPairs>
  <TitlesOfParts>
    <vt:vector size="18" baseType="lpstr">
      <vt:lpstr>Bebas Neue</vt:lpstr>
      <vt:lpstr>Montserrat Light</vt:lpstr>
      <vt:lpstr>Arial</vt:lpstr>
      <vt:lpstr>Office-teema</vt:lpstr>
      <vt:lpstr>PowerPoint-esitys</vt:lpstr>
      <vt:lpstr>Mad i et større perspektiv   Mad fra jord til bord ↔ bord til jord </vt:lpstr>
      <vt:lpstr>Introduktion til forløbet</vt:lpstr>
      <vt:lpstr>PowerPoint-esitys</vt:lpstr>
      <vt:lpstr>Introduktion til læringsmål med  Dialogpause  som metode</vt:lpstr>
      <vt:lpstr>Spilleregler for en konstruktiv dialog </vt:lpstr>
      <vt:lpstr> LEKTION 1</vt:lpstr>
      <vt:lpstr>Lektion 1 – Praktisk opgave: Lav en kompostspand    </vt:lpstr>
      <vt:lpstr>lektion 2 (1)</vt:lpstr>
      <vt:lpstr>Lektion 2 (2) Brain-break med fokus på kompostspand  </vt:lpstr>
      <vt:lpstr>Lektion 3 (1)</vt:lpstr>
      <vt:lpstr>lektion 3 (2)</vt:lpstr>
      <vt:lpstr>lektion 4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Jessica Mukkala</dc:creator>
  <cp:lastModifiedBy>Oona Mertoniemi</cp:lastModifiedBy>
  <cp:revision>3</cp:revision>
  <dcterms:created xsi:type="dcterms:W3CDTF">2024-05-06T12:17:41Z</dcterms:created>
  <dcterms:modified xsi:type="dcterms:W3CDTF">2025-08-22T05:57:53Z</dcterms:modified>
</cp:coreProperties>
</file>