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Bebas Neue" panose="020B0606020202050201" pitchFamily="34" charset="0"/>
      <p:regular r:id="rId16"/>
    </p:embeddedFont>
    <p:embeddedFont>
      <p:font typeface="Montserrat" panose="00000500000000000000" pitchFamily="50" charset="0"/>
      <p:regular r:id="rId17"/>
      <p:bold r:id="rId18"/>
      <p:italic r:id="rId19"/>
      <p:boldItalic r:id="rId20"/>
    </p:embeddedFont>
    <p:embeddedFont>
      <p:font typeface="Montserrat Light" panose="00000400000000000000" pitchFamily="50"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i/leTC8tAeyAtp9R9ksBk6JvUJ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20" y="4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4" name="Google Shape;8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1d1eb935d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g31d1eb935d4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1d7359357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31d7359357f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1d7359357f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g31d7359357f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1d76546d1b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g31d76546d1b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1d1eb935d4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g31d1eb935d4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1d7b3eb296_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g31d7b3eb296_2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1d76546d1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g31d76546d1b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1d7b3eb296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g31d7b3eb296_4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1d7b3eb296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g31d7b3eb296_1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1d7b3eb296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 name="Google Shape;186;g31d7b3eb296_1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1d76546d1b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g31d76546d1b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Bebas Neue"/>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Bebas Neue"/>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pic>
        <p:nvPicPr>
          <p:cNvPr id="23" name="Google Shape;23;p6" descr="Kuva, joka sisältää kohteen Värikkyys, kuvio, keltainen, appelsiini&#10;&#10;Kuvaus luotu automaattisesti"/>
          <p:cNvPicPr preferRelativeResize="0"/>
          <p:nvPr/>
        </p:nvPicPr>
        <p:blipFill rotWithShape="1">
          <a:blip r:embed="rId2">
            <a:alphaModFix/>
          </a:blip>
          <a:srcRect t="10000"/>
          <a:stretch/>
        </p:blipFill>
        <p:spPr>
          <a:xfrm>
            <a:off x="0" y="0"/>
            <a:ext cx="12192000" cy="6858000"/>
          </a:xfrm>
          <a:prstGeom prst="rect">
            <a:avLst/>
          </a:prstGeom>
          <a:noFill/>
          <a:ln>
            <a:noFill/>
          </a:ln>
        </p:spPr>
      </p:pic>
      <p:sp>
        <p:nvSpPr>
          <p:cNvPr id="24" name="Google Shape;24;p6"/>
          <p:cNvSpPr/>
          <p:nvPr/>
        </p:nvSpPr>
        <p:spPr>
          <a:xfrm>
            <a:off x="326858" y="365125"/>
            <a:ext cx="11538284" cy="62161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yhjä" type="blank">
  <p:cSld name="BLANK">
    <p:spTree>
      <p:nvGrpSpPr>
        <p:cNvPr id="1" name="Shape 25"/>
        <p:cNvGrpSpPr/>
        <p:nvPr/>
      </p:nvGrpSpPr>
      <p:grpSpPr>
        <a:xfrm>
          <a:off x="0" y="0"/>
          <a:ext cx="0" cy="0"/>
          <a:chOff x="0" y="0"/>
          <a:chExt cx="0" cy="0"/>
        </a:xfrm>
      </p:grpSpPr>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san ylätunniste" type="secHead">
  <p:cSld name="SECTION_HEADER">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ebas Neue"/>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2" name="Google Shape;3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ksi sisältökohdetta" type="twoObj">
  <p:cSld name="TWO_OBJECTS">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42"/>
        <p:cNvGrpSpPr/>
        <p:nvPr/>
      </p:nvGrpSpPr>
      <p:grpSpPr>
        <a:xfrm>
          <a:off x="0" y="0"/>
          <a:ext cx="0" cy="0"/>
          <a:chOff x="0" y="0"/>
          <a:chExt cx="0" cy="0"/>
        </a:xfrm>
      </p:grpSpPr>
      <p:sp>
        <p:nvSpPr>
          <p:cNvPr id="43" name="Google Shape;43;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51"/>
        <p:cNvGrpSpPr/>
        <p:nvPr/>
      </p:nvGrpSpPr>
      <p:grpSpPr>
        <a:xfrm>
          <a:off x="0" y="0"/>
          <a:ext cx="0" cy="0"/>
          <a:chOff x="0" y="0"/>
          <a:chExt cx="0" cy="0"/>
        </a:xfrm>
      </p:grpSpPr>
      <p:sp>
        <p:nvSpPr>
          <p:cNvPr id="52" name="Google Shape;52;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tekstillinen sisältö" type="objTx">
  <p:cSld name="OBJECT_WITH_CAPTION_TEXT">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uvatekstillinen kuva" type="picTx">
  <p:cSld name="PICTURE_WITH_CAPTION_TEXT">
    <p:spTree>
      <p:nvGrpSpPr>
        <p:cNvPr id="1" name="Shape 63"/>
        <p:cNvGrpSpPr/>
        <p:nvPr/>
      </p:nvGrpSpPr>
      <p:grpSpPr>
        <a:xfrm>
          <a:off x="0" y="0"/>
          <a:ext cx="0" cy="0"/>
          <a:chOff x="0" y="0"/>
          <a:chExt cx="0" cy="0"/>
        </a:xfrm>
      </p:grpSpPr>
      <p:sp>
        <p:nvSpPr>
          <p:cNvPr id="64" name="Google Shape;64;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2"/>
          <p:cNvSpPr>
            <a:spLocks noGrp="1"/>
          </p:cNvSpPr>
          <p:nvPr>
            <p:ph type="pic" idx="2"/>
          </p:nvPr>
        </p:nvSpPr>
        <p:spPr>
          <a:xfrm>
            <a:off x="5183188" y="987425"/>
            <a:ext cx="6172200" cy="4873625"/>
          </a:xfrm>
          <a:prstGeom prst="rect">
            <a:avLst/>
          </a:prstGeom>
          <a:noFill/>
          <a:ln>
            <a:noFill/>
          </a:ln>
        </p:spPr>
      </p:sp>
      <p:sp>
        <p:nvSpPr>
          <p:cNvPr id="66" name="Google Shape;66;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tsikko ja pystysuora teksti" type="vertTx">
  <p:cSld name="VERTICAL_TEXT">
    <p:spTree>
      <p:nvGrpSpPr>
        <p:cNvPr id="1" name="Shape 70"/>
        <p:cNvGrpSpPr/>
        <p:nvPr/>
      </p:nvGrpSpPr>
      <p:grpSpPr>
        <a:xfrm>
          <a:off x="0" y="0"/>
          <a:ext cx="0" cy="0"/>
          <a:chOff x="0" y="0"/>
          <a:chExt cx="0" cy="0"/>
        </a:xfrm>
      </p:grpSpPr>
      <p:sp>
        <p:nvSpPr>
          <p:cNvPr id="71" name="Google Shape;71;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ystysuora otsikko ja teksti" type="vertTitleAndTx">
  <p:cSld name="VERTICAL_TITLE_AND_VERTICAL_TEXT">
    <p:spTree>
      <p:nvGrpSpPr>
        <p:cNvPr id="1" name="Shape 76"/>
        <p:cNvGrpSpPr/>
        <p:nvPr/>
      </p:nvGrpSpPr>
      <p:grpSpPr>
        <a:xfrm>
          <a:off x="0" y="0"/>
          <a:ext cx="0" cy="0"/>
          <a:chOff x="0" y="0"/>
          <a:chExt cx="0" cy="0"/>
        </a:xfrm>
      </p:grpSpPr>
      <p:sp>
        <p:nvSpPr>
          <p:cNvPr id="77" name="Google Shape;77;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Bebas Neue"/>
              <a:buNone/>
              <a:defRPr sz="4400" b="0" i="0" u="none" strike="noStrike" cap="none">
                <a:solidFill>
                  <a:schemeClr val="dk1"/>
                </a:solidFill>
                <a:latin typeface="Bebas Neue"/>
                <a:ea typeface="Bebas Neue"/>
                <a:cs typeface="Bebas Neue"/>
                <a:sym typeface="Bebas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8" name="Google Shape;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Montserrat Light"/>
                <a:ea typeface="Montserrat Light"/>
                <a:cs typeface="Montserrat Light"/>
                <a:sym typeface="Montserrat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9" name="Google Shape;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Montserrat Light"/>
                <a:ea typeface="Montserrat Light"/>
                <a:cs typeface="Montserrat Light"/>
                <a:sym typeface="Montserrat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10" name="Google Shape;1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skraplabbet.se/teacher"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sopor.nu/" TargetMode="External"/><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www.affald.dk/" TargetMode="External"/><Relationship Id="rId5" Type="http://schemas.openxmlformats.org/officeDocument/2006/relationships/hyperlink" Target="https://sortere.no/" TargetMode="External"/><Relationship Id="rId4" Type="http://schemas.openxmlformats.org/officeDocument/2006/relationships/hyperlink" Target="https://renonord.dk/sortering/ny-film-rundtur-paa-nordvaerks-sorteringsanlaeg" TargetMode="External"/><Relationship Id="rId9" Type="http://schemas.openxmlformats.org/officeDocument/2006/relationships/hyperlink" Target="https://rinkiin.fi/sv/sortering-hemm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hyperlink" Target="https://www.verdensmaal.org/12-ansvarligt-forbrug-og-produktion#secondary-header-container"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danmarkformaalene.dk/emballage-som-ressource" TargetMode="External"/><Relationship Id="rId5" Type="http://schemas.openxmlformats.org/officeDocument/2006/relationships/hyperlink" Target="https://www.verdensmaalene.dk/fakta/verdensmaalene" TargetMode="External"/><Relationship Id="rId4" Type="http://schemas.openxmlformats.org/officeDocument/2006/relationships/hyperlink" Target="https://tv.tv2.dk/2015-05-06-alt-bliver-brugt-det-sker-der-med-dit-usaelgelige-genbrugstoej"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 descr="Kuva, joka sisältää kohteen teksti, Grafiikka, graafinen suunnittelu, juliste&#10;&#10;Kuvaus luotu automaattisesti"/>
          <p:cNvPicPr preferRelativeResize="0"/>
          <p:nvPr/>
        </p:nvPicPr>
        <p:blipFill rotWithShape="1">
          <a:blip r:embed="rId3">
            <a:alphaModFix/>
          </a:blip>
          <a:srcRect/>
          <a:stretch/>
        </p:blipFill>
        <p:spPr>
          <a:xfrm>
            <a:off x="314463" y="0"/>
            <a:ext cx="11563073"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g31d1eb935d4_0_8"/>
          <p:cNvSpPr txBox="1">
            <a:spLocks noGrp="1"/>
          </p:cNvSpPr>
          <p:nvPr>
            <p:ph type="title"/>
          </p:nvPr>
        </p:nvSpPr>
        <p:spPr>
          <a:xfrm>
            <a:off x="571325" y="4999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fi-FI" sz="4000" dirty="0"/>
              <a:t>Introduktion </a:t>
            </a:r>
            <a:r>
              <a:rPr lang="fi-FI" sz="4000" dirty="0" err="1"/>
              <a:t>til</a:t>
            </a:r>
            <a:r>
              <a:rPr lang="fi-FI" sz="4000" dirty="0"/>
              <a:t> </a:t>
            </a:r>
            <a:r>
              <a:rPr lang="fi-FI" sz="4000" dirty="0" err="1"/>
              <a:t>forløbet</a:t>
            </a:r>
            <a:endParaRPr sz="4000" dirty="0"/>
          </a:p>
        </p:txBody>
      </p:sp>
      <p:sp>
        <p:nvSpPr>
          <p:cNvPr id="92" name="Google Shape;92;g31d1eb935d4_0_8"/>
          <p:cNvSpPr/>
          <p:nvPr/>
        </p:nvSpPr>
        <p:spPr>
          <a:xfrm>
            <a:off x="1364300" y="2436225"/>
            <a:ext cx="6553500" cy="621300"/>
          </a:xfrm>
          <a:prstGeom prst="rect">
            <a:avLst/>
          </a:prstGeom>
          <a:solidFill>
            <a:srgbClr val="F6B26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Light"/>
              <a:ea typeface="Montserrat Light"/>
              <a:cs typeface="Montserrat Light"/>
              <a:sym typeface="Montserrat Light"/>
            </a:endParaRPr>
          </a:p>
        </p:txBody>
      </p:sp>
      <p:sp>
        <p:nvSpPr>
          <p:cNvPr id="93" name="Google Shape;93;g31d1eb935d4_0_8"/>
          <p:cNvSpPr txBox="1">
            <a:spLocks noGrp="1"/>
          </p:cNvSpPr>
          <p:nvPr>
            <p:ph type="body" idx="1"/>
          </p:nvPr>
        </p:nvSpPr>
        <p:spPr>
          <a:xfrm>
            <a:off x="726625" y="1686400"/>
            <a:ext cx="7682700" cy="4351200"/>
          </a:xfrm>
          <a:prstGeom prst="rect">
            <a:avLst/>
          </a:prstGeom>
          <a:noFill/>
          <a:ln>
            <a:noFill/>
          </a:ln>
        </p:spPr>
        <p:txBody>
          <a:bodyPr spcFirstLastPara="1" wrap="square" lIns="91425" tIns="45700" rIns="91425" bIns="45700" anchor="t" anchorCtr="0">
            <a:normAutofit fontScale="62500" lnSpcReduction="20000"/>
          </a:bodyPr>
          <a:lstStyle/>
          <a:p>
            <a:pPr marL="0" indent="0">
              <a:buSzPct val="57692"/>
              <a:buNone/>
            </a:pPr>
            <a:r>
              <a:rPr lang="fi-FI" sz="3120" dirty="0" err="1"/>
              <a:t>Velkommen</a:t>
            </a:r>
            <a:r>
              <a:rPr lang="fi-FI" sz="3120" dirty="0"/>
              <a:t> </a:t>
            </a:r>
            <a:r>
              <a:rPr lang="fi-FI" sz="3120" dirty="0" err="1"/>
              <a:t>til</a:t>
            </a:r>
            <a:r>
              <a:rPr lang="fi-FI" sz="3120" dirty="0"/>
              <a:t> </a:t>
            </a:r>
            <a:r>
              <a:rPr lang="fi-FI" sz="3120" dirty="0" err="1"/>
              <a:t>dette</a:t>
            </a:r>
            <a:r>
              <a:rPr lang="fi-FI" sz="3120" dirty="0"/>
              <a:t> </a:t>
            </a:r>
            <a:r>
              <a:rPr lang="fi-FI" sz="3120" dirty="0" err="1"/>
              <a:t>undervisningsforløb</a:t>
            </a:r>
            <a:r>
              <a:rPr lang="fi-FI" sz="3120" dirty="0"/>
              <a:t> </a:t>
            </a:r>
            <a:r>
              <a:rPr lang="fi-FI" sz="3120" dirty="0" err="1"/>
              <a:t>med</a:t>
            </a:r>
            <a:r>
              <a:rPr lang="fi-FI" sz="3120" dirty="0"/>
              <a:t> </a:t>
            </a:r>
            <a:r>
              <a:rPr lang="fi-FI" sz="3120" dirty="0" err="1"/>
              <a:t>udgangspunkt</a:t>
            </a:r>
            <a:r>
              <a:rPr lang="fi-FI" sz="3120" dirty="0"/>
              <a:t> i </a:t>
            </a:r>
            <a:r>
              <a:rPr lang="fi-FI" sz="3120" dirty="0" err="1"/>
              <a:t>verdensmål</a:t>
            </a:r>
            <a:r>
              <a:rPr lang="fi-FI" sz="3120" dirty="0"/>
              <a:t> </a:t>
            </a:r>
            <a:r>
              <a:rPr lang="fi-FI" sz="3120" dirty="0" err="1"/>
              <a:t>nummer</a:t>
            </a:r>
            <a:r>
              <a:rPr lang="fi-FI" sz="3120" dirty="0"/>
              <a:t> 12:</a:t>
            </a:r>
            <a:endParaRPr sz="3120" dirty="0"/>
          </a:p>
          <a:p>
            <a:pPr marL="0" lvl="0" indent="0" algn="l" rtl="0">
              <a:lnSpc>
                <a:spcPct val="90000"/>
              </a:lnSpc>
              <a:spcBef>
                <a:spcPts val="1000"/>
              </a:spcBef>
              <a:spcAft>
                <a:spcPts val="0"/>
              </a:spcAft>
              <a:buSzPct val="64285"/>
              <a:buNone/>
            </a:pPr>
            <a:endParaRPr dirty="0"/>
          </a:p>
          <a:p>
            <a:pPr marL="0" lvl="0" indent="0" algn="l" rtl="0">
              <a:lnSpc>
                <a:spcPct val="90000"/>
              </a:lnSpc>
              <a:spcBef>
                <a:spcPts val="1000"/>
              </a:spcBef>
              <a:spcAft>
                <a:spcPts val="0"/>
              </a:spcAft>
              <a:buSzPct val="28133"/>
              <a:buNone/>
            </a:pPr>
            <a:r>
              <a:rPr lang="fi-FI" b="1" dirty="0">
                <a:latin typeface="Montserrat"/>
                <a:ea typeface="Montserrat"/>
                <a:cs typeface="Montserrat"/>
                <a:sym typeface="Montserrat"/>
              </a:rPr>
              <a:t>            </a:t>
            </a:r>
            <a:r>
              <a:rPr lang="fi-FI" sz="6398" b="1" dirty="0" err="1">
                <a:latin typeface="Bebas Neue"/>
                <a:ea typeface="Bebas Neue"/>
                <a:cs typeface="Bebas Neue"/>
                <a:sym typeface="Bebas Neue"/>
              </a:rPr>
              <a:t>Ansvarligt</a:t>
            </a:r>
            <a:r>
              <a:rPr lang="fi-FI" sz="6398" b="1" dirty="0">
                <a:latin typeface="Bebas Neue"/>
                <a:ea typeface="Bebas Neue"/>
                <a:cs typeface="Bebas Neue"/>
                <a:sym typeface="Bebas Neue"/>
              </a:rPr>
              <a:t> </a:t>
            </a:r>
            <a:r>
              <a:rPr lang="fi-FI" sz="6398" b="1" dirty="0" err="1">
                <a:latin typeface="Bebas Neue"/>
                <a:ea typeface="Bebas Neue"/>
                <a:cs typeface="Bebas Neue"/>
                <a:sym typeface="Bebas Neue"/>
              </a:rPr>
              <a:t>forbrug</a:t>
            </a:r>
            <a:r>
              <a:rPr lang="fi-FI" sz="6398" b="1" dirty="0">
                <a:latin typeface="Bebas Neue"/>
                <a:ea typeface="Bebas Neue"/>
                <a:cs typeface="Bebas Neue"/>
                <a:sym typeface="Bebas Neue"/>
              </a:rPr>
              <a:t> </a:t>
            </a:r>
            <a:r>
              <a:rPr lang="fi-FI" sz="6398" b="1" dirty="0" err="1">
                <a:latin typeface="Bebas Neue"/>
                <a:ea typeface="Bebas Neue"/>
                <a:cs typeface="Bebas Neue"/>
                <a:sym typeface="Bebas Neue"/>
              </a:rPr>
              <a:t>og</a:t>
            </a:r>
            <a:r>
              <a:rPr lang="fi-FI" sz="6398" b="1" dirty="0">
                <a:latin typeface="Bebas Neue"/>
                <a:ea typeface="Bebas Neue"/>
                <a:cs typeface="Bebas Neue"/>
                <a:sym typeface="Bebas Neue"/>
              </a:rPr>
              <a:t> produktion.</a:t>
            </a:r>
            <a:endParaRPr sz="6398" b="1" dirty="0">
              <a:latin typeface="Bebas Neue"/>
              <a:ea typeface="Bebas Neue"/>
              <a:cs typeface="Bebas Neue"/>
              <a:sym typeface="Bebas Neue"/>
            </a:endParaRPr>
          </a:p>
          <a:p>
            <a:pPr marL="0" lvl="0" indent="0" algn="l" rtl="0">
              <a:lnSpc>
                <a:spcPct val="90000"/>
              </a:lnSpc>
              <a:spcBef>
                <a:spcPts val="1000"/>
              </a:spcBef>
              <a:spcAft>
                <a:spcPts val="0"/>
              </a:spcAft>
              <a:buSzPct val="64285"/>
              <a:buNone/>
            </a:pPr>
            <a:endParaRPr dirty="0"/>
          </a:p>
          <a:p>
            <a:pPr marL="0" lvl="0" indent="0" algn="l" rtl="0">
              <a:lnSpc>
                <a:spcPct val="90000"/>
              </a:lnSpc>
              <a:spcBef>
                <a:spcPts val="1000"/>
              </a:spcBef>
              <a:spcAft>
                <a:spcPts val="0"/>
              </a:spcAft>
              <a:buSzPct val="56962"/>
              <a:buNone/>
            </a:pPr>
            <a:r>
              <a:rPr lang="fi-FI" sz="3160" b="1" dirty="0" err="1">
                <a:latin typeface="Montserrat"/>
                <a:ea typeface="Montserrat"/>
                <a:cs typeface="Montserrat"/>
                <a:sym typeface="Montserrat"/>
              </a:rPr>
              <a:t>Målgruppe</a:t>
            </a:r>
            <a:r>
              <a:rPr lang="fi-FI" sz="3160" dirty="0"/>
              <a:t>: </a:t>
            </a:r>
            <a:r>
              <a:rPr lang="fi-FI" sz="3160" dirty="0" err="1"/>
              <a:t>Indskolingen</a:t>
            </a:r>
            <a:r>
              <a:rPr lang="fi-FI" sz="3160" dirty="0"/>
              <a:t>/</a:t>
            </a:r>
            <a:r>
              <a:rPr lang="fi-FI" sz="3160" dirty="0" err="1"/>
              <a:t>mellemtrin</a:t>
            </a:r>
            <a:endParaRPr sz="3160" dirty="0"/>
          </a:p>
          <a:p>
            <a:pPr marL="0" lvl="0" indent="0" algn="l" rtl="0">
              <a:lnSpc>
                <a:spcPct val="90000"/>
              </a:lnSpc>
              <a:spcBef>
                <a:spcPts val="1000"/>
              </a:spcBef>
              <a:spcAft>
                <a:spcPts val="0"/>
              </a:spcAft>
              <a:buSzPct val="56962"/>
              <a:buNone/>
            </a:pPr>
            <a:r>
              <a:rPr lang="fi-FI" sz="3160" b="1" dirty="0" err="1">
                <a:latin typeface="Montserrat"/>
                <a:ea typeface="Montserrat"/>
                <a:cs typeface="Montserrat"/>
                <a:sym typeface="Montserrat"/>
              </a:rPr>
              <a:t>Varighed</a:t>
            </a:r>
            <a:r>
              <a:rPr lang="fi-FI" sz="3160" dirty="0"/>
              <a:t>: 10 </a:t>
            </a:r>
            <a:r>
              <a:rPr lang="fi-FI" sz="3160" dirty="0" err="1"/>
              <a:t>lektioner</a:t>
            </a:r>
            <a:r>
              <a:rPr lang="fi-FI" sz="3160" dirty="0"/>
              <a:t> </a:t>
            </a:r>
            <a:r>
              <a:rPr lang="fi-FI" sz="3160" dirty="0" err="1"/>
              <a:t>samt</a:t>
            </a:r>
            <a:r>
              <a:rPr lang="fi-FI" sz="3160" dirty="0"/>
              <a:t> en </a:t>
            </a:r>
            <a:r>
              <a:rPr lang="fi-FI" sz="3160" dirty="0" err="1"/>
              <a:t>temamøde</a:t>
            </a:r>
            <a:r>
              <a:rPr lang="fi-FI" sz="3160" dirty="0"/>
              <a:t> </a:t>
            </a:r>
            <a:r>
              <a:rPr lang="fi-FI" sz="3160" dirty="0" err="1"/>
              <a:t>med</a:t>
            </a:r>
            <a:r>
              <a:rPr lang="fi-FI" sz="3160" dirty="0"/>
              <a:t> </a:t>
            </a:r>
            <a:r>
              <a:rPr lang="fi-FI" sz="3160" dirty="0" err="1"/>
              <a:t>forældre</a:t>
            </a:r>
            <a:endParaRPr sz="3160" dirty="0"/>
          </a:p>
          <a:p>
            <a:pPr marL="0" lvl="0" indent="0" algn="l" rtl="0">
              <a:lnSpc>
                <a:spcPct val="90000"/>
              </a:lnSpc>
              <a:spcBef>
                <a:spcPts val="1000"/>
              </a:spcBef>
              <a:spcAft>
                <a:spcPts val="0"/>
              </a:spcAft>
              <a:buSzPct val="56962"/>
              <a:buNone/>
            </a:pPr>
            <a:endParaRPr sz="3160" dirty="0"/>
          </a:p>
          <a:p>
            <a:pPr marL="0" lvl="0" indent="0" algn="l" rtl="0">
              <a:lnSpc>
                <a:spcPct val="90000"/>
              </a:lnSpc>
              <a:spcBef>
                <a:spcPts val="1000"/>
              </a:spcBef>
              <a:spcAft>
                <a:spcPts val="0"/>
              </a:spcAft>
              <a:buSzPct val="56962"/>
              <a:buNone/>
            </a:pPr>
            <a:r>
              <a:rPr lang="fi-FI" sz="3160" dirty="0" err="1"/>
              <a:t>Når</a:t>
            </a:r>
            <a:r>
              <a:rPr lang="fi-FI" sz="3160" dirty="0"/>
              <a:t> </a:t>
            </a:r>
            <a:r>
              <a:rPr lang="fi-FI" sz="3160" dirty="0" err="1"/>
              <a:t>man</a:t>
            </a:r>
            <a:r>
              <a:rPr lang="fi-FI" sz="3160" dirty="0"/>
              <a:t> </a:t>
            </a:r>
            <a:r>
              <a:rPr lang="fi-FI" sz="3160" dirty="0" err="1"/>
              <a:t>arbejder</a:t>
            </a:r>
            <a:r>
              <a:rPr lang="fi-FI" sz="3160" dirty="0"/>
              <a:t> </a:t>
            </a:r>
            <a:r>
              <a:rPr lang="fi-FI" sz="3160" dirty="0" err="1"/>
              <a:t>med</a:t>
            </a:r>
            <a:r>
              <a:rPr lang="fi-FI" sz="3160" dirty="0"/>
              <a:t> de </a:t>
            </a:r>
            <a:r>
              <a:rPr lang="fi-FI" sz="3160" dirty="0" err="1"/>
              <a:t>yngste</a:t>
            </a:r>
            <a:r>
              <a:rPr lang="fi-FI" sz="3160" dirty="0"/>
              <a:t> </a:t>
            </a:r>
            <a:r>
              <a:rPr lang="fi-FI" sz="3160" dirty="0" err="1"/>
              <a:t>om</a:t>
            </a:r>
            <a:r>
              <a:rPr lang="fi-FI" sz="3160" dirty="0"/>
              <a:t> </a:t>
            </a:r>
            <a:r>
              <a:rPr lang="fi-FI" sz="3160" dirty="0" err="1"/>
              <a:t>dette</a:t>
            </a:r>
            <a:r>
              <a:rPr lang="fi-FI" sz="3160" dirty="0"/>
              <a:t> </a:t>
            </a:r>
            <a:r>
              <a:rPr lang="fi-FI" sz="3160" dirty="0" err="1"/>
              <a:t>emne</a:t>
            </a:r>
            <a:r>
              <a:rPr lang="fi-FI" sz="3160" dirty="0"/>
              <a:t>, </a:t>
            </a:r>
            <a:r>
              <a:rPr lang="fi-FI" sz="3160" dirty="0" err="1"/>
              <a:t>er</a:t>
            </a:r>
            <a:r>
              <a:rPr lang="fi-FI" sz="3160" dirty="0"/>
              <a:t> </a:t>
            </a:r>
            <a:r>
              <a:rPr lang="fi-FI" sz="3160" dirty="0" err="1"/>
              <a:t>det</a:t>
            </a:r>
            <a:r>
              <a:rPr lang="fi-FI" sz="3160" dirty="0"/>
              <a:t> en </a:t>
            </a:r>
            <a:r>
              <a:rPr lang="fi-FI" sz="3160" dirty="0" err="1"/>
              <a:t>fordel</a:t>
            </a:r>
            <a:r>
              <a:rPr lang="fi-FI" sz="3160" dirty="0"/>
              <a:t> at </a:t>
            </a:r>
            <a:r>
              <a:rPr lang="fi-FI" sz="3160" dirty="0" err="1"/>
              <a:t>tage</a:t>
            </a:r>
            <a:r>
              <a:rPr lang="fi-FI" sz="3160" dirty="0"/>
              <a:t> </a:t>
            </a:r>
            <a:r>
              <a:rPr lang="fi-FI" sz="3160" dirty="0" err="1"/>
              <a:t>udgangspunkt</a:t>
            </a:r>
            <a:r>
              <a:rPr lang="fi-FI" sz="3160" dirty="0"/>
              <a:t> i </a:t>
            </a:r>
            <a:r>
              <a:rPr lang="fi-FI" sz="3160" dirty="0" err="1"/>
              <a:t>elevernes</a:t>
            </a:r>
            <a:r>
              <a:rPr lang="fi-FI" sz="3160" dirty="0"/>
              <a:t> </a:t>
            </a:r>
            <a:r>
              <a:rPr lang="fi-FI" sz="3160" dirty="0" err="1"/>
              <a:t>egen</a:t>
            </a:r>
            <a:r>
              <a:rPr lang="fi-FI" sz="3160" dirty="0"/>
              <a:t> </a:t>
            </a:r>
            <a:r>
              <a:rPr lang="fi-FI" sz="3160" dirty="0" err="1"/>
              <a:t>hverdag</a:t>
            </a:r>
            <a:r>
              <a:rPr lang="fi-FI" sz="3160" dirty="0"/>
              <a:t>.</a:t>
            </a:r>
            <a:endParaRPr sz="3160" dirty="0"/>
          </a:p>
          <a:p>
            <a:pPr marL="0" lvl="0" indent="0" algn="l" rtl="0">
              <a:lnSpc>
                <a:spcPct val="90000"/>
              </a:lnSpc>
              <a:spcBef>
                <a:spcPts val="1000"/>
              </a:spcBef>
              <a:spcAft>
                <a:spcPts val="0"/>
              </a:spcAft>
              <a:buSzPct val="56962"/>
              <a:buNone/>
            </a:pPr>
            <a:endParaRPr sz="3160" dirty="0"/>
          </a:p>
          <a:p>
            <a:pPr marL="0" lvl="0" indent="0" algn="l" rtl="0">
              <a:lnSpc>
                <a:spcPct val="90000"/>
              </a:lnSpc>
              <a:spcBef>
                <a:spcPts val="1000"/>
              </a:spcBef>
              <a:spcAft>
                <a:spcPts val="0"/>
              </a:spcAft>
              <a:buSzPct val="56962"/>
              <a:buNone/>
            </a:pPr>
            <a:r>
              <a:rPr lang="fi-FI" sz="3160" b="1" dirty="0" err="1">
                <a:latin typeface="Montserrat"/>
                <a:ea typeface="Montserrat"/>
                <a:cs typeface="Montserrat"/>
                <a:sym typeface="Montserrat"/>
              </a:rPr>
              <a:t>Fokusområder</a:t>
            </a:r>
            <a:r>
              <a:rPr lang="fi-FI" sz="3160" b="1" dirty="0">
                <a:latin typeface="Montserrat"/>
                <a:ea typeface="Montserrat"/>
                <a:cs typeface="Montserrat"/>
                <a:sym typeface="Montserrat"/>
              </a:rPr>
              <a:t>/</a:t>
            </a:r>
            <a:r>
              <a:rPr lang="fi-FI" sz="3160" b="1" dirty="0" err="1">
                <a:latin typeface="Montserrat"/>
                <a:ea typeface="Montserrat"/>
                <a:cs typeface="Montserrat"/>
                <a:sym typeface="Montserrat"/>
              </a:rPr>
              <a:t>begreber</a:t>
            </a:r>
            <a:r>
              <a:rPr lang="fi-FI" sz="3160" dirty="0"/>
              <a:t>: </a:t>
            </a:r>
            <a:r>
              <a:rPr lang="fi-FI" sz="3160" dirty="0" err="1"/>
              <a:t>Forbrug</a:t>
            </a:r>
            <a:r>
              <a:rPr lang="fi-FI" sz="3160" dirty="0"/>
              <a:t>, </a:t>
            </a:r>
            <a:r>
              <a:rPr lang="fi-FI" sz="3160" dirty="0" err="1"/>
              <a:t>affald</a:t>
            </a:r>
            <a:r>
              <a:rPr lang="fi-FI" sz="3160" dirty="0"/>
              <a:t>, </a:t>
            </a:r>
            <a:r>
              <a:rPr lang="fi-FI" sz="3160" dirty="0" err="1"/>
              <a:t>sortering</a:t>
            </a:r>
            <a:r>
              <a:rPr lang="fi-FI" sz="3160" dirty="0"/>
              <a:t> </a:t>
            </a:r>
            <a:r>
              <a:rPr lang="fi-FI" sz="3160" dirty="0" err="1"/>
              <a:t>og</a:t>
            </a:r>
            <a:r>
              <a:rPr lang="fi-FI" sz="3160" dirty="0"/>
              <a:t> </a:t>
            </a:r>
            <a:r>
              <a:rPr lang="fi-FI" sz="3160" dirty="0" err="1"/>
              <a:t>genbrug</a:t>
            </a:r>
            <a:r>
              <a:rPr lang="fi-FI" sz="3160" dirty="0"/>
              <a:t>.</a:t>
            </a:r>
            <a:endParaRPr sz="3160" dirty="0"/>
          </a:p>
        </p:txBody>
      </p:sp>
      <p:pic>
        <p:nvPicPr>
          <p:cNvPr id="94" name="Google Shape;94;g31d1eb935d4_0_8"/>
          <p:cNvPicPr preferRelativeResize="0"/>
          <p:nvPr/>
        </p:nvPicPr>
        <p:blipFill>
          <a:blip r:embed="rId3">
            <a:alphaModFix/>
          </a:blip>
          <a:stretch>
            <a:fillRect/>
          </a:stretch>
        </p:blipFill>
        <p:spPr>
          <a:xfrm>
            <a:off x="8801738" y="1825625"/>
            <a:ext cx="2530950" cy="2545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g31d7359357f_0_7"/>
          <p:cNvPicPr preferRelativeResize="0"/>
          <p:nvPr/>
        </p:nvPicPr>
        <p:blipFill rotWithShape="1">
          <a:blip r:embed="rId3">
            <a:alphaModFix/>
          </a:blip>
          <a:srcRect/>
          <a:stretch/>
        </p:blipFill>
        <p:spPr>
          <a:xfrm>
            <a:off x="152400" y="152400"/>
            <a:ext cx="12039600" cy="6705600"/>
          </a:xfrm>
          <a:prstGeom prst="rect">
            <a:avLst/>
          </a:prstGeom>
          <a:noFill/>
          <a:ln>
            <a:noFill/>
          </a:ln>
        </p:spPr>
      </p:pic>
      <p:sp>
        <p:nvSpPr>
          <p:cNvPr id="100" name="Google Shape;100;g31d7359357f_0_7"/>
          <p:cNvSpPr txBox="1"/>
          <p:nvPr/>
        </p:nvSpPr>
        <p:spPr>
          <a:xfrm>
            <a:off x="464350" y="414150"/>
            <a:ext cx="11026200" cy="594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fi-FI" sz="3500" dirty="0" err="1">
                <a:solidFill>
                  <a:schemeClr val="dk1"/>
                </a:solidFill>
                <a:latin typeface="Bebas Neue"/>
                <a:ea typeface="Bebas Neue"/>
                <a:cs typeface="Bebas Neue"/>
                <a:sym typeface="Bebas Neue"/>
              </a:rPr>
              <a:t>Lektion</a:t>
            </a:r>
            <a:r>
              <a:rPr lang="fi-FI" sz="3500" dirty="0">
                <a:solidFill>
                  <a:schemeClr val="dk1"/>
                </a:solidFill>
                <a:latin typeface="Bebas Neue"/>
                <a:ea typeface="Bebas Neue"/>
                <a:cs typeface="Bebas Neue"/>
                <a:sym typeface="Bebas Neue"/>
              </a:rPr>
              <a:t> 1+2: </a:t>
            </a:r>
            <a:r>
              <a:rPr lang="fi-FI" sz="3500" dirty="0" err="1">
                <a:solidFill>
                  <a:schemeClr val="dk1"/>
                </a:solidFill>
                <a:latin typeface="Bebas Neue"/>
                <a:ea typeface="Bebas Neue"/>
                <a:cs typeface="Bebas Neue"/>
                <a:sym typeface="Bebas Neue"/>
              </a:rPr>
              <a:t>Hvad</a:t>
            </a:r>
            <a:r>
              <a:rPr lang="fi-FI" sz="3500" dirty="0">
                <a:solidFill>
                  <a:schemeClr val="dk1"/>
                </a:solidFill>
                <a:latin typeface="Bebas Neue"/>
                <a:ea typeface="Bebas Neue"/>
                <a:cs typeface="Bebas Neue"/>
                <a:sym typeface="Bebas Neue"/>
              </a:rPr>
              <a:t> </a:t>
            </a:r>
            <a:r>
              <a:rPr lang="fi-FI" sz="3500" dirty="0" err="1">
                <a:solidFill>
                  <a:schemeClr val="dk1"/>
                </a:solidFill>
                <a:latin typeface="Bebas Neue"/>
                <a:ea typeface="Bebas Neue"/>
                <a:cs typeface="Bebas Neue"/>
                <a:sym typeface="Bebas Neue"/>
              </a:rPr>
              <a:t>er</a:t>
            </a:r>
            <a:r>
              <a:rPr lang="fi-FI" sz="3500" dirty="0">
                <a:solidFill>
                  <a:schemeClr val="dk1"/>
                </a:solidFill>
                <a:latin typeface="Bebas Neue"/>
                <a:ea typeface="Bebas Neue"/>
                <a:cs typeface="Bebas Neue"/>
                <a:sym typeface="Bebas Neue"/>
              </a:rPr>
              <a:t> </a:t>
            </a:r>
            <a:r>
              <a:rPr lang="fi-FI" sz="3500" dirty="0" err="1">
                <a:solidFill>
                  <a:schemeClr val="dk1"/>
                </a:solidFill>
                <a:latin typeface="Bebas Neue"/>
                <a:ea typeface="Bebas Neue"/>
                <a:cs typeface="Bebas Neue"/>
                <a:sym typeface="Bebas Neue"/>
              </a:rPr>
              <a:t>affald</a:t>
            </a:r>
            <a:r>
              <a:rPr lang="fi-FI" sz="3500" dirty="0">
                <a:solidFill>
                  <a:schemeClr val="dk1"/>
                </a:solidFill>
                <a:latin typeface="Bebas Neue"/>
                <a:ea typeface="Bebas Neue"/>
                <a:cs typeface="Bebas Neue"/>
                <a:sym typeface="Bebas Neue"/>
              </a:rPr>
              <a:t> </a:t>
            </a:r>
            <a:r>
              <a:rPr lang="fi-FI" sz="3500" dirty="0" err="1">
                <a:solidFill>
                  <a:schemeClr val="dk1"/>
                </a:solidFill>
                <a:latin typeface="Bebas Neue"/>
                <a:ea typeface="Bebas Neue"/>
                <a:cs typeface="Bebas Neue"/>
                <a:sym typeface="Bebas Neue"/>
              </a:rPr>
              <a:t>og</a:t>
            </a:r>
            <a:r>
              <a:rPr lang="fi-FI" sz="3500" dirty="0">
                <a:solidFill>
                  <a:schemeClr val="dk1"/>
                </a:solidFill>
                <a:latin typeface="Bebas Neue"/>
                <a:ea typeface="Bebas Neue"/>
                <a:cs typeface="Bebas Neue"/>
                <a:sym typeface="Bebas Neue"/>
              </a:rPr>
              <a:t> </a:t>
            </a:r>
            <a:r>
              <a:rPr lang="fi-FI" sz="3500" dirty="0" err="1">
                <a:solidFill>
                  <a:schemeClr val="dk1"/>
                </a:solidFill>
                <a:latin typeface="Bebas Neue"/>
                <a:ea typeface="Bebas Neue"/>
                <a:cs typeface="Bebas Neue"/>
                <a:sym typeface="Bebas Neue"/>
              </a:rPr>
              <a:t>hvordan</a:t>
            </a:r>
            <a:r>
              <a:rPr lang="fi-FI" sz="3500" dirty="0">
                <a:solidFill>
                  <a:schemeClr val="dk1"/>
                </a:solidFill>
                <a:latin typeface="Bebas Neue"/>
                <a:ea typeface="Bebas Neue"/>
                <a:cs typeface="Bebas Neue"/>
                <a:sym typeface="Bebas Neue"/>
              </a:rPr>
              <a:t> </a:t>
            </a:r>
            <a:r>
              <a:rPr lang="fi-FI" sz="3500" dirty="0" err="1">
                <a:solidFill>
                  <a:schemeClr val="dk1"/>
                </a:solidFill>
                <a:latin typeface="Bebas Neue"/>
                <a:ea typeface="Bebas Neue"/>
                <a:cs typeface="Bebas Neue"/>
                <a:sym typeface="Bebas Neue"/>
              </a:rPr>
              <a:t>sorterer</a:t>
            </a:r>
            <a:r>
              <a:rPr lang="fi-FI" sz="3500" dirty="0">
                <a:solidFill>
                  <a:schemeClr val="dk1"/>
                </a:solidFill>
                <a:latin typeface="Bebas Neue"/>
                <a:ea typeface="Bebas Neue"/>
                <a:cs typeface="Bebas Neue"/>
                <a:sym typeface="Bebas Neue"/>
              </a:rPr>
              <a:t> vi?</a:t>
            </a:r>
            <a:r>
              <a:rPr lang="fi-FI" sz="3300" dirty="0">
                <a:solidFill>
                  <a:schemeClr val="dk1"/>
                </a:solidFill>
                <a:latin typeface="Bebas Neue"/>
                <a:ea typeface="Bebas Neue"/>
                <a:cs typeface="Bebas Neue"/>
                <a:sym typeface="Bebas Neue"/>
              </a:rPr>
              <a:t> </a:t>
            </a:r>
            <a:endParaRPr sz="3300" dirty="0">
              <a:solidFill>
                <a:schemeClr val="dk1"/>
              </a:solidFill>
              <a:latin typeface="Bebas Neue"/>
              <a:ea typeface="Bebas Neue"/>
              <a:cs typeface="Bebas Neue"/>
              <a:sym typeface="Bebas Neue"/>
            </a:endParaRPr>
          </a:p>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Formål</a:t>
            </a:r>
            <a:r>
              <a:rPr lang="fi-FI" sz="1800" b="1" dirty="0">
                <a:solidFill>
                  <a:schemeClr val="dk1"/>
                </a:solidFill>
                <a:latin typeface="Montserrat Light" panose="00000400000000000000" pitchFamily="50" charset="0"/>
                <a:ea typeface="Montserrat"/>
                <a:cs typeface="Montserrat"/>
                <a:sym typeface="Montserrat"/>
              </a:rPr>
              <a:t>: </a:t>
            </a:r>
            <a:r>
              <a:rPr lang="fi-FI" sz="1800" dirty="0">
                <a:solidFill>
                  <a:schemeClr val="dk1"/>
                </a:solidFill>
                <a:latin typeface="Montserrat Light" panose="00000400000000000000" pitchFamily="50" charset="0"/>
                <a:ea typeface="Montserrat"/>
                <a:cs typeface="Montserrat"/>
                <a:sym typeface="Montserrat"/>
              </a:rPr>
              <a:t>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får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kendskab</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emnet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genkende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forskellige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affaldstyper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a:t>
            </a:r>
            <a:endParaRPr sz="1800" b="1"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Lærerens</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forberedelse</a:t>
            </a:r>
            <a:r>
              <a:rPr lang="fi-FI" sz="1800" b="1"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Udvælg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billeder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vises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klassen</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15000"/>
              </a:lnSpc>
              <a:spcBef>
                <a:spcPts val="120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Forløbet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påbegyndes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en </a:t>
            </a:r>
            <a:r>
              <a:rPr lang="fi-FI" sz="1800" dirty="0" err="1">
                <a:solidFill>
                  <a:schemeClr val="dk1"/>
                </a:solidFill>
                <a:latin typeface="Montserrat Light" panose="00000400000000000000" pitchFamily="50" charset="0"/>
                <a:ea typeface="Montserrat"/>
                <a:cs typeface="Montserrat"/>
                <a:sym typeface="Montserrat"/>
              </a:rPr>
              <a:t>klassedialog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udgangspunkt</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billeder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vises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klassen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snakke</a:t>
            </a:r>
            <a:r>
              <a:rPr lang="fi-FI" sz="1800" dirty="0">
                <a:solidFill>
                  <a:schemeClr val="dk1"/>
                </a:solidFill>
                <a:latin typeface="Montserrat Light" panose="00000400000000000000" pitchFamily="50" charset="0"/>
                <a:ea typeface="Montserrat"/>
                <a:cs typeface="Montserrat"/>
                <a:sym typeface="Montserrat"/>
              </a:rPr>
              <a:t> sammen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hvad</a:t>
            </a:r>
            <a:r>
              <a:rPr lang="fi-FI" sz="1800" dirty="0">
                <a:solidFill>
                  <a:schemeClr val="dk1"/>
                </a:solidFill>
                <a:latin typeface="Montserrat Light" panose="00000400000000000000" pitchFamily="50" charset="0"/>
                <a:ea typeface="Montserrat"/>
                <a:cs typeface="Montserrat"/>
                <a:sym typeface="Montserrat"/>
              </a:rPr>
              <a:t> de </a:t>
            </a:r>
            <a:r>
              <a:rPr lang="fi-FI" sz="1800" dirty="0" err="1">
                <a:solidFill>
                  <a:schemeClr val="dk1"/>
                </a:solidFill>
                <a:latin typeface="Montserrat Light" panose="00000400000000000000" pitchFamily="50" charset="0"/>
                <a:ea typeface="Montserrat"/>
                <a:cs typeface="Montserrat"/>
                <a:sym typeface="Montserrat"/>
              </a:rPr>
              <a:t>ser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billederne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hvad</a:t>
            </a:r>
            <a:r>
              <a:rPr lang="fi-FI" sz="1800" dirty="0">
                <a:solidFill>
                  <a:schemeClr val="dk1"/>
                </a:solidFill>
                <a:latin typeface="Montserrat Light" panose="00000400000000000000" pitchFamily="50" charset="0"/>
                <a:ea typeface="Montserrat"/>
                <a:cs typeface="Montserrat"/>
                <a:sym typeface="Montserrat"/>
              </a:rPr>
              <a:t> de </a:t>
            </a:r>
            <a:r>
              <a:rPr lang="fi-FI" sz="1800" dirty="0" err="1">
                <a:solidFill>
                  <a:schemeClr val="dk1"/>
                </a:solidFill>
                <a:latin typeface="Montserrat Light" panose="00000400000000000000" pitchFamily="50" charset="0"/>
                <a:ea typeface="Montserrat"/>
                <a:cs typeface="Montserrat"/>
                <a:sym typeface="Montserrat"/>
              </a:rPr>
              <a:t>kommer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tænke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osv</a:t>
            </a:r>
            <a:r>
              <a:rPr lang="fi-FI" sz="1800" dirty="0">
                <a:solidFill>
                  <a:schemeClr val="dk1"/>
                </a:solidFill>
                <a:latin typeface="Montserrat Light" panose="00000400000000000000" pitchFamily="50" charset="0"/>
                <a:ea typeface="Montserrat"/>
                <a:cs typeface="Montserrat"/>
                <a:sym typeface="Montserrat"/>
              </a:rPr>
              <a:t>. </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Billederne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findes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i="1" dirty="0" err="1">
                <a:solidFill>
                  <a:schemeClr val="dk1"/>
                </a:solidFill>
                <a:latin typeface="Montserrat Light" panose="00000400000000000000" pitchFamily="50" charset="0"/>
                <a:ea typeface="Montserrat"/>
                <a:cs typeface="Montserrat"/>
                <a:sym typeface="Montserrat"/>
              </a:rPr>
              <a:t>Skräplabbet.se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under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samtalsbilder</a:t>
            </a:r>
            <a:r>
              <a:rPr lang="fi-FI" sz="1800" dirty="0">
                <a:solidFill>
                  <a:schemeClr val="dk1"/>
                </a:solidFill>
                <a:latin typeface="Montserrat Light" panose="00000400000000000000" pitchFamily="50" charset="0"/>
                <a:ea typeface="Montserrat"/>
                <a:cs typeface="Montserrat"/>
                <a:sym typeface="Montserrat"/>
              </a:rPr>
              <a:t>”: </a:t>
            </a:r>
            <a:r>
              <a:rPr lang="fi-FI" sz="1800" u="sng" dirty="0">
                <a:solidFill>
                  <a:schemeClr val="hlink"/>
                </a:solidFill>
                <a:latin typeface="Montserrat Light" panose="00000400000000000000" pitchFamily="50" charset="0"/>
                <a:ea typeface="Montserrat"/>
                <a:cs typeface="Montserrat"/>
                <a:sym typeface="Montserrat"/>
                <a:hlinkClick r:id="rId4"/>
              </a:rPr>
              <a:t>https://skraplabbet.se/teacher</a:t>
            </a:r>
            <a:r>
              <a:rPr lang="fi-FI" sz="1800" dirty="0">
                <a:solidFill>
                  <a:schemeClr val="dk1"/>
                </a:solidFill>
                <a:latin typeface="Montserrat Light" panose="00000400000000000000" pitchFamily="50" charset="0"/>
                <a:ea typeface="Montserrat"/>
                <a:cs typeface="Montserrat"/>
                <a:sym typeface="Montserrat"/>
              </a:rPr>
              <a:t> </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15000"/>
              </a:lnSpc>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Læreren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guide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elevernes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komme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hjælpespørgsmål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også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findes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ovenstående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link</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00000"/>
              </a:lnSpc>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Undervejs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læreren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skrive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elevernes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observationer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tavlen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siden</a:t>
            </a:r>
            <a:r>
              <a:rPr lang="fi-FI" sz="1800" dirty="0">
                <a:solidFill>
                  <a:schemeClr val="dk1"/>
                </a:solidFill>
                <a:latin typeface="Montserrat Light" panose="00000400000000000000" pitchFamily="50" charset="0"/>
                <a:ea typeface="Montserrat"/>
                <a:cs typeface="Montserrat"/>
                <a:sym typeface="Montserrat"/>
              </a:rPr>
              <a:t> af.</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9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9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900" dirty="0">
              <a:solidFill>
                <a:schemeClr val="dk1"/>
              </a:solidFill>
            </a:endParaRPr>
          </a:p>
          <a:p>
            <a:pPr marL="0" lvl="0" indent="0" algn="l" rtl="0">
              <a:spcBef>
                <a:spcPts val="1200"/>
              </a:spcBef>
              <a:spcAft>
                <a:spcPts val="0"/>
              </a:spcAft>
              <a:buNone/>
            </a:pPr>
            <a:endParaRPr sz="2800" dirty="0">
              <a:solidFill>
                <a:schemeClr val="dk1"/>
              </a:solidFill>
              <a:latin typeface="Montserrat Light"/>
              <a:ea typeface="Montserrat Light"/>
              <a:cs typeface="Montserrat Light"/>
              <a:sym typeface="Montserrat Light"/>
            </a:endParaRPr>
          </a:p>
        </p:txBody>
      </p:sp>
      <p:pic>
        <p:nvPicPr>
          <p:cNvPr id="101" name="Google Shape;101;g31d7359357f_0_7"/>
          <p:cNvPicPr preferRelativeResize="0"/>
          <p:nvPr/>
        </p:nvPicPr>
        <p:blipFill>
          <a:blip r:embed="rId5">
            <a:alphaModFix/>
          </a:blip>
          <a:stretch>
            <a:fillRect/>
          </a:stretch>
        </p:blipFill>
        <p:spPr>
          <a:xfrm>
            <a:off x="7417776" y="5484911"/>
            <a:ext cx="1318701" cy="860814"/>
          </a:xfrm>
          <a:prstGeom prst="rect">
            <a:avLst/>
          </a:prstGeom>
          <a:noFill/>
          <a:ln>
            <a:noFill/>
          </a:ln>
        </p:spPr>
      </p:pic>
      <p:pic>
        <p:nvPicPr>
          <p:cNvPr id="102" name="Google Shape;102;g31d7359357f_0_7"/>
          <p:cNvPicPr preferRelativeResize="0"/>
          <p:nvPr/>
        </p:nvPicPr>
        <p:blipFill>
          <a:blip r:embed="rId6">
            <a:alphaModFix/>
          </a:blip>
          <a:stretch>
            <a:fillRect/>
          </a:stretch>
        </p:blipFill>
        <p:spPr>
          <a:xfrm>
            <a:off x="5716350" y="5497627"/>
            <a:ext cx="1281842" cy="864625"/>
          </a:xfrm>
          <a:prstGeom prst="rect">
            <a:avLst/>
          </a:prstGeom>
          <a:noFill/>
          <a:ln>
            <a:noFill/>
          </a:ln>
        </p:spPr>
      </p:pic>
      <p:pic>
        <p:nvPicPr>
          <p:cNvPr id="103" name="Google Shape;103;g31d7359357f_0_7"/>
          <p:cNvPicPr preferRelativeResize="0"/>
          <p:nvPr/>
        </p:nvPicPr>
        <p:blipFill>
          <a:blip r:embed="rId7">
            <a:alphaModFix/>
          </a:blip>
          <a:stretch>
            <a:fillRect/>
          </a:stretch>
        </p:blipFill>
        <p:spPr>
          <a:xfrm>
            <a:off x="3971225" y="5497625"/>
            <a:ext cx="1318694" cy="864625"/>
          </a:xfrm>
          <a:prstGeom prst="rect">
            <a:avLst/>
          </a:prstGeom>
          <a:noFill/>
          <a:ln>
            <a:noFill/>
          </a:ln>
        </p:spPr>
      </p:pic>
      <p:pic>
        <p:nvPicPr>
          <p:cNvPr id="104" name="Google Shape;104;g31d7359357f_0_7"/>
          <p:cNvPicPr preferRelativeResize="0"/>
          <p:nvPr/>
        </p:nvPicPr>
        <p:blipFill>
          <a:blip r:embed="rId8">
            <a:alphaModFix/>
          </a:blip>
          <a:stretch>
            <a:fillRect/>
          </a:stretch>
        </p:blipFill>
        <p:spPr>
          <a:xfrm>
            <a:off x="2770273" y="5497625"/>
            <a:ext cx="859800" cy="864625"/>
          </a:xfrm>
          <a:prstGeom prst="rect">
            <a:avLst/>
          </a:prstGeom>
          <a:noFill/>
          <a:ln>
            <a:noFill/>
          </a:ln>
        </p:spPr>
      </p:pic>
      <p:cxnSp>
        <p:nvCxnSpPr>
          <p:cNvPr id="105" name="Google Shape;105;g31d7359357f_0_7"/>
          <p:cNvCxnSpPr/>
          <p:nvPr/>
        </p:nvCxnSpPr>
        <p:spPr>
          <a:xfrm>
            <a:off x="637750" y="2553700"/>
            <a:ext cx="10679400" cy="9300"/>
          </a:xfrm>
          <a:prstGeom prst="straightConnector1">
            <a:avLst/>
          </a:prstGeom>
          <a:noFill/>
          <a:ln w="38100" cap="flat" cmpd="sng">
            <a:solidFill>
              <a:srgbClr val="E69138"/>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g31d7359357f_0_11"/>
          <p:cNvPicPr preferRelativeResize="0"/>
          <p:nvPr/>
        </p:nvPicPr>
        <p:blipFill rotWithShape="1">
          <a:blip r:embed="rId3">
            <a:alphaModFix/>
          </a:blip>
          <a:srcRect/>
          <a:stretch/>
        </p:blipFill>
        <p:spPr>
          <a:xfrm>
            <a:off x="0" y="-25225"/>
            <a:ext cx="12192000" cy="6858000"/>
          </a:xfrm>
          <a:prstGeom prst="rect">
            <a:avLst/>
          </a:prstGeom>
          <a:noFill/>
          <a:ln>
            <a:noFill/>
          </a:ln>
        </p:spPr>
      </p:pic>
      <p:sp>
        <p:nvSpPr>
          <p:cNvPr id="111" name="Google Shape;111;g31d7359357f_0_11"/>
          <p:cNvSpPr txBox="1"/>
          <p:nvPr/>
        </p:nvSpPr>
        <p:spPr>
          <a:xfrm>
            <a:off x="707075" y="604150"/>
            <a:ext cx="4827900" cy="48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4000" b="1" dirty="0" err="1">
                <a:solidFill>
                  <a:schemeClr val="dk1"/>
                </a:solidFill>
                <a:latin typeface="Bebas Neue"/>
                <a:ea typeface="Bebas Neue"/>
                <a:cs typeface="Bebas Neue"/>
                <a:sym typeface="Bebas Neue"/>
              </a:rPr>
              <a:t>Lektion</a:t>
            </a:r>
            <a:r>
              <a:rPr lang="fi-FI" sz="4000" b="1" dirty="0">
                <a:solidFill>
                  <a:schemeClr val="dk1"/>
                </a:solidFill>
                <a:latin typeface="Bebas Neue"/>
                <a:ea typeface="Bebas Neue"/>
                <a:cs typeface="Bebas Neue"/>
                <a:sym typeface="Bebas Neue"/>
              </a:rPr>
              <a:t> 1+2 </a:t>
            </a:r>
            <a:r>
              <a:rPr lang="fi-FI" sz="4000" b="1" dirty="0" err="1">
                <a:solidFill>
                  <a:schemeClr val="dk1"/>
                </a:solidFill>
                <a:latin typeface="Bebas Neue"/>
                <a:ea typeface="Bebas Neue"/>
                <a:cs typeface="Bebas Neue"/>
                <a:sym typeface="Bebas Neue"/>
              </a:rPr>
              <a:t>fortsat</a:t>
            </a:r>
            <a:r>
              <a:rPr lang="fi-FI" sz="4000" b="1" dirty="0">
                <a:solidFill>
                  <a:schemeClr val="dk1"/>
                </a:solidFill>
                <a:latin typeface="Bebas Neue"/>
                <a:ea typeface="Bebas Neue"/>
                <a:cs typeface="Bebas Neue"/>
                <a:sym typeface="Bebas Neue"/>
              </a:rPr>
              <a:t>…</a:t>
            </a:r>
            <a:endParaRPr sz="4000" b="1" dirty="0">
              <a:solidFill>
                <a:schemeClr val="dk1"/>
              </a:solidFill>
              <a:latin typeface="Bebas Neue"/>
              <a:ea typeface="Bebas Neue"/>
              <a:cs typeface="Bebas Neue"/>
              <a:sym typeface="Bebas Neue"/>
            </a:endParaRPr>
          </a:p>
        </p:txBody>
      </p:sp>
      <p:sp>
        <p:nvSpPr>
          <p:cNvPr id="112" name="Google Shape;112;g31d7359357f_0_11"/>
          <p:cNvSpPr txBox="1"/>
          <p:nvPr/>
        </p:nvSpPr>
        <p:spPr>
          <a:xfrm>
            <a:off x="707075" y="1543955"/>
            <a:ext cx="10658425" cy="4826900"/>
          </a:xfrm>
          <a:prstGeom prst="rect">
            <a:avLst/>
          </a:prstGeom>
          <a:noFill/>
          <a:ln>
            <a:noFill/>
          </a:ln>
        </p:spPr>
        <p:txBody>
          <a:bodyPr spcFirstLastPara="1" wrap="square" lIns="91425" tIns="91425" rIns="91425" bIns="91425" anchor="t" anchorCtr="0">
            <a:noAutofit/>
          </a:bodyPr>
          <a:lstStyle/>
          <a:p>
            <a:pPr marL="342900" lvl="0" indent="-342900" algn="l" rtl="0">
              <a:spcBef>
                <a:spcPts val="0"/>
              </a:spcBef>
              <a:spcAft>
                <a:spcPts val="0"/>
              </a:spcAft>
              <a:buFont typeface="+mj-lt"/>
              <a:buAutoNum type="arabicPeriod"/>
            </a:pPr>
            <a:r>
              <a:rPr lang="fi-FI" sz="1800" dirty="0" err="1">
                <a:solidFill>
                  <a:schemeClr val="dk1"/>
                </a:solidFill>
                <a:latin typeface="Montserrat Light" panose="00000400000000000000" pitchFamily="50" charset="0"/>
                <a:ea typeface="Montserrat"/>
                <a:cs typeface="Montserrat"/>
                <a:sym typeface="Montserrat"/>
              </a:rPr>
              <a:t>Efter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stilladseres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forløbets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nøgleord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har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deltagelsesmuligheder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vi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arbejde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handler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altsammen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hvordan</a:t>
            </a:r>
            <a:r>
              <a:rPr lang="fi-FI" sz="1800" dirty="0">
                <a:solidFill>
                  <a:schemeClr val="dk1"/>
                </a:solidFill>
                <a:latin typeface="Montserrat Light" panose="00000400000000000000" pitchFamily="50" charset="0"/>
                <a:ea typeface="Montserrat"/>
                <a:cs typeface="Montserrat"/>
                <a:sym typeface="Montserrat"/>
              </a:rPr>
              <a:t> vi </a:t>
            </a:r>
            <a:r>
              <a:rPr lang="fi-FI" sz="1800" dirty="0" err="1">
                <a:solidFill>
                  <a:schemeClr val="dk1"/>
                </a:solidFill>
                <a:latin typeface="Montserrat Light" panose="00000400000000000000" pitchFamily="50" charset="0"/>
                <a:ea typeface="Montserrat"/>
                <a:cs typeface="Montserrat"/>
                <a:sym typeface="Montserrat"/>
              </a:rPr>
              <a:t>sorterer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genbruger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ord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vi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have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styr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br>
              <a:rPr lang="fi-FI" sz="1800" dirty="0">
                <a:solidFill>
                  <a:schemeClr val="dk1"/>
                </a:solidFill>
                <a:latin typeface="Montserrat Light" panose="00000400000000000000" pitchFamily="50" charset="0"/>
                <a:ea typeface="Montserrat"/>
                <a:cs typeface="Montserrat"/>
                <a:sym typeface="Montserrat"/>
              </a:rPr>
            </a:br>
            <a:br>
              <a:rPr lang="fi-FI" sz="1800" dirty="0">
                <a:solidFill>
                  <a:schemeClr val="dk1"/>
                </a:solidFill>
                <a:latin typeface="Montserrat Light" panose="00000400000000000000" pitchFamily="50" charset="0"/>
                <a:ea typeface="Montserrat"/>
                <a:cs typeface="Montserrat"/>
                <a:sym typeface="Montserrat"/>
              </a:rPr>
            </a:br>
            <a:br>
              <a:rPr lang="fi-FI" sz="1800" dirty="0">
                <a:solidFill>
                  <a:schemeClr val="dk1"/>
                </a:solidFill>
                <a:latin typeface="Montserrat Light" panose="00000400000000000000" pitchFamily="50" charset="0"/>
                <a:ea typeface="Montserrat"/>
                <a:cs typeface="Montserrat"/>
                <a:sym typeface="Montserrat"/>
              </a:rPr>
            </a:br>
            <a:br>
              <a:rPr lang="fi-FI" sz="1800" dirty="0">
                <a:solidFill>
                  <a:schemeClr val="dk1"/>
                </a:solidFill>
                <a:latin typeface="Montserrat Light" panose="00000400000000000000" pitchFamily="50" charset="0"/>
                <a:ea typeface="Montserrat"/>
                <a:cs typeface="Montserrat"/>
                <a:sym typeface="Montserrat"/>
              </a:rPr>
            </a:br>
            <a:endParaRPr lang="fi-FI" sz="1800" dirty="0">
              <a:solidFill>
                <a:schemeClr val="dk1"/>
              </a:solidFill>
              <a:latin typeface="Montserrat Light" panose="00000400000000000000" pitchFamily="50" charset="0"/>
              <a:ea typeface="Montserrat"/>
              <a:cs typeface="Montserrat"/>
              <a:sym typeface="Montserrat"/>
            </a:endParaRPr>
          </a:p>
          <a:p>
            <a:pPr marL="342900" indent="-342900">
              <a:buFont typeface="+mj-lt"/>
              <a:buAutoNum type="arabicPeriod"/>
            </a:pPr>
            <a:r>
              <a:rPr lang="da-DK" sz="1800" dirty="0">
                <a:solidFill>
                  <a:schemeClr val="dk1"/>
                </a:solidFill>
                <a:latin typeface="Montserrat Light" panose="00000400000000000000" pitchFamily="50" charset="0"/>
                <a:ea typeface="Montserrat"/>
                <a:cs typeface="Montserrat"/>
                <a:sym typeface="Montserrat"/>
              </a:rPr>
              <a:t>Til læreren: På nedenstående link findes beskrivelser af de forskellige affaldstyper samt genbrug og sortering.  Snak med eleverne om de kender de forskellige affaldstyper fx madaffald eller gammelt legetøj. Affaldssorterer de hjemme hos dem? </a:t>
            </a:r>
            <a:br>
              <a:rPr lang="da-DK" sz="1800" dirty="0">
                <a:solidFill>
                  <a:schemeClr val="dk1"/>
                </a:solidFill>
                <a:latin typeface="Montserrat Light" panose="00000400000000000000" pitchFamily="50" charset="0"/>
                <a:ea typeface="Montserrat"/>
                <a:cs typeface="Montserrat"/>
                <a:sym typeface="Montserrat"/>
              </a:rPr>
            </a:br>
            <a:r>
              <a:rPr lang="da-DK" sz="1800" dirty="0">
                <a:solidFill>
                  <a:schemeClr val="dk1"/>
                </a:solidFill>
                <a:latin typeface="Montserrat Light" panose="00000400000000000000" pitchFamily="50" charset="0"/>
                <a:ea typeface="Montserrat"/>
                <a:cs typeface="Montserrat"/>
                <a:sym typeface="Montserrat"/>
              </a:rPr>
              <a:t>*Obs på forskellige affaldssorteringer i landene.</a:t>
            </a:r>
          </a:p>
          <a:p>
            <a:pPr marL="342900" indent="-342900">
              <a:buFont typeface="+mj-lt"/>
              <a:buAutoNum type="arabicPeriod"/>
            </a:pPr>
            <a:endParaRPr lang="da-DK" sz="1800" dirty="0">
              <a:solidFill>
                <a:schemeClr val="dk1"/>
              </a:solidFill>
              <a:latin typeface="Montserrat Light" panose="00000400000000000000" pitchFamily="50" charset="0"/>
              <a:ea typeface="Montserrat"/>
              <a:cs typeface="Montserrat"/>
              <a:sym typeface="Montserrat"/>
            </a:endParaRPr>
          </a:p>
          <a:p>
            <a:pPr marL="342900" indent="-342900">
              <a:buFont typeface="+mj-lt"/>
              <a:buAutoNum type="arabicPeriod"/>
            </a:pPr>
            <a:endParaRPr lang="da-DK" sz="1800" dirty="0">
              <a:solidFill>
                <a:schemeClr val="dk1"/>
              </a:solidFill>
              <a:latin typeface="Montserrat Light" panose="00000400000000000000" pitchFamily="50" charset="0"/>
              <a:ea typeface="Montserrat"/>
              <a:cs typeface="Montserrat"/>
              <a:sym typeface="Montserrat"/>
            </a:endParaRPr>
          </a:p>
          <a:p>
            <a:pPr marL="342900" indent="-342900">
              <a:buFont typeface="+mj-lt"/>
              <a:buAutoNum type="arabicPeriod"/>
            </a:pPr>
            <a:endParaRPr lang="da-DK" sz="1800" dirty="0">
              <a:solidFill>
                <a:schemeClr val="dk1"/>
              </a:solidFill>
              <a:latin typeface="Montserrat Light" panose="00000400000000000000" pitchFamily="50" charset="0"/>
              <a:ea typeface="Montserrat"/>
              <a:cs typeface="Montserrat"/>
              <a:sym typeface="Montserrat"/>
            </a:endParaRPr>
          </a:p>
          <a:p>
            <a:pPr marL="342900" indent="-342900">
              <a:buFont typeface="+mj-lt"/>
              <a:buAutoNum type="arabicPeriod"/>
            </a:pPr>
            <a:endParaRPr lang="da-DK" sz="1800" dirty="0">
              <a:solidFill>
                <a:schemeClr val="dk1"/>
              </a:solidFill>
              <a:latin typeface="Montserrat Light" panose="00000400000000000000" pitchFamily="50" charset="0"/>
              <a:ea typeface="Montserrat"/>
              <a:cs typeface="Montserrat"/>
              <a:sym typeface="Montserrat"/>
            </a:endParaRPr>
          </a:p>
          <a:p>
            <a:pPr marL="342900" indent="-342900">
              <a:buFont typeface="+mj-lt"/>
              <a:buAutoNum type="arabicPeriod"/>
            </a:pPr>
            <a:r>
              <a:rPr lang="da-DK" sz="1800" dirty="0">
                <a:solidFill>
                  <a:schemeClr val="dk1"/>
                </a:solidFill>
                <a:latin typeface="Montserrat Light" panose="00000400000000000000" pitchFamily="50" charset="0"/>
                <a:ea typeface="Montserrat Light"/>
                <a:cs typeface="Montserrat Light"/>
                <a:sym typeface="Montserrat Light"/>
              </a:rPr>
              <a:t>Se video sammen: Hvad sker der med vores affald?</a:t>
            </a:r>
            <a:br>
              <a:rPr lang="da-DK" sz="1800" dirty="0">
                <a:solidFill>
                  <a:schemeClr val="dk1"/>
                </a:solidFill>
                <a:latin typeface="Montserrat Light" panose="00000400000000000000" pitchFamily="50" charset="0"/>
                <a:ea typeface="Montserrat Light"/>
                <a:cs typeface="Montserrat Light"/>
                <a:sym typeface="Montserrat Light"/>
              </a:rPr>
            </a:br>
            <a:r>
              <a:rPr lang="da-DK" sz="1800" u="sng" dirty="0">
                <a:solidFill>
                  <a:schemeClr val="hlink"/>
                </a:solidFill>
                <a:latin typeface="Montserrat Light" panose="00000400000000000000" pitchFamily="50" charset="0"/>
                <a:ea typeface="Montserrat"/>
                <a:cs typeface="Montserrat"/>
                <a:sym typeface="Montserrat"/>
                <a:hlinkClick r:id="rId4"/>
              </a:rPr>
              <a:t>https://renonord.dk/sortering/ny-film-rundtur-paa-nordvaerks-sorteringsanlaeg</a:t>
            </a:r>
            <a:endParaRPr lang="da-DK" sz="1800" dirty="0">
              <a:solidFill>
                <a:schemeClr val="dk1"/>
              </a:solidFill>
              <a:latin typeface="Montserrat Light" panose="00000400000000000000" pitchFamily="50" charset="0"/>
              <a:ea typeface="Montserrat Light"/>
              <a:cs typeface="Montserrat Light"/>
              <a:sym typeface="Montserrat Light"/>
            </a:endParaRPr>
          </a:p>
          <a:p>
            <a:pPr marL="342900" indent="-342900">
              <a:buFont typeface="+mj-lt"/>
              <a:buAutoNum type="arabicPeriod"/>
            </a:pPr>
            <a:endParaRPr lang="da-DK" sz="1800" dirty="0">
              <a:solidFill>
                <a:schemeClr val="dk1"/>
              </a:solidFill>
              <a:latin typeface="Montserrat Light" panose="00000400000000000000" pitchFamily="50" charset="0"/>
              <a:ea typeface="Montserrat"/>
              <a:cs typeface="Montserrat"/>
              <a:sym typeface="Montserrat"/>
            </a:endParaRPr>
          </a:p>
          <a:p>
            <a:pPr marL="342900" indent="-342900">
              <a:buFont typeface="+mj-lt"/>
              <a:buAutoNum type="arabicPeriod"/>
            </a:pPr>
            <a:endParaRPr lang="fi-FI" sz="1800" dirty="0">
              <a:solidFill>
                <a:schemeClr val="dk1"/>
              </a:solidFill>
              <a:latin typeface="Montserrat Light" panose="00000400000000000000" pitchFamily="50" charset="0"/>
              <a:ea typeface="Montserrat"/>
              <a:cs typeface="Montserrat"/>
              <a:sym typeface="Montserrat"/>
            </a:endParaRPr>
          </a:p>
          <a:p>
            <a:pPr marL="342900" lvl="0" indent="-342900" algn="l" rtl="0">
              <a:spcBef>
                <a:spcPts val="0"/>
              </a:spcBef>
              <a:spcAft>
                <a:spcPts val="0"/>
              </a:spcAft>
              <a:buFont typeface="+mj-lt"/>
              <a:buAutoNum type="arabicPeriod"/>
            </a:pPr>
            <a:endParaRPr lang="fi-FI" sz="1800" dirty="0">
              <a:solidFill>
                <a:schemeClr val="dk1"/>
              </a:solidFill>
              <a:latin typeface="Montserrat Light" panose="00000400000000000000" pitchFamily="50" charset="0"/>
              <a:ea typeface="Montserrat"/>
              <a:cs typeface="Montserrat"/>
              <a:sym typeface="Montserrat"/>
            </a:endParaRPr>
          </a:p>
          <a:p>
            <a:pPr marL="342900" lvl="0" indent="-342900" algn="l" rtl="0">
              <a:spcBef>
                <a:spcPts val="0"/>
              </a:spcBef>
              <a:spcAft>
                <a:spcPts val="0"/>
              </a:spcAft>
              <a:buFont typeface="+mj-lt"/>
              <a:buAutoNum type="arabicPeriod"/>
            </a:pPr>
            <a:endParaRPr lang="fi-FI" sz="1800" dirty="0">
              <a:solidFill>
                <a:schemeClr val="dk1"/>
              </a:solidFill>
              <a:latin typeface="Montserrat Light" panose="00000400000000000000" pitchFamily="50" charset="0"/>
              <a:ea typeface="Montserrat"/>
              <a:cs typeface="Montserrat"/>
              <a:sym typeface="Montserrat"/>
            </a:endParaRPr>
          </a:p>
          <a:p>
            <a:pPr marL="342900" lvl="0" indent="-342900" algn="l" rtl="0">
              <a:spcBef>
                <a:spcPts val="0"/>
              </a:spcBef>
              <a:spcAft>
                <a:spcPts val="0"/>
              </a:spcAft>
              <a:buFont typeface="+mj-lt"/>
              <a:buAutoNum type="arabicPeriod"/>
            </a:pPr>
            <a:endParaRPr sz="1800" dirty="0">
              <a:solidFill>
                <a:schemeClr val="dk1"/>
              </a:solidFill>
              <a:latin typeface="Montserrat Light" panose="00000400000000000000" pitchFamily="50" charset="0"/>
              <a:ea typeface="Montserrat"/>
              <a:cs typeface="Montserrat"/>
              <a:sym typeface="Montserrat"/>
            </a:endParaRPr>
          </a:p>
        </p:txBody>
      </p:sp>
      <p:sp>
        <p:nvSpPr>
          <p:cNvPr id="113" name="Google Shape;113;g31d7359357f_0_11"/>
          <p:cNvSpPr/>
          <p:nvPr/>
        </p:nvSpPr>
        <p:spPr>
          <a:xfrm>
            <a:off x="1117633" y="2527900"/>
            <a:ext cx="5269500" cy="509024"/>
          </a:xfrm>
          <a:prstGeom prst="rect">
            <a:avLst/>
          </a:prstGeom>
          <a:solidFill>
            <a:srgbClr val="F6B26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000">
              <a:latin typeface="Montserrat Light"/>
              <a:ea typeface="Montserrat Light"/>
              <a:cs typeface="Montserrat Light"/>
              <a:sym typeface="Montserrat Light"/>
            </a:endParaRPr>
          </a:p>
        </p:txBody>
      </p:sp>
      <p:sp>
        <p:nvSpPr>
          <p:cNvPr id="114" name="Google Shape;114;g31d7359357f_0_11"/>
          <p:cNvSpPr txBox="1"/>
          <p:nvPr/>
        </p:nvSpPr>
        <p:spPr>
          <a:xfrm>
            <a:off x="1117733" y="2527900"/>
            <a:ext cx="1403100" cy="73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2400" dirty="0" err="1">
                <a:solidFill>
                  <a:schemeClr val="dk1"/>
                </a:solidFill>
                <a:latin typeface="Bebas Neue"/>
                <a:ea typeface="Bebas Neue"/>
                <a:cs typeface="Bebas Neue"/>
                <a:sym typeface="Bebas Neue"/>
              </a:rPr>
              <a:t>Affald</a:t>
            </a:r>
            <a:endParaRPr sz="2800" dirty="0">
              <a:solidFill>
                <a:schemeClr val="dk1"/>
              </a:solidFill>
              <a:latin typeface="Bebas Neue"/>
              <a:ea typeface="Bebas Neue"/>
              <a:cs typeface="Bebas Neue"/>
              <a:sym typeface="Bebas Neue"/>
            </a:endParaRPr>
          </a:p>
        </p:txBody>
      </p:sp>
      <p:sp>
        <p:nvSpPr>
          <p:cNvPr id="115" name="Google Shape;115;g31d7359357f_0_11"/>
          <p:cNvSpPr txBox="1"/>
          <p:nvPr/>
        </p:nvSpPr>
        <p:spPr>
          <a:xfrm>
            <a:off x="2940521" y="2527900"/>
            <a:ext cx="1887600" cy="73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2400" dirty="0" err="1">
                <a:solidFill>
                  <a:schemeClr val="dk1"/>
                </a:solidFill>
                <a:latin typeface="Bebas Neue"/>
                <a:ea typeface="Bebas Neue"/>
                <a:cs typeface="Bebas Neue"/>
                <a:sym typeface="Bebas Neue"/>
              </a:rPr>
              <a:t>Sortering</a:t>
            </a:r>
            <a:endParaRPr sz="2400" dirty="0">
              <a:solidFill>
                <a:schemeClr val="dk1"/>
              </a:solidFill>
              <a:latin typeface="Bebas Neue"/>
              <a:ea typeface="Bebas Neue"/>
              <a:cs typeface="Bebas Neue"/>
              <a:sym typeface="Bebas Neue"/>
            </a:endParaRPr>
          </a:p>
        </p:txBody>
      </p:sp>
      <p:sp>
        <p:nvSpPr>
          <p:cNvPr id="116" name="Google Shape;116;g31d7359357f_0_11"/>
          <p:cNvSpPr txBox="1"/>
          <p:nvPr/>
        </p:nvSpPr>
        <p:spPr>
          <a:xfrm>
            <a:off x="5247833" y="2527900"/>
            <a:ext cx="1887600" cy="73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2400" dirty="0" err="1">
                <a:solidFill>
                  <a:schemeClr val="dk1"/>
                </a:solidFill>
                <a:latin typeface="Bebas Neue"/>
                <a:ea typeface="Bebas Neue"/>
                <a:cs typeface="Bebas Neue"/>
                <a:sym typeface="Bebas Neue"/>
              </a:rPr>
              <a:t>Genbrug</a:t>
            </a:r>
            <a:endParaRPr sz="2400" dirty="0">
              <a:solidFill>
                <a:schemeClr val="dk1"/>
              </a:solidFill>
              <a:latin typeface="Bebas Neue"/>
              <a:ea typeface="Bebas Neue"/>
              <a:cs typeface="Bebas Neue"/>
              <a:sym typeface="Bebas Neue"/>
            </a:endParaRPr>
          </a:p>
        </p:txBody>
      </p:sp>
      <p:sp>
        <p:nvSpPr>
          <p:cNvPr id="118" name="Google Shape;118;g31d7359357f_0_11"/>
          <p:cNvSpPr txBox="1"/>
          <p:nvPr/>
        </p:nvSpPr>
        <p:spPr>
          <a:xfrm>
            <a:off x="1117633" y="4831605"/>
            <a:ext cx="8563694" cy="600430"/>
          </a:xfrm>
          <a:prstGeom prst="rect">
            <a:avLst/>
          </a:prstGeom>
          <a:noFill/>
          <a:ln w="28575" cap="flat" cmpd="sng">
            <a:solidFill>
              <a:srgbClr val="F6B26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fi-FI" dirty="0">
                <a:latin typeface="Montserrat Light" panose="00000400000000000000" pitchFamily="50" charset="0"/>
                <a:ea typeface="Montserrat"/>
                <a:cs typeface="Montserrat"/>
                <a:sym typeface="Montserrat"/>
              </a:rPr>
              <a:t>Norge: </a:t>
            </a:r>
            <a:r>
              <a:rPr lang="fi-FI" u="sng" dirty="0">
                <a:solidFill>
                  <a:schemeClr val="hlink"/>
                </a:solidFill>
                <a:latin typeface="Montserrat Light" panose="00000400000000000000" pitchFamily="50" charset="0"/>
                <a:ea typeface="Montserrat"/>
                <a:cs typeface="Montserrat"/>
                <a:sym typeface="Montserrat"/>
                <a:hlinkClick r:id="rId5"/>
              </a:rPr>
              <a:t>https://sortere.no/</a:t>
            </a:r>
            <a:endParaRPr dirty="0">
              <a:solidFill>
                <a:schemeClr val="dk1"/>
              </a:solidFill>
              <a:latin typeface="Montserrat Light" panose="00000400000000000000" pitchFamily="50" charset="0"/>
              <a:ea typeface="Montserrat"/>
              <a:cs typeface="Montserrat"/>
              <a:sym typeface="Montserrat"/>
            </a:endParaRPr>
          </a:p>
          <a:p>
            <a:pPr marL="0" lvl="0" indent="0" algn="l" rtl="0">
              <a:spcBef>
                <a:spcPts val="0"/>
              </a:spcBef>
              <a:spcAft>
                <a:spcPts val="0"/>
              </a:spcAft>
              <a:buNone/>
            </a:pPr>
            <a:r>
              <a:rPr lang="fi-FI" dirty="0" err="1">
                <a:solidFill>
                  <a:schemeClr val="dk1"/>
                </a:solidFill>
                <a:latin typeface="Montserrat Light" panose="00000400000000000000" pitchFamily="50" charset="0"/>
                <a:ea typeface="Montserrat"/>
                <a:cs typeface="Montserrat"/>
                <a:sym typeface="Montserrat"/>
              </a:rPr>
              <a:t>Danmark:</a:t>
            </a:r>
            <a:r>
              <a:rPr lang="fi-FI" u="sng" dirty="0" err="1">
                <a:solidFill>
                  <a:schemeClr val="hlink"/>
                </a:solidFill>
                <a:latin typeface="Montserrat Light" panose="00000400000000000000" pitchFamily="50" charset="0"/>
                <a:ea typeface="Montserrat"/>
                <a:cs typeface="Montserrat"/>
                <a:sym typeface="Montserrat"/>
                <a:hlinkClick r:id="rId6"/>
              </a:rPr>
              <a:t>https</a:t>
            </a:r>
            <a:r>
              <a:rPr lang="fi-FI" u="sng" dirty="0">
                <a:solidFill>
                  <a:schemeClr val="hlink"/>
                </a:solidFill>
                <a:latin typeface="Montserrat Light" panose="00000400000000000000" pitchFamily="50" charset="0"/>
                <a:ea typeface="Montserrat"/>
                <a:cs typeface="Montserrat"/>
                <a:sym typeface="Montserrat"/>
                <a:hlinkClick r:id="rId6"/>
              </a:rPr>
              <a:t>://www.affald.dk/</a:t>
            </a:r>
            <a:endParaRPr dirty="0">
              <a:solidFill>
                <a:schemeClr val="dk1"/>
              </a:solidFill>
              <a:latin typeface="Montserrat Light" panose="00000400000000000000" pitchFamily="50" charset="0"/>
              <a:ea typeface="Montserrat"/>
              <a:cs typeface="Montserrat"/>
              <a:sym typeface="Montserrat"/>
            </a:endParaRPr>
          </a:p>
        </p:txBody>
      </p:sp>
      <p:pic>
        <p:nvPicPr>
          <p:cNvPr id="2" name="Google Shape;119;g31d7359357f_0_11">
            <a:extLst>
              <a:ext uri="{FF2B5EF4-FFF2-40B4-BE49-F238E27FC236}">
                <a16:creationId xmlns:a16="http://schemas.microsoft.com/office/drawing/2014/main" id="{40912606-E45B-574D-DE73-7A138BDEAAB2}"/>
              </a:ext>
            </a:extLst>
          </p:cNvPr>
          <p:cNvPicPr preferRelativeResize="0"/>
          <p:nvPr/>
        </p:nvPicPr>
        <p:blipFill>
          <a:blip r:embed="rId7">
            <a:alphaModFix/>
          </a:blip>
          <a:stretch>
            <a:fillRect/>
          </a:stretch>
        </p:blipFill>
        <p:spPr>
          <a:xfrm>
            <a:off x="9924630" y="4831606"/>
            <a:ext cx="708806" cy="600430"/>
          </a:xfrm>
          <a:prstGeom prst="rect">
            <a:avLst/>
          </a:prstGeom>
          <a:noFill/>
          <a:ln>
            <a:noFill/>
          </a:ln>
        </p:spPr>
      </p:pic>
      <p:sp>
        <p:nvSpPr>
          <p:cNvPr id="5" name="Google Shape;118;g31d7359357f_0_11">
            <a:extLst>
              <a:ext uri="{FF2B5EF4-FFF2-40B4-BE49-F238E27FC236}">
                <a16:creationId xmlns:a16="http://schemas.microsoft.com/office/drawing/2014/main" id="{44DEB77A-13CF-3F20-B06E-CA65FEB7038A}"/>
              </a:ext>
            </a:extLst>
          </p:cNvPr>
          <p:cNvSpPr txBox="1"/>
          <p:nvPr/>
        </p:nvSpPr>
        <p:spPr>
          <a:xfrm>
            <a:off x="4237227" y="4868529"/>
            <a:ext cx="4980327" cy="535226"/>
          </a:xfrm>
          <a:prstGeom prst="rect">
            <a:avLst/>
          </a:prstGeom>
          <a:noFill/>
          <a:ln w="28575" cap="flat" cmpd="sng">
            <a:solidFill>
              <a:schemeClr val="bg1"/>
            </a:solidFill>
            <a:prstDash val="solid"/>
            <a:round/>
            <a:headEnd type="none" w="sm" len="sm"/>
            <a:tailEnd type="none" w="sm" len="sm"/>
          </a:ln>
        </p:spPr>
        <p:txBody>
          <a:bodyPr spcFirstLastPara="1" wrap="square" lIns="91425" tIns="91425" rIns="91425" bIns="91425" anchor="t" anchorCtr="0">
            <a:noAutofit/>
          </a:bodyPr>
          <a:lstStyle/>
          <a:p>
            <a:pPr lvl="0"/>
            <a:r>
              <a:rPr lang="sv-SE" dirty="0">
                <a:solidFill>
                  <a:schemeClr val="dk1"/>
                </a:solidFill>
                <a:latin typeface="Montserrat Light" panose="00000400000000000000" pitchFamily="50" charset="0"/>
                <a:ea typeface="Montserrat"/>
                <a:cs typeface="Montserrat"/>
                <a:sym typeface="Montserrat"/>
              </a:rPr>
              <a:t>Sverige: </a:t>
            </a:r>
            <a:r>
              <a:rPr lang="sv-SE" u="sng" dirty="0">
                <a:solidFill>
                  <a:schemeClr val="hlink"/>
                </a:solidFill>
                <a:latin typeface="Montserrat Light" panose="00000400000000000000" pitchFamily="50" charset="0"/>
                <a:ea typeface="Montserrat"/>
                <a:cs typeface="Montserrat"/>
                <a:sym typeface="Montserrat"/>
                <a:hlinkClick r:id="rId8"/>
              </a:rPr>
              <a:t>https://www.sopor.nu/</a:t>
            </a:r>
            <a:endParaRPr lang="sv-SE" dirty="0">
              <a:solidFill>
                <a:schemeClr val="dk1"/>
              </a:solidFill>
              <a:latin typeface="Montserrat Light" panose="00000400000000000000" pitchFamily="50" charset="0"/>
              <a:ea typeface="Montserrat"/>
              <a:cs typeface="Montserrat"/>
              <a:sym typeface="Montserrat"/>
            </a:endParaRPr>
          </a:p>
          <a:p>
            <a:pPr lvl="0"/>
            <a:r>
              <a:rPr lang="sv-SE" dirty="0">
                <a:solidFill>
                  <a:schemeClr val="dk1"/>
                </a:solidFill>
                <a:latin typeface="Montserrat Light" panose="00000400000000000000" pitchFamily="50" charset="0"/>
                <a:ea typeface="Montserrat"/>
                <a:cs typeface="Montserrat"/>
                <a:sym typeface="Montserrat"/>
              </a:rPr>
              <a:t>Finland: </a:t>
            </a:r>
            <a:r>
              <a:rPr lang="sv-SE" u="sng" dirty="0">
                <a:solidFill>
                  <a:schemeClr val="hlink"/>
                </a:solidFill>
                <a:latin typeface="Montserrat Light" panose="00000400000000000000" pitchFamily="50" charset="0"/>
                <a:ea typeface="Montserrat"/>
                <a:cs typeface="Montserrat"/>
                <a:sym typeface="Montserrat"/>
                <a:hlinkClick r:id="rId9"/>
              </a:rPr>
              <a:t>https://rinkiin.fi/sv/sortering-hemma/</a:t>
            </a:r>
            <a:endParaRPr lang="sv-SE" dirty="0">
              <a:solidFill>
                <a:schemeClr val="dk1"/>
              </a:solidFill>
              <a:latin typeface="Montserrat Light" panose="00000400000000000000" pitchFamily="50" charset="0"/>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g31d76546d1b_0_43"/>
          <p:cNvPicPr preferRelativeResize="0"/>
          <p:nvPr/>
        </p:nvPicPr>
        <p:blipFill rotWithShape="1">
          <a:blip r:embed="rId3">
            <a:alphaModFix/>
          </a:blip>
          <a:srcRect/>
          <a:stretch/>
        </p:blipFill>
        <p:spPr>
          <a:xfrm>
            <a:off x="152400" y="152400"/>
            <a:ext cx="11650132" cy="6553199"/>
          </a:xfrm>
          <a:prstGeom prst="rect">
            <a:avLst/>
          </a:prstGeom>
          <a:noFill/>
          <a:ln>
            <a:noFill/>
          </a:ln>
        </p:spPr>
      </p:pic>
      <p:sp>
        <p:nvSpPr>
          <p:cNvPr id="130" name="Google Shape;130;g31d76546d1b_0_43"/>
          <p:cNvSpPr txBox="1"/>
          <p:nvPr/>
        </p:nvSpPr>
        <p:spPr>
          <a:xfrm>
            <a:off x="0" y="0"/>
            <a:ext cx="30000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fi-FI" sz="1100">
                <a:solidFill>
                  <a:schemeClr val="dk1"/>
                </a:solidFill>
              </a:rPr>
              <a:t> </a:t>
            </a:r>
            <a:endParaRPr sz="1100">
              <a:solidFill>
                <a:schemeClr val="dk1"/>
              </a:solidFill>
            </a:endParaRPr>
          </a:p>
        </p:txBody>
      </p:sp>
      <p:sp>
        <p:nvSpPr>
          <p:cNvPr id="131" name="Google Shape;131;g31d76546d1b_0_43"/>
          <p:cNvSpPr txBox="1"/>
          <p:nvPr/>
        </p:nvSpPr>
        <p:spPr>
          <a:xfrm>
            <a:off x="707075" y="812225"/>
            <a:ext cx="5082000" cy="48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4000">
                <a:solidFill>
                  <a:schemeClr val="dk1"/>
                </a:solidFill>
                <a:latin typeface="Bebas Neue"/>
                <a:ea typeface="Bebas Neue"/>
                <a:cs typeface="Bebas Neue"/>
                <a:sym typeface="Bebas Neue"/>
              </a:rPr>
              <a:t>Lektion 1+2 fortsat…</a:t>
            </a:r>
            <a:endParaRPr sz="4000">
              <a:solidFill>
                <a:schemeClr val="dk1"/>
              </a:solidFill>
              <a:latin typeface="Bebas Neue"/>
              <a:ea typeface="Bebas Neue"/>
              <a:cs typeface="Bebas Neue"/>
              <a:sym typeface="Bebas Neue"/>
            </a:endParaRPr>
          </a:p>
        </p:txBody>
      </p:sp>
      <p:sp>
        <p:nvSpPr>
          <p:cNvPr id="132" name="Google Shape;132;g31d76546d1b_0_43"/>
          <p:cNvSpPr txBox="1"/>
          <p:nvPr/>
        </p:nvSpPr>
        <p:spPr>
          <a:xfrm>
            <a:off x="861325" y="1532900"/>
            <a:ext cx="10441800" cy="2067000"/>
          </a:xfrm>
          <a:prstGeom prst="rect">
            <a:avLst/>
          </a:prstGeom>
          <a:noFill/>
          <a:ln>
            <a:noFill/>
          </a:ln>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nu </a:t>
            </a:r>
            <a:r>
              <a:rPr lang="fi-FI" sz="1800" dirty="0" err="1">
                <a:solidFill>
                  <a:schemeClr val="dk1"/>
                </a:solidFill>
                <a:latin typeface="Montserrat Light" panose="00000400000000000000" pitchFamily="50" charset="0"/>
                <a:ea typeface="Montserrat"/>
                <a:cs typeface="Montserrat"/>
                <a:sym typeface="Montserrat"/>
              </a:rPr>
              <a:t>lave</a:t>
            </a:r>
            <a:r>
              <a:rPr lang="fi-FI" sz="1800" dirty="0">
                <a:solidFill>
                  <a:schemeClr val="dk1"/>
                </a:solidFill>
                <a:latin typeface="Montserrat Light" panose="00000400000000000000" pitchFamily="50" charset="0"/>
                <a:ea typeface="Montserrat"/>
                <a:cs typeface="Montserrat"/>
                <a:sym typeface="Montserrat"/>
              </a:rPr>
              <a:t> en </a:t>
            </a:r>
            <a:r>
              <a:rPr lang="fi-FI" sz="1800" dirty="0" err="1">
                <a:solidFill>
                  <a:schemeClr val="dk1"/>
                </a:solidFill>
                <a:latin typeface="Montserrat Light" panose="00000400000000000000" pitchFamily="50" charset="0"/>
                <a:ea typeface="Montserrat"/>
                <a:cs typeface="Montserrat"/>
                <a:sym typeface="Montserrat"/>
              </a:rPr>
              <a:t>stafet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fokus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sortering</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Den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finde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sted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udenfor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i en </a:t>
            </a:r>
            <a:r>
              <a:rPr lang="fi-FI" sz="1800" dirty="0" err="1">
                <a:solidFill>
                  <a:schemeClr val="dk1"/>
                </a:solidFill>
                <a:latin typeface="Montserrat Light" panose="00000400000000000000" pitchFamily="50" charset="0"/>
                <a:ea typeface="Montserrat"/>
                <a:cs typeface="Montserrat"/>
                <a:sym typeface="Montserrat"/>
              </a:rPr>
              <a:t>sal</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spcBef>
                <a:spcPts val="0"/>
              </a:spcBef>
              <a:spcAft>
                <a:spcPts val="0"/>
              </a:spcAft>
              <a:buClr>
                <a:schemeClr val="dk1"/>
              </a:buClr>
              <a:buSzPts val="1900"/>
              <a:buFont typeface="Montserrat"/>
              <a:buChar char="●"/>
            </a:pPr>
            <a:r>
              <a:rPr lang="fi-FI" sz="1800" dirty="0">
                <a:solidFill>
                  <a:schemeClr val="dk1"/>
                </a:solidFill>
                <a:latin typeface="Montserrat Light" panose="00000400000000000000" pitchFamily="50" charset="0"/>
                <a:ea typeface="Montserrat"/>
                <a:cs typeface="Montserrat"/>
                <a:sym typeface="Montserrat"/>
              </a:rPr>
              <a:t>De </a:t>
            </a:r>
            <a:r>
              <a:rPr lang="fi-FI" sz="1800" dirty="0" err="1">
                <a:solidFill>
                  <a:schemeClr val="dk1"/>
                </a:solidFill>
                <a:latin typeface="Montserrat Light" panose="00000400000000000000" pitchFamily="50" charset="0"/>
                <a:ea typeface="Montserrat"/>
                <a:cs typeface="Montserrat"/>
                <a:sym typeface="Montserrat"/>
              </a:rPr>
              <a:t>inddeles</a:t>
            </a:r>
            <a:r>
              <a:rPr lang="fi-FI" sz="1800" dirty="0">
                <a:solidFill>
                  <a:schemeClr val="dk1"/>
                </a:solidFill>
                <a:latin typeface="Montserrat Light" panose="00000400000000000000" pitchFamily="50" charset="0"/>
                <a:ea typeface="Montserrat"/>
                <a:cs typeface="Montserrat"/>
                <a:sym typeface="Montserrat"/>
              </a:rPr>
              <a:t> i to-</a:t>
            </a:r>
            <a:r>
              <a:rPr lang="fi-FI" sz="1800" dirty="0" err="1">
                <a:solidFill>
                  <a:schemeClr val="dk1"/>
                </a:solidFill>
                <a:latin typeface="Montserrat Light" panose="00000400000000000000" pitchFamily="50" charset="0"/>
                <a:ea typeface="Montserrat"/>
                <a:cs typeface="Montserrat"/>
                <a:sym typeface="Montserrat"/>
              </a:rPr>
              <a:t>fire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hold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afhængig</a:t>
            </a:r>
            <a:r>
              <a:rPr lang="fi-FI" sz="1800" dirty="0">
                <a:solidFill>
                  <a:schemeClr val="dk1"/>
                </a:solidFill>
                <a:latin typeface="Montserrat Light" panose="00000400000000000000" pitchFamily="50" charset="0"/>
                <a:ea typeface="Montserrat"/>
                <a:cs typeface="Montserrat"/>
                <a:sym typeface="Montserrat"/>
              </a:rPr>
              <a:t> af </a:t>
            </a:r>
            <a:r>
              <a:rPr lang="fi-FI" sz="1800" dirty="0" err="1">
                <a:solidFill>
                  <a:schemeClr val="dk1"/>
                </a:solidFill>
                <a:latin typeface="Montserrat Light" panose="00000400000000000000" pitchFamily="50" charset="0"/>
                <a:ea typeface="Montserrat"/>
                <a:cs typeface="Montserrat"/>
                <a:sym typeface="Montserrat"/>
              </a:rPr>
              <a:t>klassens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størrelse</a:t>
            </a:r>
            <a:r>
              <a:rPr lang="fi-FI" sz="1800" dirty="0">
                <a:solidFill>
                  <a:schemeClr val="dk1"/>
                </a:solidFill>
                <a:latin typeface="Montserrat Light" panose="00000400000000000000" pitchFamily="50" charset="0"/>
                <a:ea typeface="Montserrat"/>
                <a:cs typeface="Montserrat"/>
                <a:sym typeface="Montserrat"/>
              </a:rPr>
              <a:t>. </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Skiftevis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løber</a:t>
            </a:r>
            <a:r>
              <a:rPr lang="fi-FI" sz="1800" dirty="0">
                <a:solidFill>
                  <a:schemeClr val="dk1"/>
                </a:solidFill>
                <a:latin typeface="Montserrat Light" panose="00000400000000000000" pitchFamily="50" charset="0"/>
                <a:ea typeface="Montserrat"/>
                <a:cs typeface="Montserrat"/>
                <a:sym typeface="Montserrat"/>
              </a:rPr>
              <a:t> de op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et </a:t>
            </a:r>
            <a:r>
              <a:rPr lang="fi-FI" sz="1800" dirty="0" err="1">
                <a:solidFill>
                  <a:schemeClr val="dk1"/>
                </a:solidFill>
                <a:latin typeface="Montserrat Light" panose="00000400000000000000" pitchFamily="50" charset="0"/>
                <a:ea typeface="Montserrat"/>
                <a:cs typeface="Montserrat"/>
                <a:sym typeface="Montserrat"/>
              </a:rPr>
              <a:t>markeret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punkt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hvor</a:t>
            </a:r>
            <a:r>
              <a:rPr lang="fi-FI" sz="1800" dirty="0">
                <a:solidFill>
                  <a:schemeClr val="dk1"/>
                </a:solidFill>
                <a:latin typeface="Montserrat Light" panose="00000400000000000000" pitchFamily="50" charset="0"/>
                <a:ea typeface="Montserrat"/>
                <a:cs typeface="Montserrat"/>
                <a:sym typeface="Montserrat"/>
              </a:rPr>
              <a:t> de </a:t>
            </a:r>
            <a:r>
              <a:rPr lang="fi-FI" sz="1800" dirty="0" err="1">
                <a:solidFill>
                  <a:schemeClr val="dk1"/>
                </a:solidFill>
                <a:latin typeface="Montserrat Light" panose="00000400000000000000" pitchFamily="50" charset="0"/>
                <a:ea typeface="Montserrat"/>
                <a:cs typeface="Montserrat"/>
                <a:sym typeface="Montserrat"/>
              </a:rPr>
              <a:t>sorterer</a:t>
            </a:r>
            <a:r>
              <a:rPr lang="fi-FI" sz="1800" dirty="0">
                <a:solidFill>
                  <a:schemeClr val="dk1"/>
                </a:solidFill>
                <a:latin typeface="Montserrat Light" panose="00000400000000000000" pitchFamily="50" charset="0"/>
                <a:ea typeface="Montserrat"/>
                <a:cs typeface="Montserrat"/>
                <a:sym typeface="Montserrat"/>
              </a:rPr>
              <a:t> et </a:t>
            </a:r>
            <a:r>
              <a:rPr lang="fi-FI" sz="1800" dirty="0" err="1">
                <a:solidFill>
                  <a:schemeClr val="dk1"/>
                </a:solidFill>
                <a:latin typeface="Montserrat Light" panose="00000400000000000000" pitchFamily="50" charset="0"/>
                <a:ea typeface="Montserrat"/>
                <a:cs typeface="Montserrat"/>
                <a:sym typeface="Montserrat"/>
              </a:rPr>
              <a:t>stykke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den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rigtige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sorterings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gruppe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har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meget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Efter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endt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runde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gennemgår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klassen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sorteringerne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evt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omsortere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hvis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fejl</a:t>
            </a:r>
            <a:r>
              <a:rPr lang="fi-FI" sz="1800" dirty="0">
                <a:solidFill>
                  <a:schemeClr val="dk1"/>
                </a:solidFill>
                <a:latin typeface="Montserrat Light" panose="00000400000000000000" pitchFamily="50" charset="0"/>
                <a:ea typeface="Montserrat"/>
                <a:cs typeface="Montserrat"/>
                <a:sym typeface="Montserrat"/>
              </a:rPr>
              <a:t>. </a:t>
            </a:r>
            <a:endParaRPr sz="1800" dirty="0">
              <a:solidFill>
                <a:schemeClr val="dk1"/>
              </a:solidFill>
              <a:latin typeface="Montserrat Light" panose="00000400000000000000" pitchFamily="50" charset="0"/>
              <a:ea typeface="Montserrat"/>
              <a:cs typeface="Montserrat"/>
              <a:sym typeface="Montserrat"/>
            </a:endParaRPr>
          </a:p>
        </p:txBody>
      </p:sp>
      <p:sp>
        <p:nvSpPr>
          <p:cNvPr id="133" name="Google Shape;133;g31d76546d1b_0_43"/>
          <p:cNvSpPr txBox="1"/>
          <p:nvPr/>
        </p:nvSpPr>
        <p:spPr>
          <a:xfrm>
            <a:off x="861325" y="3526175"/>
            <a:ext cx="5127300" cy="2756402"/>
          </a:xfrm>
          <a:prstGeom prst="rect">
            <a:avLst/>
          </a:prstGeom>
          <a:noFill/>
          <a:ln w="28575" cap="flat" cmpd="sng">
            <a:solidFill>
              <a:srgbClr val="F9CB9C"/>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fi-FI" sz="1800" b="1" dirty="0" err="1">
                <a:solidFill>
                  <a:schemeClr val="dk1"/>
                </a:solidFill>
                <a:latin typeface="Montserrat Light" panose="00000400000000000000" pitchFamily="50" charset="0"/>
                <a:ea typeface="Montserrat"/>
                <a:cs typeface="Montserrat"/>
                <a:sym typeface="Montserrat"/>
              </a:rPr>
              <a:t>Til</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læreren</a:t>
            </a:r>
            <a:r>
              <a:rPr lang="fi-FI" sz="1800" b="1" dirty="0">
                <a:solidFill>
                  <a:schemeClr val="dk1"/>
                </a:solidFill>
                <a:latin typeface="Montserrat Light" panose="00000400000000000000" pitchFamily="50" charset="0"/>
                <a:ea typeface="Montserrat"/>
                <a:cs typeface="Montserrat"/>
                <a:sym typeface="Montserrat"/>
              </a:rPr>
              <a:t>:</a:t>
            </a:r>
            <a:br>
              <a:rPr lang="fi-FI" sz="1800" b="1" dirty="0">
                <a:solidFill>
                  <a:schemeClr val="dk1"/>
                </a:solidFill>
                <a:latin typeface="Montserrat Light" panose="00000400000000000000" pitchFamily="50" charset="0"/>
                <a:ea typeface="Montserrat"/>
                <a:cs typeface="Montserrat"/>
                <a:sym typeface="Montserrat"/>
              </a:rPr>
            </a:br>
            <a:endParaRPr sz="1800" b="1" dirty="0">
              <a:solidFill>
                <a:schemeClr val="dk1"/>
              </a:solidFill>
              <a:latin typeface="Montserrat Light" panose="00000400000000000000" pitchFamily="50" charset="0"/>
              <a:ea typeface="Montserrat"/>
              <a:cs typeface="Montserrat"/>
              <a:sym typeface="Montserrat"/>
            </a:endParaRPr>
          </a:p>
          <a:p>
            <a:pPr marL="457200" lvl="0" indent="-349250" algn="l" rtl="0">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Medbring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forskellige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typer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fx</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mælkekarton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plastik</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papir</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Skriv</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evt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forældrene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ugen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forinden</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have</a:t>
            </a:r>
            <a:r>
              <a:rPr lang="fi-FI" sz="1800" dirty="0">
                <a:solidFill>
                  <a:schemeClr val="dk1"/>
                </a:solidFill>
                <a:latin typeface="Montserrat Light" panose="00000400000000000000" pitchFamily="50" charset="0"/>
                <a:ea typeface="Montserrat"/>
                <a:cs typeface="Montserrat"/>
                <a:sym typeface="Montserrat"/>
              </a:rPr>
              <a:t> et </a:t>
            </a:r>
            <a:r>
              <a:rPr lang="fi-FI" sz="1800" dirty="0" err="1">
                <a:solidFill>
                  <a:schemeClr val="dk1"/>
                </a:solidFill>
                <a:latin typeface="Montserrat Light" panose="00000400000000000000" pitchFamily="50" charset="0"/>
                <a:ea typeface="Montserrat"/>
                <a:cs typeface="Montserrat"/>
                <a:sym typeface="Montserrat"/>
              </a:rPr>
              <a:t>stykke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hjemmefra</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Book</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evt</a:t>
            </a:r>
            <a:r>
              <a:rPr lang="fi-FI" sz="1800" dirty="0">
                <a:solidFill>
                  <a:schemeClr val="dk1"/>
                </a:solidFill>
                <a:latin typeface="Montserrat Light" panose="00000400000000000000" pitchFamily="50" charset="0"/>
                <a:ea typeface="Montserrat"/>
                <a:cs typeface="Montserrat"/>
                <a:sym typeface="Montserrat"/>
              </a:rPr>
              <a:t>. et </a:t>
            </a:r>
            <a:r>
              <a:rPr lang="fi-FI" sz="1800" dirty="0" err="1">
                <a:solidFill>
                  <a:schemeClr val="dk1"/>
                </a:solidFill>
                <a:latin typeface="Montserrat Light" panose="00000400000000000000" pitchFamily="50" charset="0"/>
                <a:ea typeface="Montserrat"/>
                <a:cs typeface="Montserrat"/>
                <a:sym typeface="Montserrat"/>
              </a:rPr>
              <a:t>aktivitetslokale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stafetten</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p:txBody>
      </p:sp>
      <p:pic>
        <p:nvPicPr>
          <p:cNvPr id="134" name="Google Shape;134;g31d76546d1b_0_43"/>
          <p:cNvPicPr preferRelativeResize="0"/>
          <p:nvPr/>
        </p:nvPicPr>
        <p:blipFill>
          <a:blip r:embed="rId4">
            <a:alphaModFix/>
          </a:blip>
          <a:stretch>
            <a:fillRect/>
          </a:stretch>
        </p:blipFill>
        <p:spPr>
          <a:xfrm>
            <a:off x="6409675" y="3526175"/>
            <a:ext cx="2251777" cy="2756402"/>
          </a:xfrm>
          <a:prstGeom prst="rect">
            <a:avLst/>
          </a:prstGeom>
          <a:noFill/>
          <a:ln w="28575" cap="flat" cmpd="sng">
            <a:solidFill>
              <a:srgbClr val="F9CB9C"/>
            </a:solidFill>
            <a:prstDash val="solid"/>
            <a:round/>
            <a:headEnd type="none" w="sm" len="sm"/>
            <a:tailEnd type="none" w="sm" len="sm"/>
          </a:ln>
        </p:spPr>
      </p:pic>
      <p:pic>
        <p:nvPicPr>
          <p:cNvPr id="135" name="Google Shape;135;g31d76546d1b_0_43"/>
          <p:cNvPicPr preferRelativeResize="0"/>
          <p:nvPr/>
        </p:nvPicPr>
        <p:blipFill>
          <a:blip r:embed="rId5">
            <a:alphaModFix/>
          </a:blip>
          <a:stretch>
            <a:fillRect/>
          </a:stretch>
        </p:blipFill>
        <p:spPr>
          <a:xfrm>
            <a:off x="10212053" y="3429000"/>
            <a:ext cx="922572" cy="1132875"/>
          </a:xfrm>
          <a:prstGeom prst="rect">
            <a:avLst/>
          </a:prstGeom>
          <a:noFill/>
          <a:ln>
            <a:noFill/>
          </a:ln>
        </p:spPr>
      </p:pic>
      <p:pic>
        <p:nvPicPr>
          <p:cNvPr id="136" name="Google Shape;136;g31d76546d1b_0_43"/>
          <p:cNvPicPr preferRelativeResize="0"/>
          <p:nvPr/>
        </p:nvPicPr>
        <p:blipFill>
          <a:blip r:embed="rId6">
            <a:alphaModFix/>
          </a:blip>
          <a:stretch>
            <a:fillRect/>
          </a:stretch>
        </p:blipFill>
        <p:spPr>
          <a:xfrm>
            <a:off x="8955502" y="3475625"/>
            <a:ext cx="1073925" cy="2294125"/>
          </a:xfrm>
          <a:prstGeom prst="rect">
            <a:avLst/>
          </a:prstGeom>
          <a:noFill/>
          <a:ln>
            <a:noFill/>
          </a:ln>
        </p:spPr>
      </p:pic>
      <p:pic>
        <p:nvPicPr>
          <p:cNvPr id="137" name="Google Shape;137;g31d76546d1b_0_43"/>
          <p:cNvPicPr preferRelativeResize="0"/>
          <p:nvPr/>
        </p:nvPicPr>
        <p:blipFill>
          <a:blip r:embed="rId7">
            <a:alphaModFix/>
          </a:blip>
          <a:stretch>
            <a:fillRect/>
          </a:stretch>
        </p:blipFill>
        <p:spPr>
          <a:xfrm>
            <a:off x="10252639" y="4709600"/>
            <a:ext cx="841400" cy="16471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g31d1eb935d4_0_3"/>
          <p:cNvPicPr preferRelativeResize="0"/>
          <p:nvPr/>
        </p:nvPicPr>
        <p:blipFill rotWithShape="1">
          <a:blip r:embed="rId3">
            <a:alphaModFix/>
          </a:blip>
          <a:srcRect/>
          <a:stretch/>
        </p:blipFill>
        <p:spPr>
          <a:xfrm>
            <a:off x="152400" y="152400"/>
            <a:ext cx="11650132" cy="6553199"/>
          </a:xfrm>
          <a:prstGeom prst="rect">
            <a:avLst/>
          </a:prstGeom>
          <a:noFill/>
          <a:ln>
            <a:noFill/>
          </a:ln>
        </p:spPr>
      </p:pic>
      <p:sp>
        <p:nvSpPr>
          <p:cNvPr id="143" name="Google Shape;143;g31d1eb935d4_0_3"/>
          <p:cNvSpPr txBox="1"/>
          <p:nvPr/>
        </p:nvSpPr>
        <p:spPr>
          <a:xfrm>
            <a:off x="672100" y="786450"/>
            <a:ext cx="7653000" cy="8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4000" dirty="0" err="1">
                <a:solidFill>
                  <a:schemeClr val="dk1"/>
                </a:solidFill>
                <a:latin typeface="Bebas Neue"/>
                <a:ea typeface="Bebas Neue"/>
                <a:cs typeface="Bebas Neue"/>
                <a:sym typeface="Bebas Neue"/>
              </a:rPr>
              <a:t>Spilleregler</a:t>
            </a:r>
            <a:r>
              <a:rPr lang="fi-FI" sz="4000" dirty="0">
                <a:solidFill>
                  <a:schemeClr val="dk1"/>
                </a:solidFill>
                <a:latin typeface="Bebas Neue"/>
                <a:ea typeface="Bebas Neue"/>
                <a:cs typeface="Bebas Neue"/>
                <a:sym typeface="Bebas Neue"/>
              </a:rPr>
              <a:t> for </a:t>
            </a:r>
            <a:r>
              <a:rPr lang="fi-FI" sz="4000" dirty="0" err="1">
                <a:solidFill>
                  <a:schemeClr val="dk1"/>
                </a:solidFill>
                <a:latin typeface="Bebas Neue"/>
                <a:ea typeface="Bebas Neue"/>
                <a:cs typeface="Bebas Neue"/>
                <a:sym typeface="Bebas Neue"/>
              </a:rPr>
              <a:t>dialogpaus</a:t>
            </a:r>
            <a:endParaRPr sz="4000" dirty="0">
              <a:solidFill>
                <a:schemeClr val="dk1"/>
              </a:solidFill>
              <a:latin typeface="Bebas Neue"/>
              <a:ea typeface="Bebas Neue"/>
              <a:cs typeface="Bebas Neue"/>
              <a:sym typeface="Bebas Neue"/>
            </a:endParaRPr>
          </a:p>
          <a:p>
            <a:pPr marL="0" lvl="0" indent="0" algn="l" rtl="0">
              <a:spcBef>
                <a:spcPts val="0"/>
              </a:spcBef>
              <a:spcAft>
                <a:spcPts val="0"/>
              </a:spcAft>
              <a:buNone/>
            </a:pPr>
            <a:endParaRPr sz="2800" dirty="0">
              <a:solidFill>
                <a:schemeClr val="dk1"/>
              </a:solidFill>
              <a:latin typeface="Montserrat Light"/>
              <a:ea typeface="Montserrat Light"/>
              <a:cs typeface="Montserrat Light"/>
              <a:sym typeface="Montserrat Light"/>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1371600" lvl="0" indent="0" algn="l" rtl="0">
              <a:spcBef>
                <a:spcPts val="1200"/>
              </a:spcBef>
              <a:spcAft>
                <a:spcPts val="0"/>
              </a:spcAft>
              <a:buNone/>
            </a:pPr>
            <a:endParaRPr sz="2500" dirty="0">
              <a:solidFill>
                <a:schemeClr val="dk1"/>
              </a:solidFill>
              <a:latin typeface="Montserrat Light"/>
              <a:ea typeface="Montserrat Light"/>
              <a:cs typeface="Montserrat Light"/>
              <a:sym typeface="Montserrat Light"/>
            </a:endParaRPr>
          </a:p>
        </p:txBody>
      </p:sp>
      <p:pic>
        <p:nvPicPr>
          <p:cNvPr id="144" name="Google Shape;144;g31d1eb935d4_0_3"/>
          <p:cNvPicPr preferRelativeResize="0"/>
          <p:nvPr/>
        </p:nvPicPr>
        <p:blipFill>
          <a:blip r:embed="rId4">
            <a:alphaModFix/>
          </a:blip>
          <a:stretch>
            <a:fillRect/>
          </a:stretch>
        </p:blipFill>
        <p:spPr>
          <a:xfrm>
            <a:off x="8325100" y="2254250"/>
            <a:ext cx="2963101" cy="3100925"/>
          </a:xfrm>
          <a:prstGeom prst="rect">
            <a:avLst/>
          </a:prstGeom>
          <a:noFill/>
          <a:ln w="28575" cap="flat" cmpd="sng">
            <a:solidFill>
              <a:srgbClr val="F9CB9C"/>
            </a:solidFill>
            <a:prstDash val="solid"/>
            <a:round/>
            <a:headEnd type="none" w="sm" len="sm"/>
            <a:tailEnd type="none" w="sm" len="sm"/>
          </a:ln>
        </p:spPr>
      </p:pic>
      <p:sp>
        <p:nvSpPr>
          <p:cNvPr id="145" name="Google Shape;145;g31d1eb935d4_0_3"/>
          <p:cNvSpPr txBox="1"/>
          <p:nvPr/>
        </p:nvSpPr>
        <p:spPr>
          <a:xfrm>
            <a:off x="672100" y="1619125"/>
            <a:ext cx="7196700" cy="4656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Jeg</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lytter</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til</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andre</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og</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koncentrerer</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mig</a:t>
            </a:r>
            <a:r>
              <a:rPr lang="fi-FI" sz="1800" b="1" dirty="0">
                <a:solidFill>
                  <a:schemeClr val="dk1"/>
                </a:solidFill>
                <a:latin typeface="Montserrat Light" panose="00000400000000000000" pitchFamily="50" charset="0"/>
                <a:ea typeface="Montserrat"/>
                <a:cs typeface="Montserrat"/>
                <a:sym typeface="Montserrat"/>
              </a:rPr>
              <a:t>.</a:t>
            </a:r>
            <a:br>
              <a:rPr lang="fi-FI" sz="1800" b="1" dirty="0">
                <a:solidFill>
                  <a:schemeClr val="dk1"/>
                </a:solidFill>
                <a:latin typeface="Montserrat Light" panose="00000400000000000000" pitchFamily="50" charset="0"/>
                <a:ea typeface="Montserrat"/>
                <a:cs typeface="Montserrat"/>
                <a:sym typeface="Montserrat"/>
              </a:rPr>
            </a:br>
            <a:r>
              <a:rPr lang="fi-FI" sz="1800" dirty="0">
                <a:solidFill>
                  <a:schemeClr val="dk1"/>
                </a:solidFill>
                <a:latin typeface="Montserrat Light" panose="00000400000000000000" pitchFamily="50" charset="0"/>
                <a:ea typeface="Montserrat"/>
                <a:cs typeface="Montserrat"/>
                <a:sym typeface="Montserrat"/>
              </a:rPr>
              <a:t>Vi </a:t>
            </a:r>
            <a:r>
              <a:rPr lang="fi-FI" sz="1800" dirty="0" err="1">
                <a:solidFill>
                  <a:schemeClr val="dk1"/>
                </a:solidFill>
                <a:latin typeface="Montserrat Light" panose="00000400000000000000" pitchFamily="50" charset="0"/>
                <a:ea typeface="Montserrat"/>
                <a:cs typeface="Montserrat"/>
                <a:sym typeface="Montserrat"/>
              </a:rPr>
              <a:t>taler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én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gangen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når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nogen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taler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lytter</a:t>
            </a:r>
            <a:r>
              <a:rPr lang="fi-FI" sz="1800" dirty="0">
                <a:solidFill>
                  <a:schemeClr val="dk1"/>
                </a:solidFill>
                <a:latin typeface="Montserrat Light" panose="00000400000000000000" pitchFamily="50" charset="0"/>
                <a:ea typeface="Montserrat"/>
                <a:cs typeface="Montserrat"/>
                <a:sym typeface="Montserrat"/>
              </a:rPr>
              <a:t> vi </a:t>
            </a:r>
            <a:r>
              <a:rPr lang="fi-FI" sz="1800" dirty="0" err="1">
                <a:solidFill>
                  <a:schemeClr val="dk1"/>
                </a:solidFill>
                <a:latin typeface="Montserrat Light" panose="00000400000000000000" pitchFamily="50" charset="0"/>
                <a:ea typeface="Montserrat"/>
                <a:cs typeface="Montserrat"/>
                <a:sym typeface="Montserrat"/>
              </a:rPr>
              <a:t>andre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øver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os</a:t>
            </a:r>
            <a:r>
              <a:rPr lang="fi-FI" sz="1800" dirty="0">
                <a:solidFill>
                  <a:schemeClr val="dk1"/>
                </a:solidFill>
                <a:latin typeface="Montserrat Light" panose="00000400000000000000" pitchFamily="50" charset="0"/>
                <a:ea typeface="Montserrat"/>
                <a:cs typeface="Montserrat"/>
                <a:sym typeface="Montserrat"/>
              </a:rPr>
              <a:t> i at </a:t>
            </a:r>
            <a:r>
              <a:rPr lang="fi-FI" sz="1800" dirty="0" err="1">
                <a:solidFill>
                  <a:schemeClr val="dk1"/>
                </a:solidFill>
                <a:latin typeface="Montserrat Light" panose="00000400000000000000" pitchFamily="50" charset="0"/>
                <a:ea typeface="Montserrat"/>
                <a:cs typeface="Montserrat"/>
                <a:sym typeface="Montserrat"/>
              </a:rPr>
              <a:t>koncentrere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kammeraten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føler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sig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tryg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ved</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tale</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gruppen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Læreren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bestemmer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hvem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tale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hvornår</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Jeg</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deler</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mine</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egne</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tanker</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og</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erfaringer</a:t>
            </a:r>
            <a:br>
              <a:rPr lang="fi-FI" sz="1800" b="1" dirty="0">
                <a:solidFill>
                  <a:schemeClr val="dk1"/>
                </a:solidFill>
                <a:latin typeface="Montserrat Light" panose="00000400000000000000" pitchFamily="50" charset="0"/>
                <a:ea typeface="Montserrat"/>
                <a:cs typeface="Montserrat"/>
                <a:sym typeface="Montserrat"/>
              </a:rPr>
            </a:br>
            <a:r>
              <a:rPr lang="fi-FI" sz="1800" dirty="0" err="1">
                <a:solidFill>
                  <a:schemeClr val="dk1"/>
                </a:solidFill>
                <a:latin typeface="Montserrat Light" panose="00000400000000000000" pitchFamily="50" charset="0"/>
                <a:ea typeface="Montserrat"/>
                <a:cs typeface="Montserrat"/>
                <a:sym typeface="Montserrat"/>
              </a:rPr>
              <a:t>Alles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tanker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vigtige</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lytte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ikke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noget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rigtigt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forkert</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120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Jeg</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er</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venlig</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og</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respekterer</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andre</a:t>
            </a:r>
            <a:br>
              <a:rPr lang="fi-FI" sz="1800" b="1" dirty="0">
                <a:solidFill>
                  <a:schemeClr val="dk1"/>
                </a:solidFill>
                <a:latin typeface="Montserrat Light" panose="00000400000000000000" pitchFamily="50" charset="0"/>
                <a:ea typeface="Montserrat"/>
                <a:cs typeface="Montserrat"/>
                <a:sym typeface="Montserrat"/>
              </a:rPr>
            </a:br>
            <a:r>
              <a:rPr lang="fi-FI" sz="1800" dirty="0">
                <a:solidFill>
                  <a:schemeClr val="dk1"/>
                </a:solidFill>
                <a:latin typeface="Montserrat Light" panose="00000400000000000000" pitchFamily="50" charset="0"/>
                <a:ea typeface="Montserrat"/>
                <a:cs typeface="Montserrat"/>
                <a:sym typeface="Montserrat"/>
              </a:rPr>
              <a:t>Vi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nysgerrige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vi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mene </a:t>
            </a:r>
            <a:r>
              <a:rPr lang="fi-FI" sz="1800" dirty="0" err="1">
                <a:solidFill>
                  <a:schemeClr val="dk1"/>
                </a:solidFill>
                <a:latin typeface="Montserrat Light" panose="00000400000000000000" pitchFamily="50" charset="0"/>
                <a:ea typeface="Montserrat"/>
                <a:cs typeface="Montserrat"/>
                <a:sym typeface="Montserrat"/>
              </a:rPr>
              <a:t>noget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forskelligt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også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okay</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ændre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mening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synes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samme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andre</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Light"/>
              <a:cs typeface="Montserrat Light"/>
              <a:sym typeface="Montserrat Light"/>
            </a:endParaRPr>
          </a:p>
        </p:txBody>
      </p:sp>
      <p:sp>
        <p:nvSpPr>
          <p:cNvPr id="146" name="Google Shape;146;g31d1eb935d4_0_3"/>
          <p:cNvSpPr/>
          <p:nvPr/>
        </p:nvSpPr>
        <p:spPr>
          <a:xfrm>
            <a:off x="9769300" y="1034200"/>
            <a:ext cx="1425300" cy="938100"/>
          </a:xfrm>
          <a:prstGeom prst="wedgeRectCallout">
            <a:avLst>
              <a:gd name="adj1" fmla="val -20833"/>
              <a:gd name="adj2" fmla="val 62500"/>
            </a:avLst>
          </a:prstGeom>
          <a:solidFill>
            <a:srgbClr val="F6B26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i-FI">
                <a:latin typeface="Montserrat Light"/>
                <a:ea typeface="Montserrat Light"/>
                <a:cs typeface="Montserrat Light"/>
                <a:sym typeface="Montserrat Light"/>
              </a:rPr>
              <a:t>Jeg tænker…</a:t>
            </a:r>
            <a:endParaRPr>
              <a:latin typeface="Montserrat Light"/>
              <a:ea typeface="Montserrat Light"/>
              <a:cs typeface="Montserrat Light"/>
              <a:sym typeface="Montserrat Light"/>
            </a:endParaRPr>
          </a:p>
        </p:txBody>
      </p:sp>
      <p:sp>
        <p:nvSpPr>
          <p:cNvPr id="147" name="Google Shape;147;g31d1eb935d4_0_3"/>
          <p:cNvSpPr/>
          <p:nvPr/>
        </p:nvSpPr>
        <p:spPr>
          <a:xfrm>
            <a:off x="8178925" y="786450"/>
            <a:ext cx="1425300" cy="1034400"/>
          </a:xfrm>
          <a:prstGeom prst="cloudCallout">
            <a:avLst>
              <a:gd name="adj1" fmla="val 12867"/>
              <a:gd name="adj2" fmla="val 82408"/>
            </a:avLst>
          </a:prstGeom>
          <a:solidFill>
            <a:srgbClr val="F6B26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Light"/>
              <a:ea typeface="Montserrat Light"/>
              <a:cs typeface="Montserrat Light"/>
              <a:sym typeface="Montserrat Light"/>
            </a:endParaRPr>
          </a:p>
        </p:txBody>
      </p:sp>
      <p:sp>
        <p:nvSpPr>
          <p:cNvPr id="148" name="Google Shape;148;g31d1eb935d4_0_3"/>
          <p:cNvSpPr txBox="1"/>
          <p:nvPr/>
        </p:nvSpPr>
        <p:spPr>
          <a:xfrm>
            <a:off x="8209375" y="1034200"/>
            <a:ext cx="1364400" cy="80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i-FI">
                <a:solidFill>
                  <a:schemeClr val="dk1"/>
                </a:solidFill>
                <a:latin typeface="Montserrat Light"/>
                <a:ea typeface="Montserrat Light"/>
                <a:cs typeface="Montserrat Light"/>
                <a:sym typeface="Montserrat Light"/>
              </a:rPr>
              <a:t>Hvad tænker du?</a:t>
            </a:r>
            <a:endParaRPr>
              <a:solidFill>
                <a:schemeClr val="dk1"/>
              </a:solidFill>
              <a:latin typeface="Montserrat Light"/>
              <a:ea typeface="Montserrat Light"/>
              <a:cs typeface="Montserrat Light"/>
              <a:sym typeface="Montserrat Light"/>
            </a:endParaRPr>
          </a:p>
        </p:txBody>
      </p:sp>
      <p:sp>
        <p:nvSpPr>
          <p:cNvPr id="149" name="Google Shape;149;g31d1eb935d4_0_3"/>
          <p:cNvSpPr/>
          <p:nvPr/>
        </p:nvSpPr>
        <p:spPr>
          <a:xfrm>
            <a:off x="9573775" y="5637125"/>
            <a:ext cx="1175400" cy="639000"/>
          </a:xfrm>
          <a:prstGeom prst="wedgeRectCallout">
            <a:avLst>
              <a:gd name="adj1" fmla="val -29029"/>
              <a:gd name="adj2" fmla="val -82456"/>
            </a:avLst>
          </a:prstGeom>
          <a:solidFill>
            <a:srgbClr val="F6B26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i-FI">
                <a:latin typeface="Montserrat Light"/>
                <a:ea typeface="Montserrat Light"/>
                <a:cs typeface="Montserrat Light"/>
                <a:sym typeface="Montserrat Light"/>
              </a:rPr>
              <a:t>Jeg lytter.</a:t>
            </a:r>
            <a:endParaRPr>
              <a:latin typeface="Montserrat Light"/>
              <a:ea typeface="Montserrat Light"/>
              <a:cs typeface="Montserrat Light"/>
              <a:sym typeface="Montserrat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g31d7b3eb296_2_4"/>
          <p:cNvPicPr preferRelativeResize="0"/>
          <p:nvPr/>
        </p:nvPicPr>
        <p:blipFill rotWithShape="1">
          <a:blip r:embed="rId3">
            <a:alphaModFix/>
          </a:blip>
          <a:srcRect/>
          <a:stretch/>
        </p:blipFill>
        <p:spPr>
          <a:xfrm>
            <a:off x="152400" y="152400"/>
            <a:ext cx="11650132" cy="6553199"/>
          </a:xfrm>
          <a:prstGeom prst="rect">
            <a:avLst/>
          </a:prstGeom>
          <a:noFill/>
          <a:ln>
            <a:noFill/>
          </a:ln>
        </p:spPr>
      </p:pic>
      <p:sp>
        <p:nvSpPr>
          <p:cNvPr id="155" name="Google Shape;155;g31d7b3eb296_2_4"/>
          <p:cNvSpPr txBox="1"/>
          <p:nvPr/>
        </p:nvSpPr>
        <p:spPr>
          <a:xfrm>
            <a:off x="0" y="0"/>
            <a:ext cx="30000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fi-FI" sz="1100">
                <a:solidFill>
                  <a:schemeClr val="dk1"/>
                </a:solidFill>
              </a:rPr>
              <a:t> </a:t>
            </a:r>
            <a:endParaRPr sz="1100">
              <a:solidFill>
                <a:schemeClr val="dk1"/>
              </a:solidFill>
            </a:endParaRPr>
          </a:p>
        </p:txBody>
      </p:sp>
      <p:sp>
        <p:nvSpPr>
          <p:cNvPr id="156" name="Google Shape;156;g31d7b3eb296_2_4"/>
          <p:cNvSpPr txBox="1"/>
          <p:nvPr/>
        </p:nvSpPr>
        <p:spPr>
          <a:xfrm>
            <a:off x="644200" y="354000"/>
            <a:ext cx="10538400" cy="18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dirty="0">
              <a:solidFill>
                <a:schemeClr val="dk1"/>
              </a:solidFill>
              <a:latin typeface="Montserrat Light"/>
              <a:ea typeface="Montserrat Light"/>
              <a:cs typeface="Montserrat Light"/>
              <a:sym typeface="Montserrat Light"/>
            </a:endParaRPr>
          </a:p>
          <a:p>
            <a:pPr marL="0" lvl="0" indent="0" algn="l" rtl="0">
              <a:spcBef>
                <a:spcPts val="0"/>
              </a:spcBef>
              <a:spcAft>
                <a:spcPts val="0"/>
              </a:spcAft>
              <a:buNone/>
            </a:pPr>
            <a:r>
              <a:rPr lang="fi-FI" sz="4000" dirty="0" err="1">
                <a:solidFill>
                  <a:schemeClr val="dk1"/>
                </a:solidFill>
                <a:latin typeface="Bebas Neue"/>
                <a:ea typeface="Bebas Neue"/>
                <a:cs typeface="Bebas Neue"/>
                <a:sym typeface="Bebas Neue"/>
              </a:rPr>
              <a:t>Spilleregler</a:t>
            </a:r>
            <a:r>
              <a:rPr lang="fi-FI" sz="4000" dirty="0">
                <a:solidFill>
                  <a:schemeClr val="dk1"/>
                </a:solidFill>
                <a:latin typeface="Bebas Neue"/>
                <a:ea typeface="Bebas Neue"/>
                <a:cs typeface="Bebas Neue"/>
                <a:sym typeface="Bebas Neue"/>
              </a:rPr>
              <a:t> for </a:t>
            </a:r>
            <a:r>
              <a:rPr lang="fi-FI" sz="4000" dirty="0" err="1">
                <a:solidFill>
                  <a:schemeClr val="dk1"/>
                </a:solidFill>
                <a:latin typeface="Bebas Neue"/>
                <a:ea typeface="Bebas Neue"/>
                <a:cs typeface="Bebas Neue"/>
                <a:sym typeface="Bebas Neue"/>
              </a:rPr>
              <a:t>Dialogpaus</a:t>
            </a:r>
            <a:r>
              <a:rPr lang="fi-FI" sz="4000" dirty="0">
                <a:solidFill>
                  <a:schemeClr val="dk1"/>
                </a:solidFill>
                <a:latin typeface="Bebas Neue"/>
                <a:ea typeface="Bebas Neue"/>
                <a:cs typeface="Bebas Neue"/>
                <a:sym typeface="Bebas Neue"/>
              </a:rPr>
              <a:t>: 30 </a:t>
            </a:r>
            <a:r>
              <a:rPr lang="fi-FI" sz="4000" dirty="0" err="1">
                <a:solidFill>
                  <a:schemeClr val="dk1"/>
                </a:solidFill>
                <a:latin typeface="Bebas Neue"/>
                <a:ea typeface="Bebas Neue"/>
                <a:cs typeface="Bebas Neue"/>
                <a:sym typeface="Bebas Neue"/>
              </a:rPr>
              <a:t>minuter</a:t>
            </a:r>
            <a:r>
              <a:rPr lang="fi-FI" sz="4000" dirty="0">
                <a:solidFill>
                  <a:schemeClr val="dk1"/>
                </a:solidFill>
                <a:latin typeface="Bebas Neue"/>
                <a:ea typeface="Bebas Neue"/>
                <a:cs typeface="Bebas Neue"/>
                <a:sym typeface="Bebas Neue"/>
              </a:rPr>
              <a:t> for </a:t>
            </a:r>
            <a:r>
              <a:rPr lang="fi-FI" sz="4000" dirty="0" err="1">
                <a:solidFill>
                  <a:schemeClr val="dk1"/>
                </a:solidFill>
                <a:latin typeface="Bebas Neue"/>
                <a:ea typeface="Bebas Neue"/>
                <a:cs typeface="Bebas Neue"/>
                <a:sym typeface="Bebas Neue"/>
              </a:rPr>
              <a:t>elever</a:t>
            </a:r>
            <a:r>
              <a:rPr lang="fi-FI" sz="4000" dirty="0">
                <a:solidFill>
                  <a:schemeClr val="dk1"/>
                </a:solidFill>
                <a:latin typeface="Bebas Neue"/>
                <a:ea typeface="Bebas Neue"/>
                <a:cs typeface="Bebas Neue"/>
                <a:sym typeface="Bebas Neue"/>
              </a:rPr>
              <a:t> (e) </a:t>
            </a:r>
            <a:r>
              <a:rPr lang="fi-FI" sz="4000" dirty="0" err="1">
                <a:solidFill>
                  <a:schemeClr val="dk1"/>
                </a:solidFill>
                <a:latin typeface="Bebas Neue"/>
                <a:ea typeface="Bebas Neue"/>
                <a:cs typeface="Bebas Neue"/>
                <a:sym typeface="Bebas Neue"/>
              </a:rPr>
              <a:t>og</a:t>
            </a:r>
            <a:r>
              <a:rPr lang="fi-FI" sz="4000" dirty="0">
                <a:solidFill>
                  <a:schemeClr val="dk1"/>
                </a:solidFill>
                <a:latin typeface="Bebas Neue"/>
                <a:ea typeface="Bebas Neue"/>
                <a:cs typeface="Bebas Neue"/>
                <a:sym typeface="Bebas Neue"/>
              </a:rPr>
              <a:t> 45 </a:t>
            </a:r>
            <a:r>
              <a:rPr lang="fi-FI" sz="4000" dirty="0" err="1">
                <a:solidFill>
                  <a:schemeClr val="dk1"/>
                </a:solidFill>
                <a:latin typeface="Bebas Neue"/>
                <a:ea typeface="Bebas Neue"/>
                <a:cs typeface="Bebas Neue"/>
                <a:sym typeface="Bebas Neue"/>
              </a:rPr>
              <a:t>minutTer</a:t>
            </a:r>
            <a:r>
              <a:rPr lang="fi-FI" sz="4000" dirty="0">
                <a:solidFill>
                  <a:schemeClr val="dk1"/>
                </a:solidFill>
                <a:latin typeface="Bebas Neue"/>
                <a:ea typeface="Bebas Neue"/>
                <a:cs typeface="Bebas Neue"/>
                <a:sym typeface="Bebas Neue"/>
              </a:rPr>
              <a:t> for </a:t>
            </a:r>
            <a:r>
              <a:rPr lang="fi-FI" sz="4000" dirty="0" err="1">
                <a:solidFill>
                  <a:schemeClr val="dk1"/>
                </a:solidFill>
                <a:latin typeface="Bebas Neue"/>
                <a:ea typeface="Bebas Neue"/>
                <a:cs typeface="Bebas Neue"/>
                <a:sym typeface="Bebas Neue"/>
              </a:rPr>
              <a:t>forældre</a:t>
            </a:r>
            <a:r>
              <a:rPr lang="fi-FI" sz="4000" dirty="0">
                <a:solidFill>
                  <a:schemeClr val="dk1"/>
                </a:solidFill>
                <a:latin typeface="Bebas Neue"/>
                <a:ea typeface="Bebas Neue"/>
                <a:cs typeface="Bebas Neue"/>
                <a:sym typeface="Bebas Neue"/>
              </a:rPr>
              <a:t> (f) </a:t>
            </a:r>
            <a:endParaRPr sz="4000" dirty="0">
              <a:solidFill>
                <a:schemeClr val="dk1"/>
              </a:solidFill>
              <a:latin typeface="Bebas Neue"/>
              <a:ea typeface="Bebas Neue"/>
              <a:cs typeface="Bebas Neue"/>
              <a:sym typeface="Bebas Neue"/>
            </a:endParaRPr>
          </a:p>
          <a:p>
            <a:pPr marL="514350" lvl="0" indent="-514350" algn="l" rtl="0">
              <a:spcBef>
                <a:spcPts val="0"/>
              </a:spcBef>
              <a:spcAft>
                <a:spcPts val="0"/>
              </a:spcAft>
              <a:buFont typeface="+mj-lt"/>
              <a:buAutoNum type="arabicPeriod"/>
            </a:pPr>
            <a:endParaRPr sz="3000" b="1" dirty="0">
              <a:solidFill>
                <a:schemeClr val="dk1"/>
              </a:solidFill>
              <a:latin typeface="Montserrat"/>
              <a:ea typeface="Montserrat"/>
              <a:cs typeface="Montserrat"/>
              <a:sym typeface="Montserrat"/>
            </a:endParaRPr>
          </a:p>
          <a:p>
            <a:pPr marL="552450" lvl="0" indent="-457200" algn="l" rtl="0">
              <a:lnSpc>
                <a:spcPct val="150000"/>
              </a:lnSpc>
              <a:spcBef>
                <a:spcPts val="0"/>
              </a:spcBef>
              <a:spcAft>
                <a:spcPts val="0"/>
              </a:spcAft>
              <a:buClr>
                <a:schemeClr val="dk1"/>
              </a:buClr>
              <a:buSzPts val="2100"/>
              <a:buFont typeface="+mj-lt"/>
              <a:buAutoNum type="arabicPeriod"/>
            </a:pPr>
            <a:r>
              <a:rPr lang="fi-FI" sz="2000" dirty="0">
                <a:solidFill>
                  <a:schemeClr val="dk1"/>
                </a:solidFill>
                <a:latin typeface="Montserrat Light"/>
                <a:ea typeface="Montserrat Light"/>
                <a:cs typeface="Montserrat Light"/>
                <a:sym typeface="Montserrat Light"/>
              </a:rPr>
              <a:t>5 </a:t>
            </a:r>
            <a:r>
              <a:rPr lang="fi-FI" sz="2000" dirty="0" err="1">
                <a:solidFill>
                  <a:schemeClr val="dk1"/>
                </a:solidFill>
                <a:latin typeface="Montserrat Light"/>
                <a:ea typeface="Montserrat Light"/>
                <a:cs typeface="Montserrat Light"/>
                <a:sym typeface="Montserrat Light"/>
              </a:rPr>
              <a:t>minuter</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inledning</a:t>
            </a:r>
            <a:endParaRPr sz="2000" dirty="0">
              <a:solidFill>
                <a:schemeClr val="dk1"/>
              </a:solidFill>
              <a:latin typeface="Montserrat Light"/>
              <a:ea typeface="Montserrat Light"/>
              <a:cs typeface="Montserrat Light"/>
              <a:sym typeface="Montserrat Light"/>
            </a:endParaRPr>
          </a:p>
          <a:p>
            <a:pPr marL="552450" lvl="0" indent="-457200" algn="l" rtl="0">
              <a:lnSpc>
                <a:spcPct val="150000"/>
              </a:lnSpc>
              <a:spcBef>
                <a:spcPts val="0"/>
              </a:spcBef>
              <a:spcAft>
                <a:spcPts val="0"/>
              </a:spcAft>
              <a:buClr>
                <a:schemeClr val="dk1"/>
              </a:buClr>
              <a:buSzPts val="2100"/>
              <a:buFont typeface="+mj-lt"/>
              <a:buAutoNum type="arabicPeriod"/>
            </a:pPr>
            <a:r>
              <a:rPr lang="fi-FI" sz="2000" dirty="0">
                <a:solidFill>
                  <a:schemeClr val="dk1"/>
                </a:solidFill>
                <a:latin typeface="Montserrat Light"/>
                <a:ea typeface="Montserrat Light"/>
                <a:cs typeface="Montserrat Light"/>
                <a:sym typeface="Montserrat Light"/>
              </a:rPr>
              <a:t>5 (e) 10 (f) </a:t>
            </a:r>
            <a:r>
              <a:rPr lang="fi-FI" sz="2000" dirty="0" err="1">
                <a:solidFill>
                  <a:schemeClr val="dk1"/>
                </a:solidFill>
                <a:latin typeface="Montserrat Light"/>
                <a:ea typeface="Montserrat Light"/>
                <a:cs typeface="Montserrat Light"/>
                <a:sym typeface="Montserrat Light"/>
              </a:rPr>
              <a:t>minuter</a:t>
            </a:r>
            <a:r>
              <a:rPr lang="fi-FI" sz="2000" dirty="0">
                <a:solidFill>
                  <a:schemeClr val="dk1"/>
                </a:solidFill>
                <a:latin typeface="Montserrat Light"/>
                <a:ea typeface="Montserrat Light"/>
                <a:cs typeface="Montserrat Light"/>
                <a:sym typeface="Montserrat Light"/>
              </a:rPr>
              <a:t> introduktion i par/</a:t>
            </a:r>
            <a:r>
              <a:rPr lang="fi-FI" sz="2000" dirty="0" err="1">
                <a:solidFill>
                  <a:schemeClr val="dk1"/>
                </a:solidFill>
                <a:latin typeface="Montserrat Light"/>
                <a:ea typeface="Montserrat Light"/>
                <a:cs typeface="Montserrat Light"/>
                <a:sym typeface="Montserrat Light"/>
              </a:rPr>
              <a:t>egen</a:t>
            </a:r>
            <a:r>
              <a:rPr lang="fi-FI" sz="2000" dirty="0">
                <a:solidFill>
                  <a:schemeClr val="dk1"/>
                </a:solidFill>
                <a:latin typeface="Montserrat Light"/>
                <a:ea typeface="Montserrat Light"/>
                <a:cs typeface="Montserrat Light"/>
                <a:sym typeface="Montserrat Light"/>
              </a:rPr>
              <a:t> reflektion</a:t>
            </a:r>
            <a:endParaRPr sz="2000" dirty="0">
              <a:solidFill>
                <a:schemeClr val="dk1"/>
              </a:solidFill>
              <a:latin typeface="Montserrat Light"/>
              <a:ea typeface="Montserrat Light"/>
              <a:cs typeface="Montserrat Light"/>
              <a:sym typeface="Montserrat Light"/>
            </a:endParaRPr>
          </a:p>
          <a:p>
            <a:pPr marL="552450" lvl="0" indent="-457200" algn="l" rtl="0">
              <a:lnSpc>
                <a:spcPct val="150000"/>
              </a:lnSpc>
              <a:spcBef>
                <a:spcPts val="0"/>
              </a:spcBef>
              <a:spcAft>
                <a:spcPts val="0"/>
              </a:spcAft>
              <a:buClr>
                <a:schemeClr val="dk1"/>
              </a:buClr>
              <a:buSzPts val="2100"/>
              <a:buFont typeface="+mj-lt"/>
              <a:buAutoNum type="arabicPeriod"/>
            </a:pPr>
            <a:r>
              <a:rPr lang="fi-FI" sz="2000" dirty="0">
                <a:solidFill>
                  <a:schemeClr val="dk1"/>
                </a:solidFill>
                <a:latin typeface="Montserrat Light"/>
                <a:ea typeface="Montserrat Light"/>
                <a:cs typeface="Montserrat Light"/>
                <a:sym typeface="Montserrat Light"/>
              </a:rPr>
              <a:t>15 (e) 20 (f) </a:t>
            </a:r>
            <a:r>
              <a:rPr lang="fi-FI" sz="2000" dirty="0" err="1">
                <a:solidFill>
                  <a:schemeClr val="dk1"/>
                </a:solidFill>
                <a:latin typeface="Montserrat Light"/>
                <a:ea typeface="Montserrat Light"/>
                <a:cs typeface="Montserrat Light"/>
                <a:sym typeface="Montserrat Light"/>
              </a:rPr>
              <a:t>minuter</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fælles</a:t>
            </a:r>
            <a:r>
              <a:rPr lang="fi-FI" sz="2000" dirty="0">
                <a:solidFill>
                  <a:schemeClr val="dk1"/>
                </a:solidFill>
                <a:latin typeface="Montserrat Light"/>
                <a:ea typeface="Montserrat Light"/>
                <a:cs typeface="Montserrat Light"/>
                <a:sym typeface="Montserrat Light"/>
              </a:rPr>
              <a:t> diskussion </a:t>
            </a:r>
            <a:endParaRPr sz="2000" dirty="0">
              <a:solidFill>
                <a:schemeClr val="dk1"/>
              </a:solidFill>
              <a:latin typeface="Montserrat Light"/>
              <a:ea typeface="Montserrat Light"/>
              <a:cs typeface="Montserrat Light"/>
              <a:sym typeface="Montserrat Light"/>
            </a:endParaRPr>
          </a:p>
          <a:p>
            <a:pPr marL="552450" lvl="0" indent="-457200" algn="l" rtl="0">
              <a:lnSpc>
                <a:spcPct val="150000"/>
              </a:lnSpc>
              <a:spcBef>
                <a:spcPts val="0"/>
              </a:spcBef>
              <a:spcAft>
                <a:spcPts val="0"/>
              </a:spcAft>
              <a:buClr>
                <a:schemeClr val="dk1"/>
              </a:buClr>
              <a:buSzPts val="2100"/>
              <a:buFont typeface="+mj-lt"/>
              <a:buAutoNum type="arabicPeriod"/>
            </a:pPr>
            <a:r>
              <a:rPr lang="fi-FI" sz="2000" dirty="0">
                <a:solidFill>
                  <a:schemeClr val="dk1"/>
                </a:solidFill>
                <a:latin typeface="Montserrat Light"/>
                <a:ea typeface="Montserrat Light"/>
                <a:cs typeface="Montserrat Light"/>
                <a:sym typeface="Montserrat Light"/>
              </a:rPr>
              <a:t>4 (e) 8 (f) </a:t>
            </a:r>
            <a:r>
              <a:rPr lang="fi-FI" sz="2000" dirty="0" err="1">
                <a:solidFill>
                  <a:schemeClr val="dk1"/>
                </a:solidFill>
                <a:latin typeface="Montserrat Light"/>
                <a:ea typeface="Montserrat Light"/>
                <a:cs typeface="Montserrat Light"/>
                <a:sym typeface="Montserrat Light"/>
              </a:rPr>
              <a:t>minuter</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fortælle</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om</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synspunkter</a:t>
            </a:r>
            <a:endParaRPr sz="2000" dirty="0">
              <a:solidFill>
                <a:schemeClr val="dk1"/>
              </a:solidFill>
              <a:latin typeface="Montserrat Light"/>
              <a:ea typeface="Montserrat Light"/>
              <a:cs typeface="Montserrat Light"/>
              <a:sym typeface="Montserrat Light"/>
            </a:endParaRPr>
          </a:p>
          <a:p>
            <a:pPr marL="558800" lvl="0" indent="-457200" algn="l" rtl="0">
              <a:lnSpc>
                <a:spcPct val="150000"/>
              </a:lnSpc>
              <a:spcBef>
                <a:spcPts val="0"/>
              </a:spcBef>
              <a:spcAft>
                <a:spcPts val="0"/>
              </a:spcAft>
              <a:buClr>
                <a:schemeClr val="dk1"/>
              </a:buClr>
              <a:buSzPts val="2000"/>
              <a:buFont typeface="+mj-lt"/>
              <a:buAutoNum type="arabicPeriod"/>
            </a:pPr>
            <a:r>
              <a:rPr lang="fi-FI" sz="2000" dirty="0">
                <a:solidFill>
                  <a:schemeClr val="dk1"/>
                </a:solidFill>
                <a:latin typeface="Montserrat Light"/>
                <a:ea typeface="Montserrat Light"/>
                <a:cs typeface="Montserrat Light"/>
                <a:sym typeface="Montserrat Light"/>
              </a:rPr>
              <a:t>1 (e) 2 (f) minut </a:t>
            </a:r>
            <a:r>
              <a:rPr lang="fi-FI" sz="2000" dirty="0" err="1">
                <a:solidFill>
                  <a:schemeClr val="dk1"/>
                </a:solidFill>
                <a:latin typeface="Montserrat Light"/>
                <a:ea typeface="Montserrat Light"/>
                <a:cs typeface="Montserrat Light"/>
                <a:sym typeface="Montserrat Light"/>
              </a:rPr>
              <a:t>tak</a:t>
            </a:r>
            <a:r>
              <a:rPr lang="fi-FI" sz="2000" dirty="0">
                <a:solidFill>
                  <a:schemeClr val="dk1"/>
                </a:solidFill>
                <a:latin typeface="Montserrat Light"/>
                <a:ea typeface="Montserrat Light"/>
                <a:cs typeface="Montserrat Light"/>
                <a:sym typeface="Montserrat Light"/>
              </a:rPr>
              <a:t> &amp; </a:t>
            </a:r>
            <a:r>
              <a:rPr lang="fi-FI" sz="2000" dirty="0" err="1">
                <a:solidFill>
                  <a:schemeClr val="dk1"/>
                </a:solidFill>
                <a:latin typeface="Montserrat Light"/>
                <a:ea typeface="Montserrat Light"/>
                <a:cs typeface="Montserrat Light"/>
                <a:sym typeface="Montserrat Light"/>
              </a:rPr>
              <a:t>afslutning</a:t>
            </a:r>
            <a:r>
              <a:rPr lang="fi-FI" sz="2000" dirty="0">
                <a:solidFill>
                  <a:schemeClr val="dk1"/>
                </a:solidFill>
                <a:latin typeface="Montserrat Light"/>
                <a:ea typeface="Montserrat Light"/>
                <a:cs typeface="Montserrat Light"/>
                <a:sym typeface="Montserrat Light"/>
              </a:rPr>
              <a:t> </a:t>
            </a:r>
            <a:endParaRPr sz="2000" dirty="0">
              <a:solidFill>
                <a:schemeClr val="dk1"/>
              </a:solidFill>
              <a:latin typeface="Montserrat Light"/>
              <a:ea typeface="Montserrat Light"/>
              <a:cs typeface="Montserrat Light"/>
              <a:sym typeface="Montserrat Light"/>
            </a:endParaRPr>
          </a:p>
        </p:txBody>
      </p:sp>
      <p:pic>
        <p:nvPicPr>
          <p:cNvPr id="157" name="Google Shape;157;g31d7b3eb296_2_4"/>
          <p:cNvPicPr preferRelativeResize="0"/>
          <p:nvPr/>
        </p:nvPicPr>
        <p:blipFill>
          <a:blip r:embed="rId4">
            <a:alphaModFix/>
          </a:blip>
          <a:stretch>
            <a:fillRect/>
          </a:stretch>
        </p:blipFill>
        <p:spPr>
          <a:xfrm>
            <a:off x="8125875" y="3680525"/>
            <a:ext cx="2954875" cy="2434525"/>
          </a:xfrm>
          <a:prstGeom prst="rect">
            <a:avLst/>
          </a:prstGeom>
          <a:noFill/>
          <a:ln>
            <a:noFill/>
          </a:ln>
        </p:spPr>
      </p:pic>
      <p:sp>
        <p:nvSpPr>
          <p:cNvPr id="2" name="Tekstiruutu 4">
            <a:extLst>
              <a:ext uri="{FF2B5EF4-FFF2-40B4-BE49-F238E27FC236}">
                <a16:creationId xmlns:a16="http://schemas.microsoft.com/office/drawing/2014/main" id="{B44ADC66-5A44-969A-5FE7-E60A43C34D4F}"/>
              </a:ext>
            </a:extLst>
          </p:cNvPr>
          <p:cNvSpPr txBox="1"/>
          <p:nvPr/>
        </p:nvSpPr>
        <p:spPr>
          <a:xfrm>
            <a:off x="8465723" y="5914995"/>
            <a:ext cx="2900931" cy="20005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g31d76546d1b_0_5"/>
          <p:cNvPicPr preferRelativeResize="0"/>
          <p:nvPr/>
        </p:nvPicPr>
        <p:blipFill rotWithShape="1">
          <a:blip r:embed="rId3">
            <a:alphaModFix/>
          </a:blip>
          <a:srcRect/>
          <a:stretch/>
        </p:blipFill>
        <p:spPr>
          <a:xfrm>
            <a:off x="158875" y="171850"/>
            <a:ext cx="11650132" cy="6553199"/>
          </a:xfrm>
          <a:prstGeom prst="rect">
            <a:avLst/>
          </a:prstGeom>
          <a:noFill/>
          <a:ln>
            <a:noFill/>
          </a:ln>
        </p:spPr>
      </p:pic>
      <p:sp>
        <p:nvSpPr>
          <p:cNvPr id="163" name="Google Shape;163;g31d76546d1b_0_5"/>
          <p:cNvSpPr txBox="1"/>
          <p:nvPr/>
        </p:nvSpPr>
        <p:spPr>
          <a:xfrm>
            <a:off x="692525" y="527925"/>
            <a:ext cx="10690500" cy="1811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i-FI" sz="4000" dirty="0" err="1">
                <a:solidFill>
                  <a:schemeClr val="dk1"/>
                </a:solidFill>
                <a:latin typeface="Bebas Neue"/>
                <a:ea typeface="Bebas Neue"/>
                <a:cs typeface="Bebas Neue"/>
                <a:sym typeface="Bebas Neue"/>
              </a:rPr>
              <a:t>Lektion</a:t>
            </a:r>
            <a:r>
              <a:rPr lang="fi-FI" sz="4000" dirty="0">
                <a:solidFill>
                  <a:schemeClr val="dk1"/>
                </a:solidFill>
                <a:latin typeface="Bebas Neue"/>
                <a:ea typeface="Bebas Neue"/>
                <a:cs typeface="Bebas Neue"/>
                <a:sym typeface="Bebas Neue"/>
              </a:rPr>
              <a:t> 3+4</a:t>
            </a:r>
            <a:endParaRPr sz="4000" dirty="0">
              <a:solidFill>
                <a:schemeClr val="dk1"/>
              </a:solidFill>
              <a:latin typeface="Bebas Neue"/>
              <a:ea typeface="Bebas Neue"/>
              <a:cs typeface="Bebas Neue"/>
              <a:sym typeface="Bebas Neue"/>
            </a:endParaRPr>
          </a:p>
          <a:p>
            <a:pPr marL="0" lvl="0" indent="0" algn="l" rtl="0">
              <a:lnSpc>
                <a:spcPct val="115000"/>
              </a:lnSpc>
              <a:spcBef>
                <a:spcPts val="1200"/>
              </a:spcBef>
              <a:spcAft>
                <a:spcPts val="0"/>
              </a:spcAft>
              <a:buNone/>
            </a:pPr>
            <a:r>
              <a:rPr lang="fi-FI" sz="1800" b="1" dirty="0" err="1">
                <a:solidFill>
                  <a:schemeClr val="dk1"/>
                </a:solidFill>
                <a:latin typeface="Montserrat Light" panose="00000400000000000000" pitchFamily="50" charset="0"/>
                <a:ea typeface="Montserrat"/>
                <a:cs typeface="Montserrat"/>
                <a:sym typeface="Montserrat"/>
              </a:rPr>
              <a:t>Formål</a:t>
            </a:r>
            <a:r>
              <a:rPr lang="fi-FI" sz="1800" b="1" dirty="0">
                <a:solidFill>
                  <a:schemeClr val="dk1"/>
                </a:solidFill>
                <a:latin typeface="Montserrat Light" panose="00000400000000000000" pitchFamily="50" charset="0"/>
                <a:ea typeface="Montserrat"/>
                <a:cs typeface="Montserrat"/>
                <a:sym typeface="Montserrat"/>
              </a:rPr>
              <a:t>: </a:t>
            </a:r>
            <a:r>
              <a:rPr lang="fi-FI" sz="1800" dirty="0">
                <a:solidFill>
                  <a:schemeClr val="dk1"/>
                </a:solidFill>
                <a:latin typeface="Montserrat Light" panose="00000400000000000000" pitchFamily="50" charset="0"/>
                <a:ea typeface="Montserrat"/>
                <a:cs typeface="Montserrat"/>
                <a:sym typeface="Montserrat"/>
              </a:rPr>
              <a:t>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tale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forholde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sig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genbrug</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forhold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eget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forbrug</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None/>
            </a:pPr>
            <a:endParaRPr sz="1900" b="1" dirty="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0" lvl="0" indent="0" algn="l" rtl="0">
              <a:spcBef>
                <a:spcPts val="1200"/>
              </a:spcBef>
              <a:spcAft>
                <a:spcPts val="0"/>
              </a:spcAft>
              <a:buNone/>
            </a:pPr>
            <a:endParaRPr sz="2800" dirty="0">
              <a:solidFill>
                <a:schemeClr val="dk1"/>
              </a:solidFill>
              <a:latin typeface="Montserrat Light"/>
              <a:ea typeface="Montserrat Light"/>
              <a:cs typeface="Montserrat Light"/>
              <a:sym typeface="Montserrat Light"/>
            </a:endParaRPr>
          </a:p>
        </p:txBody>
      </p:sp>
      <p:sp>
        <p:nvSpPr>
          <p:cNvPr id="164" name="Google Shape;164;g31d76546d1b_0_5"/>
          <p:cNvSpPr txBox="1"/>
          <p:nvPr/>
        </p:nvSpPr>
        <p:spPr>
          <a:xfrm>
            <a:off x="692525" y="2194250"/>
            <a:ext cx="8604300" cy="423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Forberedelse</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og</a:t>
            </a:r>
            <a:r>
              <a:rPr lang="fi-FI" sz="1800" b="1" dirty="0">
                <a:solidFill>
                  <a:schemeClr val="dk1"/>
                </a:solidFill>
                <a:latin typeface="Montserrat Light" panose="00000400000000000000" pitchFamily="50" charset="0"/>
                <a:ea typeface="Montserrat"/>
                <a:cs typeface="Montserrat"/>
                <a:sym typeface="Montserrat"/>
              </a:rPr>
              <a:t> introduktion </a:t>
            </a:r>
            <a:r>
              <a:rPr lang="fi-FI" sz="1800" b="1" dirty="0" err="1">
                <a:solidFill>
                  <a:schemeClr val="dk1"/>
                </a:solidFill>
                <a:latin typeface="Montserrat Light" panose="00000400000000000000" pitchFamily="50" charset="0"/>
                <a:ea typeface="Montserrat"/>
                <a:cs typeface="Montserrat"/>
                <a:sym typeface="Montserrat"/>
              </a:rPr>
              <a:t>til</a:t>
            </a:r>
            <a:r>
              <a:rPr lang="fi-FI" sz="1800" b="1" dirty="0">
                <a:solidFill>
                  <a:schemeClr val="dk1"/>
                </a:solidFill>
                <a:latin typeface="Montserrat Light" panose="00000400000000000000" pitchFamily="50" charset="0"/>
                <a:ea typeface="Montserrat"/>
                <a:cs typeface="Montserrat"/>
                <a:sym typeface="Montserrat"/>
              </a:rPr>
              <a:t> </a:t>
            </a:r>
            <a:r>
              <a:rPr lang="fi-FI" sz="1800" b="1" dirty="0" err="1">
                <a:solidFill>
                  <a:schemeClr val="dk1"/>
                </a:solidFill>
                <a:latin typeface="Montserrat Light" panose="00000400000000000000" pitchFamily="50" charset="0"/>
                <a:ea typeface="Montserrat"/>
                <a:cs typeface="Montserrat"/>
                <a:sym typeface="Montserrat"/>
              </a:rPr>
              <a:t>dialogen</a:t>
            </a:r>
            <a:r>
              <a:rPr lang="fi-FI" sz="1800" b="1" dirty="0">
                <a:solidFill>
                  <a:schemeClr val="dk1"/>
                </a:solidFill>
                <a:latin typeface="Montserrat Light" panose="00000400000000000000" pitchFamily="50" charset="0"/>
                <a:ea typeface="Montserrat"/>
                <a:cs typeface="Montserrat"/>
                <a:sym typeface="Montserrat"/>
              </a:rPr>
              <a: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Læreren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forbereder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sig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ved</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medbringe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forskellige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sko</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beklædningsgenstande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eksempler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legetøj</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indeholder</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15000"/>
              </a:lnSpc>
              <a:spcBef>
                <a:spcPts val="120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Genstandene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placeres</a:t>
            </a:r>
            <a:r>
              <a:rPr lang="fi-FI" sz="1800" dirty="0">
                <a:solidFill>
                  <a:schemeClr val="dk1"/>
                </a:solidFill>
                <a:latin typeface="Montserrat Light" panose="00000400000000000000" pitchFamily="50" charset="0"/>
                <a:ea typeface="Montserrat"/>
                <a:cs typeface="Montserrat"/>
                <a:sym typeface="Montserrat"/>
              </a:rPr>
              <a:t> i to </a:t>
            </a:r>
            <a:r>
              <a:rPr lang="fi-FI" sz="1800" dirty="0" err="1">
                <a:solidFill>
                  <a:schemeClr val="dk1"/>
                </a:solidFill>
                <a:latin typeface="Montserrat Light" panose="00000400000000000000" pitchFamily="50" charset="0"/>
                <a:ea typeface="Montserrat"/>
                <a:cs typeface="Montserrat"/>
                <a:sym typeface="Montserrat"/>
              </a:rPr>
              <a:t>hulahopringe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ligger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på</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gulvet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ring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repræsenterer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dialogpausrum</a:t>
            </a:r>
            <a:r>
              <a:rPr lang="fi-FI" sz="1800" dirty="0">
                <a:solidFill>
                  <a:schemeClr val="dk1"/>
                </a:solidFill>
                <a:latin typeface="Montserrat Light" panose="00000400000000000000" pitchFamily="50" charset="0"/>
                <a:ea typeface="Montserrat"/>
                <a:cs typeface="Montserrat"/>
                <a:sym typeface="Montserrat"/>
              </a:rPr>
              <a:t> 1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dialogpausrum</a:t>
            </a:r>
            <a:r>
              <a:rPr lang="fi-FI" sz="1800" dirty="0">
                <a:solidFill>
                  <a:schemeClr val="dk1"/>
                </a:solidFill>
                <a:latin typeface="Montserrat Light" panose="00000400000000000000" pitchFamily="50" charset="0"/>
                <a:ea typeface="Montserrat"/>
                <a:cs typeface="Montserrat"/>
                <a:sym typeface="Montserrat"/>
              </a:rPr>
              <a:t> 2.</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15000"/>
              </a:lnSpc>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Hulahopringene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indbyder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rundkreds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dialogpaus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samtalen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afholdes</a:t>
            </a:r>
            <a:r>
              <a:rPr lang="fi-FI" sz="1800" dirty="0">
                <a:solidFill>
                  <a:schemeClr val="dk1"/>
                </a:solidFill>
                <a:latin typeface="Montserrat Light" panose="00000400000000000000" pitchFamily="50" charset="0"/>
                <a:ea typeface="Montserrat"/>
                <a:cs typeface="Montserrat"/>
                <a:sym typeface="Montserrat"/>
              </a:rPr>
              <a:t> i.</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15000"/>
              </a:lnSpc>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Brug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spillereglerne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fra</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værktøjet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Dialogpaus</a:t>
            </a:r>
            <a:endParaRPr sz="1800" dirty="0">
              <a:solidFill>
                <a:schemeClr val="dk1"/>
              </a:solidFill>
              <a:latin typeface="Montserrat Light" panose="00000400000000000000" pitchFamily="50" charset="0"/>
              <a:ea typeface="Montserrat"/>
              <a:cs typeface="Montserrat"/>
              <a:sym typeface="Montserrat"/>
            </a:endParaRPr>
          </a:p>
          <a:p>
            <a:pPr marL="457200" lvl="0" indent="-349250" algn="l" rtl="0">
              <a:lnSpc>
                <a:spcPct val="115000"/>
              </a:lnSpc>
              <a:spcBef>
                <a:spcPts val="0"/>
              </a:spcBef>
              <a:spcAft>
                <a:spcPts val="0"/>
              </a:spcAft>
              <a:buClr>
                <a:schemeClr val="dk1"/>
              </a:buClr>
              <a:buSzPts val="19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nu </a:t>
            </a:r>
            <a:r>
              <a:rPr lang="fi-FI" sz="1800" dirty="0" err="1">
                <a:solidFill>
                  <a:schemeClr val="dk1"/>
                </a:solidFill>
                <a:latin typeface="Montserrat Light" panose="00000400000000000000" pitchFamily="50" charset="0"/>
                <a:ea typeface="Montserrat"/>
                <a:cs typeface="Montserrat"/>
                <a:sym typeface="Montserrat"/>
              </a:rPr>
              <a:t>besøge</a:t>
            </a:r>
            <a:r>
              <a:rPr lang="fi-FI" sz="1800" dirty="0">
                <a:solidFill>
                  <a:schemeClr val="dk1"/>
                </a:solidFill>
                <a:latin typeface="Montserrat Light" panose="00000400000000000000" pitchFamily="50" charset="0"/>
                <a:ea typeface="Montserrat"/>
                <a:cs typeface="Montserrat"/>
                <a:sym typeface="Montserrat"/>
              </a:rPr>
              <a:t> to </a:t>
            </a:r>
            <a:r>
              <a:rPr lang="fi-FI" sz="1800" dirty="0" err="1">
                <a:solidFill>
                  <a:schemeClr val="dk1"/>
                </a:solidFill>
                <a:latin typeface="Montserrat Light" panose="00000400000000000000" pitchFamily="50" charset="0"/>
                <a:ea typeface="Montserrat"/>
                <a:cs typeface="Montserrat"/>
                <a:sym typeface="Montserrat"/>
              </a:rPr>
              <a:t>forskellige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dialogrum</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begge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rum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høre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hvad</a:t>
            </a:r>
            <a:r>
              <a:rPr lang="fi-FI" sz="1800" dirty="0">
                <a:solidFill>
                  <a:schemeClr val="dk1"/>
                </a:solidFill>
                <a:latin typeface="Montserrat Light" panose="00000400000000000000" pitchFamily="50" charset="0"/>
                <a:ea typeface="Montserrat"/>
                <a:cs typeface="Montserrat"/>
                <a:sym typeface="Montserrat"/>
              </a:rPr>
              <a:t> alle </a:t>
            </a:r>
            <a:r>
              <a:rPr lang="fi-FI" sz="1800" dirty="0" err="1">
                <a:solidFill>
                  <a:schemeClr val="dk1"/>
                </a:solidFill>
                <a:latin typeface="Montserrat Light" panose="00000400000000000000" pitchFamily="50" charset="0"/>
                <a:ea typeface="Montserrat"/>
                <a:cs typeface="Montserrat"/>
                <a:sym typeface="Montserrat"/>
              </a:rPr>
              <a:t>har</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fortælle</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henhold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emnet</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800" dirty="0">
              <a:solidFill>
                <a:schemeClr val="dk1"/>
              </a:solidFill>
              <a:latin typeface="Montserrat Light" panose="00000400000000000000" pitchFamily="50" charset="0"/>
            </a:endParaRPr>
          </a:p>
          <a:p>
            <a:pPr marL="0" lvl="0" indent="0" algn="l" rtl="0">
              <a:spcBef>
                <a:spcPts val="0"/>
              </a:spcBef>
              <a:spcAft>
                <a:spcPts val="0"/>
              </a:spcAft>
              <a:buNone/>
            </a:pPr>
            <a:endParaRPr sz="1800" dirty="0">
              <a:solidFill>
                <a:schemeClr val="dk1"/>
              </a:solidFill>
              <a:latin typeface="Montserrat Light" panose="00000400000000000000" pitchFamily="50" charset="0"/>
              <a:ea typeface="Montserrat Light"/>
              <a:cs typeface="Montserrat Light"/>
              <a:sym typeface="Montserrat Light"/>
            </a:endParaRPr>
          </a:p>
        </p:txBody>
      </p:sp>
      <p:cxnSp>
        <p:nvCxnSpPr>
          <p:cNvPr id="165" name="Google Shape;165;g31d76546d1b_0_5"/>
          <p:cNvCxnSpPr/>
          <p:nvPr/>
        </p:nvCxnSpPr>
        <p:spPr>
          <a:xfrm>
            <a:off x="581100" y="2098625"/>
            <a:ext cx="10679400" cy="9300"/>
          </a:xfrm>
          <a:prstGeom prst="straightConnector1">
            <a:avLst/>
          </a:prstGeom>
          <a:noFill/>
          <a:ln w="38100" cap="flat" cmpd="sng">
            <a:solidFill>
              <a:srgbClr val="E69138"/>
            </a:solidFill>
            <a:prstDash val="solid"/>
            <a:round/>
            <a:headEnd type="none" w="med" len="med"/>
            <a:tailEnd type="none" w="med" len="med"/>
          </a:ln>
        </p:spPr>
      </p:cxnSp>
      <p:pic>
        <p:nvPicPr>
          <p:cNvPr id="166" name="Google Shape;166;g31d76546d1b_0_5"/>
          <p:cNvPicPr preferRelativeResize="0"/>
          <p:nvPr/>
        </p:nvPicPr>
        <p:blipFill>
          <a:blip r:embed="rId4">
            <a:alphaModFix/>
          </a:blip>
          <a:stretch>
            <a:fillRect/>
          </a:stretch>
        </p:blipFill>
        <p:spPr>
          <a:xfrm>
            <a:off x="9366300" y="2262299"/>
            <a:ext cx="1976732" cy="1949874"/>
          </a:xfrm>
          <a:prstGeom prst="rect">
            <a:avLst/>
          </a:prstGeom>
          <a:noFill/>
          <a:ln>
            <a:noFill/>
          </a:ln>
        </p:spPr>
      </p:pic>
      <p:pic>
        <p:nvPicPr>
          <p:cNvPr id="167" name="Google Shape;167;g31d76546d1b_0_5"/>
          <p:cNvPicPr preferRelativeResize="0"/>
          <p:nvPr/>
        </p:nvPicPr>
        <p:blipFill>
          <a:blip r:embed="rId5">
            <a:alphaModFix/>
          </a:blip>
          <a:stretch>
            <a:fillRect/>
          </a:stretch>
        </p:blipFill>
        <p:spPr>
          <a:xfrm>
            <a:off x="9366300" y="4312250"/>
            <a:ext cx="1976725" cy="20673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31d7b3eb296_4_0"/>
          <p:cNvPicPr preferRelativeResize="0"/>
          <p:nvPr/>
        </p:nvPicPr>
        <p:blipFill rotWithShape="1">
          <a:blip r:embed="rId3">
            <a:alphaModFix/>
          </a:blip>
          <a:srcRect/>
          <a:stretch/>
        </p:blipFill>
        <p:spPr>
          <a:xfrm>
            <a:off x="152400" y="152400"/>
            <a:ext cx="11650132" cy="6553199"/>
          </a:xfrm>
          <a:prstGeom prst="rect">
            <a:avLst/>
          </a:prstGeom>
          <a:noFill/>
          <a:ln>
            <a:noFill/>
          </a:ln>
        </p:spPr>
      </p:pic>
      <p:sp>
        <p:nvSpPr>
          <p:cNvPr id="173" name="Google Shape;173;g31d7b3eb296_4_0"/>
          <p:cNvSpPr txBox="1"/>
          <p:nvPr/>
        </p:nvSpPr>
        <p:spPr>
          <a:xfrm>
            <a:off x="468875" y="443250"/>
            <a:ext cx="11017200" cy="567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i-FI" sz="4000" dirty="0" err="1">
                <a:solidFill>
                  <a:schemeClr val="dk1"/>
                </a:solidFill>
                <a:latin typeface="Bebas Neue"/>
                <a:ea typeface="Bebas Neue"/>
                <a:cs typeface="Bebas Neue"/>
                <a:sym typeface="Bebas Neue"/>
              </a:rPr>
              <a:t>Lektion</a:t>
            </a:r>
            <a:r>
              <a:rPr lang="fi-FI" sz="4000" dirty="0">
                <a:solidFill>
                  <a:schemeClr val="dk1"/>
                </a:solidFill>
                <a:latin typeface="Bebas Neue"/>
                <a:ea typeface="Bebas Neue"/>
                <a:cs typeface="Bebas Neue"/>
                <a:sym typeface="Bebas Neue"/>
              </a:rPr>
              <a:t> 3+4 </a:t>
            </a:r>
            <a:r>
              <a:rPr lang="fi-FI" sz="4000" dirty="0" err="1">
                <a:solidFill>
                  <a:schemeClr val="dk1"/>
                </a:solidFill>
                <a:latin typeface="Bebas Neue"/>
                <a:ea typeface="Bebas Neue"/>
                <a:cs typeface="Bebas Neue"/>
                <a:sym typeface="Bebas Neue"/>
              </a:rPr>
              <a:t>fortsat</a:t>
            </a:r>
            <a:r>
              <a:rPr lang="fi-FI" sz="4000" dirty="0">
                <a:solidFill>
                  <a:schemeClr val="dk1"/>
                </a:solidFill>
                <a:latin typeface="Bebas Neue"/>
                <a:ea typeface="Bebas Neue"/>
                <a:cs typeface="Bebas Neue"/>
                <a:sym typeface="Bebas Neue"/>
              </a:rPr>
              <a:t>…</a:t>
            </a:r>
            <a:endParaRPr sz="4000" dirty="0">
              <a:solidFill>
                <a:schemeClr val="dk1"/>
              </a:solidFill>
              <a:latin typeface="Bebas Neue"/>
              <a:ea typeface="Bebas Neue"/>
              <a:cs typeface="Bebas Neue"/>
              <a:sym typeface="Bebas Neue"/>
            </a:endParaRPr>
          </a:p>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Dialogpausrum</a:t>
            </a:r>
            <a:r>
              <a:rPr lang="fi-FI" sz="1800" b="1" dirty="0">
                <a:solidFill>
                  <a:schemeClr val="dk1"/>
                </a:solidFill>
                <a:latin typeface="Montserrat Light" panose="00000400000000000000" pitchFamily="50" charset="0"/>
                <a:ea typeface="Montserrat"/>
                <a:cs typeface="Montserrat"/>
                <a:sym typeface="Montserrat"/>
              </a:rPr>
              <a:t> 1:</a:t>
            </a:r>
            <a:endParaRPr sz="1800" b="1" dirty="0">
              <a:solidFill>
                <a:schemeClr val="dk1"/>
              </a:solidFill>
              <a:latin typeface="Montserrat Light" panose="00000400000000000000" pitchFamily="50" charset="0"/>
              <a:ea typeface="Montserrat"/>
              <a:cs typeface="Montserrat"/>
              <a:sym typeface="Montserrat"/>
            </a:endParaRPr>
          </a:p>
          <a:p>
            <a:pPr marL="228600" lvl="0" indent="-228600" algn="l" rtl="0">
              <a:lnSpc>
                <a:spcPct val="115000"/>
              </a:lnSpc>
              <a:spcBef>
                <a:spcPts val="1200"/>
              </a:spcBef>
              <a:spcAft>
                <a:spcPts val="0"/>
              </a:spcAft>
              <a:buClr>
                <a:schemeClr val="dk1"/>
              </a:buClr>
              <a:buSzPts val="1100"/>
              <a:buFont typeface="Arial"/>
              <a:buNone/>
            </a:pPr>
            <a:r>
              <a:rPr lang="fi-FI" sz="1800" dirty="0">
                <a:solidFill>
                  <a:schemeClr val="dk1"/>
                </a:solidFill>
                <a:latin typeface="Montserrat Light" panose="00000400000000000000" pitchFamily="50" charset="0"/>
                <a:ea typeface="Montserrat"/>
                <a:cs typeface="Montserrat"/>
                <a:sym typeface="Montserrat"/>
              </a:rPr>
              <a:t>1.      </a:t>
            </a:r>
            <a:r>
              <a:rPr lang="fi-FI" sz="1800" dirty="0" err="1">
                <a:solidFill>
                  <a:schemeClr val="dk1"/>
                </a:solidFill>
                <a:latin typeface="Montserrat Light" panose="00000400000000000000" pitchFamily="50" charset="0"/>
                <a:ea typeface="Montserrat"/>
                <a:cs typeface="Montserrat"/>
                <a:sym typeface="Montserrat"/>
              </a:rPr>
              <a:t>Hvad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tøj</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sko</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når</a:t>
            </a:r>
            <a:r>
              <a:rPr lang="fi-FI" sz="1800" dirty="0">
                <a:solidFill>
                  <a:schemeClr val="dk1"/>
                </a:solidFill>
                <a:latin typeface="Montserrat Light" panose="00000400000000000000" pitchFamily="50" charset="0"/>
                <a:ea typeface="Montserrat"/>
                <a:cs typeface="Montserrat"/>
                <a:sym typeface="Montserrat"/>
              </a:rPr>
              <a:t> du </a:t>
            </a:r>
            <a:r>
              <a:rPr lang="fi-FI" sz="1800" dirty="0" err="1">
                <a:solidFill>
                  <a:schemeClr val="dk1"/>
                </a:solidFill>
                <a:latin typeface="Montserrat Light" panose="00000400000000000000" pitchFamily="50" charset="0"/>
                <a:ea typeface="Montserrat"/>
                <a:cs typeface="Montserrat"/>
                <a:sym typeface="Montserrat"/>
              </a:rPr>
              <a:t>ikke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passe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længere</a:t>
            </a:r>
            <a:r>
              <a:rPr lang="fi-FI" sz="1800" dirty="0">
                <a:solidFill>
                  <a:schemeClr val="dk1"/>
                </a:solidFill>
                <a:latin typeface="Montserrat Light" panose="00000400000000000000" pitchFamily="50" charset="0"/>
                <a:ea typeface="Montserrat"/>
                <a:cs typeface="Montserrat"/>
                <a:sym typeface="Montserrat"/>
              </a:rPr>
              <a:t>?  </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dirty="0" err="1">
                <a:solidFill>
                  <a:schemeClr val="dk1"/>
                </a:solidFill>
                <a:latin typeface="Montserrat Light" panose="00000400000000000000" pitchFamily="50" charset="0"/>
                <a:ea typeface="Montserrat"/>
                <a:cs typeface="Montserrat"/>
                <a:sym typeface="Montserrat"/>
              </a:rPr>
              <a:t>Hjælpespørgsmål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Bruger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søskende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tøj</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efter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forældrene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sælge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aflevere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Røde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Kors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Hvilket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tøj</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hvilke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sko</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smides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Hvilket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tøj</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hvilke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sko</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bruges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igen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Hvordan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lave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sko</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tøj</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noget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andet</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Dialogpausrum</a:t>
            </a:r>
            <a:r>
              <a:rPr lang="fi-FI" sz="1800" b="1" dirty="0">
                <a:solidFill>
                  <a:schemeClr val="dk1"/>
                </a:solidFill>
                <a:latin typeface="Montserrat Light" panose="00000400000000000000" pitchFamily="50" charset="0"/>
                <a:ea typeface="Montserrat"/>
                <a:cs typeface="Montserrat"/>
                <a:sym typeface="Montserrat"/>
              </a:rPr>
              <a:t> 2:</a:t>
            </a:r>
            <a:endParaRPr sz="1800" b="1" dirty="0">
              <a:solidFill>
                <a:schemeClr val="dk1"/>
              </a:solidFill>
              <a:latin typeface="Montserrat Light" panose="00000400000000000000" pitchFamily="50" charset="0"/>
              <a:ea typeface="Montserrat"/>
              <a:cs typeface="Montserrat"/>
              <a:sym typeface="Montserrat"/>
            </a:endParaRPr>
          </a:p>
          <a:p>
            <a:pPr marL="228600" lvl="0" indent="-228600" algn="l" rtl="0">
              <a:lnSpc>
                <a:spcPct val="115000"/>
              </a:lnSpc>
              <a:spcBef>
                <a:spcPts val="1200"/>
              </a:spcBef>
              <a:spcAft>
                <a:spcPts val="0"/>
              </a:spcAft>
              <a:buClr>
                <a:schemeClr val="dk1"/>
              </a:buClr>
              <a:buSzPts val="1100"/>
              <a:buFont typeface="Arial"/>
              <a:buNone/>
            </a:pPr>
            <a:r>
              <a:rPr lang="fi-FI" sz="1800" dirty="0">
                <a:solidFill>
                  <a:schemeClr val="dk1"/>
                </a:solidFill>
                <a:latin typeface="Montserrat Light" panose="00000400000000000000" pitchFamily="50" charset="0"/>
                <a:ea typeface="Montserrat"/>
                <a:cs typeface="Montserrat"/>
                <a:sym typeface="Montserrat"/>
              </a:rPr>
              <a:t>2.      </a:t>
            </a:r>
            <a:r>
              <a:rPr lang="fi-FI" sz="1800" dirty="0" err="1">
                <a:solidFill>
                  <a:schemeClr val="dk1"/>
                </a:solidFill>
                <a:latin typeface="Montserrat Light" panose="00000400000000000000" pitchFamily="50" charset="0"/>
                <a:ea typeface="Montserrat"/>
                <a:cs typeface="Montserrat"/>
                <a:sym typeface="Montserrat"/>
              </a:rPr>
              <a:t>Hvad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elektronik</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legetøj</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når</a:t>
            </a:r>
            <a:r>
              <a:rPr lang="fi-FI" sz="1800" dirty="0">
                <a:solidFill>
                  <a:schemeClr val="dk1"/>
                </a:solidFill>
                <a:latin typeface="Montserrat Light" panose="00000400000000000000" pitchFamily="50" charset="0"/>
                <a:ea typeface="Montserrat"/>
                <a:cs typeface="Montserrat"/>
                <a:sym typeface="Montserrat"/>
              </a:rPr>
              <a:t> du </a:t>
            </a:r>
            <a:r>
              <a:rPr lang="fi-FI" sz="1800" dirty="0" err="1">
                <a:solidFill>
                  <a:schemeClr val="dk1"/>
                </a:solidFill>
                <a:latin typeface="Montserrat Light" panose="00000400000000000000" pitchFamily="50" charset="0"/>
                <a:ea typeface="Montserrat"/>
                <a:cs typeface="Montserrat"/>
                <a:sym typeface="Montserrat"/>
              </a:rPr>
              <a:t>ikke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bruger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længere</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dirty="0" err="1">
                <a:solidFill>
                  <a:schemeClr val="dk1"/>
                </a:solidFill>
                <a:latin typeface="Montserrat Light" panose="00000400000000000000" pitchFamily="50" charset="0"/>
                <a:ea typeface="Montserrat"/>
                <a:cs typeface="Montserrat"/>
                <a:sym typeface="Montserrat"/>
              </a:rPr>
              <a:t>Hjælpespørgsmål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en </a:t>
            </a:r>
            <a:r>
              <a:rPr lang="fi-FI" sz="1800" dirty="0" err="1">
                <a:solidFill>
                  <a:schemeClr val="dk1"/>
                </a:solidFill>
                <a:latin typeface="Montserrat Light" panose="00000400000000000000" pitchFamily="50" charset="0"/>
                <a:ea typeface="Montserrat"/>
                <a:cs typeface="Montserrat"/>
                <a:sym typeface="Montserrat"/>
              </a:rPr>
              <a:t>søskende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bruge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legetøjet</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stedet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nogen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reparere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elektroniske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forældrene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sælge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aflevere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Røde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Kors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Hvis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legetøjet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stykker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hvor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du </a:t>
            </a:r>
            <a:r>
              <a:rPr lang="fi-FI" sz="1800" dirty="0" err="1">
                <a:solidFill>
                  <a:schemeClr val="dk1"/>
                </a:solidFill>
                <a:latin typeface="Montserrat Light" panose="00000400000000000000" pitchFamily="50" charset="0"/>
                <a:ea typeface="Montserrat"/>
                <a:cs typeface="Montserrat"/>
                <a:sym typeface="Montserrat"/>
              </a:rPr>
              <a:t>aflevere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Hvordan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du </a:t>
            </a:r>
            <a:r>
              <a:rPr lang="fi-FI" sz="1800" dirty="0" err="1">
                <a:solidFill>
                  <a:schemeClr val="dk1"/>
                </a:solidFill>
                <a:latin typeface="Montserrat Light" panose="00000400000000000000" pitchFamily="50" charset="0"/>
                <a:ea typeface="Montserrat"/>
                <a:cs typeface="Montserrat"/>
                <a:sym typeface="Montserrat"/>
              </a:rPr>
              <a:t>bruge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legetøjet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noget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andet</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100" b="1" dirty="0">
              <a:solidFill>
                <a:schemeClr val="dk1"/>
              </a:solidFill>
            </a:endParaRPr>
          </a:p>
          <a:p>
            <a:pPr marL="0" lvl="0" indent="0" algn="l" rtl="0">
              <a:lnSpc>
                <a:spcPct val="115000"/>
              </a:lnSpc>
              <a:spcBef>
                <a:spcPts val="1200"/>
              </a:spcBef>
              <a:spcAft>
                <a:spcPts val="0"/>
              </a:spcAft>
              <a:buNone/>
            </a:pPr>
            <a:endParaRPr sz="11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b="1" dirty="0">
              <a:solidFill>
                <a:schemeClr val="dk1"/>
              </a:solidFill>
            </a:endParaRPr>
          </a:p>
          <a:p>
            <a:pPr marL="0" lvl="0" indent="0" algn="l" rtl="0">
              <a:spcBef>
                <a:spcPts val="1200"/>
              </a:spcBef>
              <a:spcAft>
                <a:spcPts val="0"/>
              </a:spcAft>
              <a:buNone/>
            </a:pPr>
            <a:endParaRPr sz="2800" dirty="0">
              <a:solidFill>
                <a:schemeClr val="dk1"/>
              </a:solidFill>
              <a:latin typeface="Montserrat Light"/>
              <a:ea typeface="Montserrat Light"/>
              <a:cs typeface="Montserrat Light"/>
              <a:sym typeface="Montserrat Light"/>
            </a:endParaRPr>
          </a:p>
        </p:txBody>
      </p:sp>
      <p:cxnSp>
        <p:nvCxnSpPr>
          <p:cNvPr id="174" name="Google Shape;174;g31d7b3eb296_4_0"/>
          <p:cNvCxnSpPr/>
          <p:nvPr/>
        </p:nvCxnSpPr>
        <p:spPr>
          <a:xfrm>
            <a:off x="701288" y="3675525"/>
            <a:ext cx="10679400" cy="9300"/>
          </a:xfrm>
          <a:prstGeom prst="straightConnector1">
            <a:avLst/>
          </a:prstGeom>
          <a:noFill/>
          <a:ln w="38100" cap="flat" cmpd="sng">
            <a:solidFill>
              <a:srgbClr val="E69138"/>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g31d7b3eb296_1_8"/>
          <p:cNvPicPr preferRelativeResize="0"/>
          <p:nvPr/>
        </p:nvPicPr>
        <p:blipFill rotWithShape="1">
          <a:blip r:embed="rId3">
            <a:alphaModFix/>
          </a:blip>
          <a:srcRect/>
          <a:stretch/>
        </p:blipFill>
        <p:spPr>
          <a:xfrm>
            <a:off x="152400" y="152400"/>
            <a:ext cx="11650132" cy="6553199"/>
          </a:xfrm>
          <a:prstGeom prst="rect">
            <a:avLst/>
          </a:prstGeom>
          <a:noFill/>
          <a:ln>
            <a:noFill/>
          </a:ln>
        </p:spPr>
      </p:pic>
      <p:sp>
        <p:nvSpPr>
          <p:cNvPr id="180" name="Google Shape;180;g31d7b3eb296_1_8"/>
          <p:cNvSpPr txBox="1"/>
          <p:nvPr/>
        </p:nvSpPr>
        <p:spPr>
          <a:xfrm>
            <a:off x="534563" y="477000"/>
            <a:ext cx="10885800" cy="202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fi-FI" sz="4000" dirty="0" err="1">
                <a:solidFill>
                  <a:schemeClr val="dk1"/>
                </a:solidFill>
                <a:latin typeface="Bebas Neue"/>
                <a:ea typeface="Bebas Neue"/>
                <a:cs typeface="Bebas Neue"/>
                <a:sym typeface="Bebas Neue"/>
              </a:rPr>
              <a:t>Lektion</a:t>
            </a:r>
            <a:r>
              <a:rPr lang="fi-FI" sz="4000" dirty="0">
                <a:solidFill>
                  <a:schemeClr val="dk1"/>
                </a:solidFill>
                <a:latin typeface="Bebas Neue"/>
                <a:ea typeface="Bebas Neue"/>
                <a:cs typeface="Bebas Neue"/>
                <a:sym typeface="Bebas Neue"/>
              </a:rPr>
              <a:t> 7-10</a:t>
            </a:r>
            <a:endParaRPr sz="4000" dirty="0">
              <a:solidFill>
                <a:schemeClr val="dk1"/>
              </a:solidFill>
              <a:latin typeface="Bebas Neue"/>
              <a:ea typeface="Bebas Neue"/>
              <a:cs typeface="Bebas Neue"/>
              <a:sym typeface="Bebas Neue"/>
            </a:endParaRPr>
          </a:p>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Formål</a:t>
            </a:r>
            <a:r>
              <a:rPr lang="fi-FI" sz="1800" b="1" dirty="0">
                <a:solidFill>
                  <a:schemeClr val="dk1"/>
                </a:solidFill>
                <a:latin typeface="Montserrat Light" panose="00000400000000000000" pitchFamily="50" charset="0"/>
                <a:ea typeface="Montserrat"/>
                <a:cs typeface="Montserrat"/>
                <a:sym typeface="Montserrat"/>
              </a:rPr>
              <a:t>: </a:t>
            </a:r>
            <a:r>
              <a:rPr lang="fi-FI" sz="1800" dirty="0">
                <a:solidFill>
                  <a:schemeClr val="dk1"/>
                </a:solidFill>
                <a:latin typeface="Montserrat Light" panose="00000400000000000000" pitchFamily="50" charset="0"/>
                <a:ea typeface="Montserrat"/>
                <a:cs typeface="Montserrat"/>
                <a:sym typeface="Montserrat"/>
              </a:rPr>
              <a:t>At </a:t>
            </a:r>
            <a:r>
              <a:rPr lang="fi-FI" sz="1800" dirty="0" err="1">
                <a:solidFill>
                  <a:schemeClr val="dk1"/>
                </a:solidFill>
                <a:latin typeface="Montserrat Light" panose="00000400000000000000" pitchFamily="50" charset="0"/>
                <a:ea typeface="Montserrat"/>
                <a:cs typeface="Montserrat"/>
                <a:sym typeface="Montserrat"/>
              </a:rPr>
              <a:t>leveren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formidle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viden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genbrug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relateret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egen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hverdagssituation</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600" dirty="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600" dirty="0">
              <a:solidFill>
                <a:schemeClr val="dk1"/>
              </a:solidFill>
            </a:endParaRPr>
          </a:p>
        </p:txBody>
      </p:sp>
      <p:pic>
        <p:nvPicPr>
          <p:cNvPr id="181" name="Google Shape;181;g31d7b3eb296_1_8"/>
          <p:cNvPicPr preferRelativeResize="0"/>
          <p:nvPr/>
        </p:nvPicPr>
        <p:blipFill>
          <a:blip r:embed="rId4">
            <a:alphaModFix/>
          </a:blip>
          <a:stretch>
            <a:fillRect/>
          </a:stretch>
        </p:blipFill>
        <p:spPr>
          <a:xfrm>
            <a:off x="8717050" y="2953125"/>
            <a:ext cx="2595099" cy="2719050"/>
          </a:xfrm>
          <a:prstGeom prst="rect">
            <a:avLst/>
          </a:prstGeom>
          <a:noFill/>
          <a:ln>
            <a:noFill/>
          </a:ln>
        </p:spPr>
      </p:pic>
      <p:sp>
        <p:nvSpPr>
          <p:cNvPr id="182" name="Google Shape;182;g31d7b3eb296_1_8"/>
          <p:cNvSpPr txBox="1"/>
          <p:nvPr/>
        </p:nvSpPr>
        <p:spPr>
          <a:xfrm>
            <a:off x="597250" y="2307150"/>
            <a:ext cx="8059800" cy="4011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skal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arbejde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med</a:t>
            </a:r>
            <a:r>
              <a:rPr lang="fi-FI" sz="1800" dirty="0">
                <a:solidFill>
                  <a:schemeClr val="dk1"/>
                </a:solidFill>
                <a:latin typeface="Montserrat Light" panose="00000400000000000000" pitchFamily="50" charset="0"/>
                <a:ea typeface="Montserrat"/>
                <a:cs typeface="Montserrat"/>
                <a:sym typeface="Montserrat"/>
              </a:rPr>
              <a:t> et </a:t>
            </a:r>
            <a:r>
              <a:rPr lang="fi-FI" sz="1800" dirty="0" err="1">
                <a:solidFill>
                  <a:schemeClr val="dk1"/>
                </a:solidFill>
                <a:latin typeface="Montserrat Light" panose="00000400000000000000" pitchFamily="50" charset="0"/>
                <a:ea typeface="Montserrat"/>
                <a:cs typeface="Montserrat"/>
                <a:sym typeface="Montserrat"/>
              </a:rPr>
              <a:t>produkt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de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fremvise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et </a:t>
            </a:r>
            <a:r>
              <a:rPr lang="fi-FI" sz="1800" dirty="0" err="1">
                <a:solidFill>
                  <a:schemeClr val="dk1"/>
                </a:solidFill>
                <a:latin typeface="Montserrat Light" panose="00000400000000000000" pitchFamily="50" charset="0"/>
                <a:ea typeface="Montserrat"/>
                <a:cs typeface="Montserrat"/>
                <a:sym typeface="Montserrat"/>
              </a:rPr>
              <a:t>forældrearrangement</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None/>
            </a:pPr>
            <a:r>
              <a:rPr lang="fi-FI" sz="1800" dirty="0" err="1">
                <a:solidFill>
                  <a:schemeClr val="dk1"/>
                </a:solidFill>
                <a:latin typeface="Montserrat Light" panose="00000400000000000000" pitchFamily="50" charset="0"/>
                <a:ea typeface="Montserrat"/>
                <a:cs typeface="Montserrat"/>
                <a:sym typeface="Montserrat"/>
              </a:rPr>
              <a:t>Ideer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produkt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variere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efter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klassetrin</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2900" algn="l" rtl="0">
              <a:lnSpc>
                <a:spcPct val="115000"/>
              </a:lnSpc>
              <a:spcBef>
                <a:spcPts val="1200"/>
              </a:spcBef>
              <a:spcAft>
                <a:spcPts val="0"/>
              </a:spcAft>
              <a:buClr>
                <a:schemeClr val="dk1"/>
              </a:buClr>
              <a:buSzPts val="1800"/>
              <a:buFont typeface="Montserrat"/>
              <a:buChar char="●"/>
            </a:pPr>
            <a:r>
              <a:rPr lang="fi-FI" sz="1800" dirty="0">
                <a:solidFill>
                  <a:schemeClr val="dk1"/>
                </a:solidFill>
                <a:latin typeface="Montserrat Light" panose="00000400000000000000" pitchFamily="50" charset="0"/>
                <a:ea typeface="Montserrat"/>
                <a:cs typeface="Montserrat"/>
                <a:sym typeface="Montserrat"/>
              </a:rPr>
              <a:t>Et </a:t>
            </a:r>
            <a:r>
              <a:rPr lang="fi-FI" sz="1800" dirty="0" err="1">
                <a:solidFill>
                  <a:schemeClr val="dk1"/>
                </a:solidFill>
                <a:latin typeface="Montserrat Light" panose="00000400000000000000" pitchFamily="50" charset="0"/>
                <a:ea typeface="Montserrat"/>
                <a:cs typeface="Montserrat"/>
                <a:sym typeface="Montserrat"/>
              </a:rPr>
              <a:t>teaterstykke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eller</a:t>
            </a:r>
            <a:r>
              <a:rPr lang="fi-FI" sz="1800" dirty="0">
                <a:solidFill>
                  <a:schemeClr val="dk1"/>
                </a:solidFill>
                <a:latin typeface="Montserrat Light" panose="00000400000000000000" pitchFamily="50" charset="0"/>
                <a:ea typeface="Montserrat"/>
                <a:cs typeface="Montserrat"/>
                <a:sym typeface="Montserrat"/>
              </a:rPr>
              <a:t> en video,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handler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den</a:t>
            </a:r>
            <a:r>
              <a:rPr lang="fi-FI" sz="1800" dirty="0">
                <a:solidFill>
                  <a:schemeClr val="dk1"/>
                </a:solidFill>
                <a:latin typeface="Montserrat Light" panose="00000400000000000000" pitchFamily="50" charset="0"/>
                <a:ea typeface="Montserrat"/>
                <a:cs typeface="Montserrat"/>
                <a:sym typeface="Montserrat"/>
              </a:rPr>
              <a:t> “De </a:t>
            </a:r>
            <a:r>
              <a:rPr lang="fi-FI" sz="1800" dirty="0" err="1">
                <a:solidFill>
                  <a:schemeClr val="dk1"/>
                </a:solidFill>
                <a:latin typeface="Montserrat Light" panose="00000400000000000000" pitchFamily="50" charset="0"/>
                <a:ea typeface="Montserrat"/>
                <a:cs typeface="Montserrat"/>
                <a:sym typeface="Montserrat"/>
              </a:rPr>
              <a:t>gode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“De </a:t>
            </a:r>
            <a:r>
              <a:rPr lang="fi-FI" sz="1800" dirty="0" err="1">
                <a:solidFill>
                  <a:schemeClr val="dk1"/>
                </a:solidFill>
                <a:latin typeface="Montserrat Light" panose="00000400000000000000" pitchFamily="50" charset="0"/>
                <a:ea typeface="Montserrat"/>
                <a:cs typeface="Montserrat"/>
                <a:sym typeface="Montserrat"/>
              </a:rPr>
              <a:t>dårlige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sorterer</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2900" algn="l" rtl="0">
              <a:lnSpc>
                <a:spcPct val="115000"/>
              </a:lnSpc>
              <a:spcBef>
                <a:spcPts val="0"/>
              </a:spcBef>
              <a:spcAft>
                <a:spcPts val="0"/>
              </a:spcAft>
              <a:buClr>
                <a:schemeClr val="dk1"/>
              </a:buClr>
              <a:buSzPts val="1800"/>
              <a:buFont typeface="Montserrat"/>
              <a:buChar char="●"/>
            </a:pPr>
            <a:r>
              <a:rPr lang="fi-FI" sz="1800" dirty="0">
                <a:solidFill>
                  <a:schemeClr val="dk1"/>
                </a:solidFill>
                <a:latin typeface="Montserrat Light" panose="00000400000000000000" pitchFamily="50" charset="0"/>
                <a:ea typeface="Montserrat"/>
                <a:cs typeface="Montserrat"/>
                <a:sym typeface="Montserrat"/>
              </a:rPr>
              <a:t>En </a:t>
            </a:r>
            <a:r>
              <a:rPr lang="fi-FI" sz="1800" dirty="0" err="1">
                <a:solidFill>
                  <a:schemeClr val="dk1"/>
                </a:solidFill>
                <a:latin typeface="Montserrat Light" panose="00000400000000000000" pitchFamily="50" charset="0"/>
                <a:ea typeface="Montserrat"/>
                <a:cs typeface="Montserrat"/>
                <a:sym typeface="Montserrat"/>
              </a:rPr>
              <a:t>fantasimaskine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omdanne</a:t>
            </a:r>
            <a:r>
              <a:rPr lang="fi-FI" sz="1800" dirty="0">
                <a:solidFill>
                  <a:schemeClr val="dk1"/>
                </a:solidFill>
                <a:latin typeface="Montserrat Light" panose="00000400000000000000" pitchFamily="50" charset="0"/>
                <a:ea typeface="Montserrat"/>
                <a:cs typeface="Montserrat"/>
                <a:sym typeface="Montserrat"/>
              </a:rPr>
              <a:t> af </a:t>
            </a:r>
            <a:r>
              <a:rPr lang="fi-FI" sz="1800" dirty="0" err="1">
                <a:solidFill>
                  <a:schemeClr val="dk1"/>
                </a:solidFill>
                <a:latin typeface="Montserrat Light" panose="00000400000000000000" pitchFamily="50" charset="0"/>
                <a:ea typeface="Montserrat"/>
                <a:cs typeface="Montserrat"/>
                <a:sym typeface="Montserrat"/>
              </a:rPr>
              <a:t>forskellige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typer</a:t>
            </a:r>
            <a:r>
              <a:rPr lang="fi-FI" sz="1800" dirty="0">
                <a:solidFill>
                  <a:schemeClr val="dk1"/>
                </a:solidFill>
                <a:latin typeface="Montserrat Light" panose="00000400000000000000" pitchFamily="50" charset="0"/>
                <a:ea typeface="Montserrat"/>
                <a:cs typeface="Montserrat"/>
                <a:sym typeface="Montserrat"/>
              </a:rPr>
              <a:t> af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genbrug</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2900" algn="l" rtl="0">
              <a:lnSpc>
                <a:spcPct val="115000"/>
              </a:lnSpc>
              <a:spcBef>
                <a:spcPts val="0"/>
              </a:spcBef>
              <a:spcAft>
                <a:spcPts val="0"/>
              </a:spcAft>
              <a:buClr>
                <a:schemeClr val="dk1"/>
              </a:buClr>
              <a:buSzPts val="1800"/>
              <a:buFont typeface="Montserrat"/>
              <a:buChar char="●"/>
            </a:pPr>
            <a:r>
              <a:rPr lang="fi-FI" sz="1800" dirty="0">
                <a:solidFill>
                  <a:schemeClr val="dk1"/>
                </a:solidFill>
                <a:latin typeface="Montserrat Light" panose="00000400000000000000" pitchFamily="50" charset="0"/>
                <a:ea typeface="Montserrat"/>
                <a:cs typeface="Montserrat"/>
                <a:sym typeface="Montserrat"/>
              </a:rPr>
              <a:t>En </a:t>
            </a:r>
            <a:r>
              <a:rPr lang="fi-FI" sz="1800" dirty="0" err="1">
                <a:solidFill>
                  <a:schemeClr val="dk1"/>
                </a:solidFill>
                <a:latin typeface="Montserrat Light" panose="00000400000000000000" pitchFamily="50" charset="0"/>
                <a:ea typeface="Montserrat"/>
                <a:cs typeface="Montserrat"/>
                <a:sym typeface="Montserrat"/>
              </a:rPr>
              <a:t>folder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skrevet</a:t>
            </a:r>
            <a:r>
              <a:rPr lang="fi-FI" sz="1800" dirty="0">
                <a:solidFill>
                  <a:schemeClr val="dk1"/>
                </a:solidFill>
                <a:latin typeface="Montserrat Light" panose="00000400000000000000" pitchFamily="50" charset="0"/>
                <a:ea typeface="Montserrat"/>
                <a:cs typeface="Montserrat"/>
                <a:sym typeface="Montserrat"/>
              </a:rPr>
              <a:t> i </a:t>
            </a:r>
            <a:r>
              <a:rPr lang="fi-FI" sz="1800" dirty="0" err="1">
                <a:solidFill>
                  <a:schemeClr val="dk1"/>
                </a:solidFill>
                <a:latin typeface="Montserrat Light" panose="00000400000000000000" pitchFamily="50" charset="0"/>
                <a:ea typeface="Montserrat"/>
                <a:cs typeface="Montserrat"/>
                <a:sym typeface="Montserrat"/>
              </a:rPr>
              <a:t>børnehøjde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sortering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genbrug</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2900" algn="l" rtl="0">
              <a:lnSpc>
                <a:spcPct val="115000"/>
              </a:lnSpc>
              <a:spcBef>
                <a:spcPts val="0"/>
              </a:spcBef>
              <a:spcAft>
                <a:spcPts val="0"/>
              </a:spcAft>
              <a:buClr>
                <a:schemeClr val="dk1"/>
              </a:buClr>
              <a:buSzPts val="1800"/>
              <a:buFont typeface="Montserrat"/>
              <a:buChar char="●"/>
            </a:pPr>
            <a:r>
              <a:rPr lang="fi-FI" sz="1800" dirty="0" err="1">
                <a:solidFill>
                  <a:schemeClr val="dk1"/>
                </a:solidFill>
                <a:latin typeface="Montserrat Light" panose="00000400000000000000" pitchFamily="50" charset="0"/>
                <a:ea typeface="Montserrat"/>
                <a:cs typeface="Montserrat"/>
                <a:sym typeface="Montserrat"/>
              </a:rPr>
              <a:t>Udarbejde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forskellige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interviewspørgsmål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optage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svar</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457200" lvl="0" indent="-342900" algn="l" rtl="0">
              <a:lnSpc>
                <a:spcPct val="115000"/>
              </a:lnSpc>
              <a:spcBef>
                <a:spcPts val="0"/>
              </a:spcBef>
              <a:spcAft>
                <a:spcPts val="0"/>
              </a:spcAft>
              <a:buClr>
                <a:schemeClr val="dk1"/>
              </a:buClr>
              <a:buSzPts val="1800"/>
              <a:buFont typeface="Montserrat"/>
              <a:buChar char="●"/>
            </a:pPr>
            <a:r>
              <a:rPr lang="fi-FI" sz="1800" dirty="0">
                <a:solidFill>
                  <a:schemeClr val="dk1"/>
                </a:solidFill>
                <a:latin typeface="Montserrat Light" panose="00000400000000000000" pitchFamily="50" charset="0"/>
                <a:ea typeface="Montserrat"/>
                <a:cs typeface="Montserrat"/>
                <a:sym typeface="Montserrat"/>
              </a:rPr>
              <a:t>En </a:t>
            </a:r>
            <a:r>
              <a:rPr lang="fi-FI" sz="1800" dirty="0" err="1">
                <a:solidFill>
                  <a:schemeClr val="dk1"/>
                </a:solidFill>
                <a:latin typeface="Montserrat Light" panose="00000400000000000000" pitchFamily="50" charset="0"/>
                <a:ea typeface="Montserrat"/>
                <a:cs typeface="Montserrat"/>
                <a:sym typeface="Montserrat"/>
              </a:rPr>
              <a:t>kampagne</a:t>
            </a:r>
            <a:r>
              <a:rPr lang="fi-FI" sz="1800" dirty="0">
                <a:solidFill>
                  <a:schemeClr val="dk1"/>
                </a:solidFill>
                <a:latin typeface="Montserrat Light" panose="00000400000000000000" pitchFamily="50" charset="0"/>
                <a:ea typeface="Montserrat"/>
                <a:cs typeface="Montserrat"/>
                <a:sym typeface="Montserrat"/>
              </a:rPr>
              <a:t> video for </a:t>
            </a:r>
            <a:r>
              <a:rPr lang="fi-FI" sz="1800" dirty="0" err="1">
                <a:solidFill>
                  <a:schemeClr val="dk1"/>
                </a:solidFill>
                <a:latin typeface="Montserrat Light" panose="00000400000000000000" pitchFamily="50" charset="0"/>
                <a:ea typeface="Montserrat"/>
                <a:cs typeface="Montserrat"/>
                <a:sym typeface="Montserrat"/>
              </a:rPr>
              <a:t>affaldssortering</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800" dirty="0">
              <a:solidFill>
                <a:schemeClr val="dk1"/>
              </a:solidFill>
              <a:latin typeface="Montserrat Light" panose="00000400000000000000" pitchFamily="50" charset="0"/>
            </a:endParaRPr>
          </a:p>
          <a:p>
            <a:pPr marL="0" lvl="0" indent="0" algn="l" rtl="0">
              <a:spcBef>
                <a:spcPts val="1200"/>
              </a:spcBef>
              <a:spcAft>
                <a:spcPts val="0"/>
              </a:spcAft>
              <a:buNone/>
            </a:pPr>
            <a:endParaRPr sz="1800" dirty="0">
              <a:solidFill>
                <a:schemeClr val="dk1"/>
              </a:solidFill>
              <a:latin typeface="Montserrat Light" panose="00000400000000000000" pitchFamily="50" charset="0"/>
              <a:ea typeface="Montserrat Light"/>
              <a:cs typeface="Montserrat Light"/>
              <a:sym typeface="Montserrat Light"/>
            </a:endParaRPr>
          </a:p>
        </p:txBody>
      </p:sp>
      <p:cxnSp>
        <p:nvCxnSpPr>
          <p:cNvPr id="183" name="Google Shape;183;g31d7b3eb296_1_8"/>
          <p:cNvCxnSpPr/>
          <p:nvPr/>
        </p:nvCxnSpPr>
        <p:spPr>
          <a:xfrm>
            <a:off x="534575" y="2405550"/>
            <a:ext cx="10679400" cy="9300"/>
          </a:xfrm>
          <a:prstGeom prst="straightConnector1">
            <a:avLst/>
          </a:prstGeom>
          <a:noFill/>
          <a:ln w="38100" cap="flat" cmpd="sng">
            <a:solidFill>
              <a:srgbClr val="E69138"/>
            </a:solidFill>
            <a:prstDash val="solid"/>
            <a:round/>
            <a:headEnd type="none"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g31d7b3eb296_1_12"/>
          <p:cNvPicPr preferRelativeResize="0"/>
          <p:nvPr/>
        </p:nvPicPr>
        <p:blipFill rotWithShape="1">
          <a:blip r:embed="rId3">
            <a:alphaModFix/>
          </a:blip>
          <a:srcRect/>
          <a:stretch/>
        </p:blipFill>
        <p:spPr>
          <a:xfrm>
            <a:off x="270938" y="152400"/>
            <a:ext cx="11650132" cy="6553199"/>
          </a:xfrm>
          <a:prstGeom prst="rect">
            <a:avLst/>
          </a:prstGeom>
          <a:noFill/>
          <a:ln>
            <a:noFill/>
          </a:ln>
        </p:spPr>
      </p:pic>
      <p:sp>
        <p:nvSpPr>
          <p:cNvPr id="189" name="Google Shape;189;g31d7b3eb296_1_12"/>
          <p:cNvSpPr txBox="1"/>
          <p:nvPr/>
        </p:nvSpPr>
        <p:spPr>
          <a:xfrm>
            <a:off x="1763475" y="1449975"/>
            <a:ext cx="6217800" cy="748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endParaRPr sz="1100">
              <a:solidFill>
                <a:schemeClr val="dk1"/>
              </a:solidFill>
            </a:endParaRPr>
          </a:p>
          <a:p>
            <a:pPr marL="0" lvl="0" indent="0" algn="l" rtl="0">
              <a:lnSpc>
                <a:spcPct val="115000"/>
              </a:lnSpc>
              <a:spcBef>
                <a:spcPts val="1200"/>
              </a:spcBef>
              <a:spcAft>
                <a:spcPts val="1200"/>
              </a:spcAft>
              <a:buNone/>
            </a:pPr>
            <a:endParaRPr/>
          </a:p>
        </p:txBody>
      </p:sp>
      <p:sp>
        <p:nvSpPr>
          <p:cNvPr id="190" name="Google Shape;190;g31d7b3eb296_1_12"/>
          <p:cNvSpPr txBox="1"/>
          <p:nvPr/>
        </p:nvSpPr>
        <p:spPr>
          <a:xfrm>
            <a:off x="711999" y="463188"/>
            <a:ext cx="10768002" cy="5931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i-FI" sz="4000" dirty="0" err="1">
                <a:solidFill>
                  <a:schemeClr val="dk1"/>
                </a:solidFill>
                <a:latin typeface="Bebas Neue"/>
                <a:ea typeface="Bebas Neue"/>
                <a:cs typeface="Bebas Neue"/>
                <a:sym typeface="Bebas Neue"/>
              </a:rPr>
              <a:t>Arrangement</a:t>
            </a:r>
            <a:r>
              <a:rPr lang="fi-FI" sz="4000" dirty="0">
                <a:solidFill>
                  <a:schemeClr val="dk1"/>
                </a:solidFill>
                <a:latin typeface="Bebas Neue"/>
                <a:ea typeface="Bebas Neue"/>
                <a:cs typeface="Bebas Neue"/>
                <a:sym typeface="Bebas Neue"/>
              </a:rPr>
              <a:t> </a:t>
            </a:r>
            <a:r>
              <a:rPr lang="fi-FI" sz="4000" dirty="0" err="1">
                <a:solidFill>
                  <a:schemeClr val="dk1"/>
                </a:solidFill>
                <a:latin typeface="Bebas Neue"/>
                <a:ea typeface="Bebas Neue"/>
                <a:cs typeface="Bebas Neue"/>
                <a:sym typeface="Bebas Neue"/>
              </a:rPr>
              <a:t>med</a:t>
            </a:r>
            <a:r>
              <a:rPr lang="fi-FI" sz="4000" dirty="0">
                <a:solidFill>
                  <a:schemeClr val="dk1"/>
                </a:solidFill>
                <a:latin typeface="Bebas Neue"/>
                <a:ea typeface="Bebas Neue"/>
                <a:cs typeface="Bebas Neue"/>
                <a:sym typeface="Bebas Neue"/>
              </a:rPr>
              <a:t> </a:t>
            </a:r>
            <a:r>
              <a:rPr lang="fi-FI" sz="4000" dirty="0" err="1">
                <a:solidFill>
                  <a:schemeClr val="dk1"/>
                </a:solidFill>
                <a:latin typeface="Bebas Neue"/>
                <a:ea typeface="Bebas Neue"/>
                <a:cs typeface="Bebas Neue"/>
                <a:sym typeface="Bebas Neue"/>
              </a:rPr>
              <a:t>forældre</a:t>
            </a:r>
            <a:endParaRPr sz="4000" dirty="0">
              <a:solidFill>
                <a:schemeClr val="dk1"/>
              </a:solidFill>
              <a:latin typeface="Bebas Neue"/>
              <a:ea typeface="Bebas Neue"/>
              <a:cs typeface="Bebas Neue"/>
              <a:sym typeface="Bebas Neue"/>
            </a:endParaRPr>
          </a:p>
          <a:p>
            <a:pPr marL="0" lvl="0" indent="0" algn="l" rtl="0">
              <a:lnSpc>
                <a:spcPct val="115000"/>
              </a:lnSpc>
              <a:spcBef>
                <a:spcPts val="1200"/>
              </a:spcBef>
              <a:spcAft>
                <a:spcPts val="0"/>
              </a:spcAft>
              <a:buClr>
                <a:schemeClr val="dk1"/>
              </a:buClr>
              <a:buSzPts val="1100"/>
              <a:buFont typeface="Arial"/>
              <a:buNone/>
            </a:pPr>
            <a:r>
              <a:rPr lang="fi-FI" sz="1800" b="1" dirty="0" err="1">
                <a:solidFill>
                  <a:schemeClr val="dk1"/>
                </a:solidFill>
                <a:latin typeface="Montserrat Light" panose="00000400000000000000" pitchFamily="50" charset="0"/>
                <a:ea typeface="Montserrat"/>
                <a:cs typeface="Montserrat"/>
                <a:sym typeface="Montserrat"/>
              </a:rPr>
              <a:t>Formål</a:t>
            </a:r>
            <a:r>
              <a:rPr lang="fi-FI" sz="1800" b="1"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Eleverne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formidler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viden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forældrene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samt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viser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produkter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frem</a:t>
            </a:r>
            <a:r>
              <a:rPr lang="fi-FI" sz="1800" dirty="0">
                <a:solidFill>
                  <a:schemeClr val="dk1"/>
                </a:solidFill>
                <a:latin typeface="Montserrat Light" panose="00000400000000000000" pitchFamily="50" charset="0"/>
                <a:ea typeface="Montserrat"/>
                <a:cs typeface="Montserrat"/>
                <a:sym typeface="Montserrat"/>
              </a:rPr>
              <a:t>. </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lang="fi-FI" sz="1900" dirty="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dirty="0" err="1">
                <a:solidFill>
                  <a:schemeClr val="dk1"/>
                </a:solidFill>
                <a:latin typeface="Montserrat Light" panose="00000400000000000000" pitchFamily="50" charset="0"/>
                <a:ea typeface="Montserrat"/>
                <a:cs typeface="Montserrat"/>
                <a:sym typeface="Montserrat"/>
              </a:rPr>
              <a:t>Hvis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er</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mulighed</a:t>
            </a:r>
            <a:r>
              <a:rPr lang="fi-FI" sz="1800" dirty="0">
                <a:solidFill>
                  <a:schemeClr val="dk1"/>
                </a:solidFill>
                <a:latin typeface="Montserrat Light" panose="00000400000000000000" pitchFamily="50" charset="0"/>
                <a:ea typeface="Montserrat"/>
                <a:cs typeface="Montserrat"/>
                <a:sym typeface="Montserrat"/>
              </a:rPr>
              <a:t> for </a:t>
            </a:r>
            <a:r>
              <a:rPr lang="fi-FI" sz="1800" dirty="0" err="1">
                <a:solidFill>
                  <a:schemeClr val="dk1"/>
                </a:solidFill>
                <a:latin typeface="Montserrat Light" panose="00000400000000000000" pitchFamily="50" charset="0"/>
                <a:ea typeface="Montserrat"/>
                <a:cs typeface="Montserrat"/>
                <a:sym typeface="Montserrat"/>
              </a:rPr>
              <a:t>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afprøves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Dialogpaus</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værktøjet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til</a:t>
            </a:r>
            <a:r>
              <a:rPr lang="fi-FI" sz="1800" dirty="0">
                <a:solidFill>
                  <a:schemeClr val="dk1"/>
                </a:solidFill>
                <a:latin typeface="Montserrat Light" panose="00000400000000000000" pitchFamily="50" charset="0"/>
                <a:ea typeface="Montserrat"/>
                <a:cs typeface="Montserrat"/>
                <a:sym typeface="Montserrat"/>
              </a:rPr>
              <a:t> en diskussion </a:t>
            </a:r>
            <a:r>
              <a:rPr lang="fi-FI" sz="1800" dirty="0" err="1">
                <a:solidFill>
                  <a:schemeClr val="dk1"/>
                </a:solidFill>
                <a:latin typeface="Montserrat Light" panose="00000400000000000000" pitchFamily="50" charset="0"/>
                <a:ea typeface="Montserrat"/>
                <a:cs typeface="Montserrat"/>
                <a:sym typeface="Montserrat"/>
              </a:rPr>
              <a:t>om</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affald</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genbrug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blandt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forældrene</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dirty="0" err="1">
                <a:solidFill>
                  <a:schemeClr val="dk1"/>
                </a:solidFill>
                <a:latin typeface="Montserrat Light" panose="00000400000000000000" pitchFamily="50" charset="0"/>
                <a:ea typeface="Montserrat"/>
                <a:cs typeface="Montserrat"/>
                <a:sym typeface="Montserrat"/>
              </a:rPr>
              <a:t>Området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kan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være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lidt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kontroversielt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men</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ved</a:t>
            </a:r>
            <a:r>
              <a:rPr lang="fi-FI" sz="1800" dirty="0">
                <a:solidFill>
                  <a:schemeClr val="dk1"/>
                </a:solidFill>
                <a:latin typeface="Montserrat Light" panose="00000400000000000000" pitchFamily="50" charset="0"/>
                <a:ea typeface="Montserrat"/>
                <a:cs typeface="Montserrat"/>
                <a:sym typeface="Montserrat"/>
              </a:rPr>
              <a:t> at </a:t>
            </a:r>
            <a:r>
              <a:rPr lang="fi-FI" sz="1800" dirty="0" err="1">
                <a:solidFill>
                  <a:schemeClr val="dk1"/>
                </a:solidFill>
                <a:latin typeface="Montserrat Light" panose="00000400000000000000" pitchFamily="50" charset="0"/>
                <a:ea typeface="Montserrat"/>
                <a:cs typeface="Montserrat"/>
                <a:sym typeface="Montserrat"/>
              </a:rPr>
              <a:t>zoome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ud</a:t>
            </a:r>
            <a:r>
              <a:rPr lang="fi-FI" sz="1800" dirty="0">
                <a:solidFill>
                  <a:schemeClr val="dk1"/>
                </a:solidFill>
                <a:latin typeface="Montserrat Light" panose="00000400000000000000" pitchFamily="50" charset="0"/>
                <a:ea typeface="Montserrat"/>
                <a:cs typeface="Montserrat"/>
                <a:sym typeface="Montserrat"/>
              </a:rPr>
              <a:t> i et </a:t>
            </a:r>
            <a:r>
              <a:rPr lang="fi-FI" sz="1800" dirty="0" err="1">
                <a:solidFill>
                  <a:schemeClr val="dk1"/>
                </a:solidFill>
                <a:latin typeface="Montserrat Light" panose="00000400000000000000" pitchFamily="50" charset="0"/>
                <a:ea typeface="Montserrat"/>
                <a:cs typeface="Montserrat"/>
                <a:sym typeface="Montserrat"/>
              </a:rPr>
              <a:t>globalt</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perspektiv</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og</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bruge</a:t>
            </a:r>
            <a:r>
              <a:rPr lang="fi-FI" sz="1800" dirty="0">
                <a:solidFill>
                  <a:schemeClr val="dk1"/>
                </a:solidFill>
                <a:latin typeface="Montserrat Light" panose="00000400000000000000" pitchFamily="50" charset="0"/>
                <a:ea typeface="Montserrat"/>
                <a:cs typeface="Montserrat"/>
                <a:sym typeface="Montserrat"/>
              </a:rPr>
              <a:t> </a:t>
            </a:r>
            <a:r>
              <a:rPr lang="fi-FI" sz="1800" dirty="0" err="1">
                <a:solidFill>
                  <a:schemeClr val="dk1"/>
                </a:solidFill>
                <a:latin typeface="Montserrat Light" panose="00000400000000000000" pitchFamily="50" charset="0"/>
                <a:ea typeface="Montserrat"/>
                <a:cs typeface="Montserrat"/>
                <a:sym typeface="Montserrat"/>
              </a:rPr>
              <a:t>udgangspunktet</a:t>
            </a:r>
            <a:r>
              <a:rPr lang="fi-FI" sz="1800" dirty="0">
                <a:solidFill>
                  <a:schemeClr val="dk1"/>
                </a:solidFill>
                <a:latin typeface="Montserrat Light" panose="00000400000000000000" pitchFamily="50" charset="0"/>
                <a:ea typeface="Montserrat"/>
                <a:cs typeface="Montserrat"/>
                <a:sym typeface="Montserrat"/>
              </a:rPr>
              <a:t>:</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800" dirty="0">
                <a:solidFill>
                  <a:schemeClr val="dk1"/>
                </a:solidFill>
                <a:latin typeface="Montserrat Light" panose="00000400000000000000" pitchFamily="50" charset="0"/>
                <a:ea typeface="Montserrat"/>
                <a:cs typeface="Montserrat"/>
                <a:sym typeface="Montserrat"/>
              </a:rPr>
              <a:t>          </a:t>
            </a: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1800" dirty="0">
              <a:solidFill>
                <a:schemeClr val="dk1"/>
              </a:solidFill>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1200"/>
              </a:spcAft>
              <a:buClr>
                <a:schemeClr val="dk1"/>
              </a:buClr>
              <a:buSzPts val="1100"/>
              <a:buFont typeface="Arial"/>
              <a:buNone/>
            </a:pPr>
            <a:r>
              <a:rPr lang="fi-FI" sz="1800" dirty="0" err="1">
                <a:solidFill>
                  <a:schemeClr val="dk1"/>
                </a:solidFill>
                <a:latin typeface="Montserrat Light" panose="00000400000000000000" pitchFamily="50" charset="0"/>
                <a:ea typeface="Montserrat Light"/>
                <a:cs typeface="Montserrat Light"/>
                <a:sym typeface="Montserrat Light"/>
              </a:rPr>
              <a:t>Find</a:t>
            </a:r>
            <a:r>
              <a:rPr lang="fi-FI" sz="1800" dirty="0">
                <a:solidFill>
                  <a:schemeClr val="dk1"/>
                </a:solidFill>
                <a:latin typeface="Montserrat Light" panose="00000400000000000000" pitchFamily="50" charset="0"/>
                <a:ea typeface="Montserrat Light"/>
                <a:cs typeface="Montserrat Light"/>
                <a:sym typeface="Montserrat Light"/>
              </a:rPr>
              <a:t> </a:t>
            </a:r>
            <a:r>
              <a:rPr lang="fi-FI" sz="1800" dirty="0" err="1">
                <a:solidFill>
                  <a:schemeClr val="dk1"/>
                </a:solidFill>
                <a:latin typeface="Montserrat Light" panose="00000400000000000000" pitchFamily="50" charset="0"/>
                <a:ea typeface="Montserrat Light"/>
                <a:cs typeface="Montserrat Light"/>
                <a:sym typeface="Montserrat Light"/>
              </a:rPr>
              <a:t>inspiration</a:t>
            </a:r>
            <a:r>
              <a:rPr lang="fi-FI" sz="1800" dirty="0">
                <a:solidFill>
                  <a:schemeClr val="dk1"/>
                </a:solidFill>
                <a:latin typeface="Montserrat Light" panose="00000400000000000000" pitchFamily="50" charset="0"/>
                <a:ea typeface="Montserrat Light"/>
                <a:cs typeface="Montserrat Light"/>
                <a:sym typeface="Montserrat Light"/>
              </a:rPr>
              <a:t> </a:t>
            </a:r>
            <a:r>
              <a:rPr lang="fi-FI" sz="1800" dirty="0" err="1">
                <a:solidFill>
                  <a:schemeClr val="dk1"/>
                </a:solidFill>
                <a:latin typeface="Montserrat Light" panose="00000400000000000000" pitchFamily="50" charset="0"/>
                <a:ea typeface="Montserrat Light"/>
                <a:cs typeface="Montserrat Light"/>
                <a:sym typeface="Montserrat Light"/>
              </a:rPr>
              <a:t>til</a:t>
            </a:r>
            <a:r>
              <a:rPr lang="fi-FI" sz="1800" dirty="0">
                <a:solidFill>
                  <a:schemeClr val="dk1"/>
                </a:solidFill>
                <a:latin typeface="Montserrat Light" panose="00000400000000000000" pitchFamily="50" charset="0"/>
                <a:ea typeface="Montserrat Light"/>
                <a:cs typeface="Montserrat Light"/>
                <a:sym typeface="Montserrat Light"/>
              </a:rPr>
              <a:t> </a:t>
            </a:r>
            <a:r>
              <a:rPr lang="fi-FI" sz="1800" dirty="0" err="1">
                <a:solidFill>
                  <a:schemeClr val="dk1"/>
                </a:solidFill>
                <a:latin typeface="Montserrat Light" panose="00000400000000000000" pitchFamily="50" charset="0"/>
                <a:ea typeface="Montserrat Light"/>
                <a:cs typeface="Montserrat Light"/>
                <a:sym typeface="Montserrat Light"/>
              </a:rPr>
              <a:t>hjælpespørgsmål</a:t>
            </a:r>
            <a:r>
              <a:rPr lang="fi-FI" sz="1800" dirty="0">
                <a:solidFill>
                  <a:schemeClr val="dk1"/>
                </a:solidFill>
                <a:latin typeface="Montserrat Light" panose="00000400000000000000" pitchFamily="50" charset="0"/>
                <a:ea typeface="Montserrat Light"/>
                <a:cs typeface="Montserrat Light"/>
                <a:sym typeface="Montserrat Light"/>
              </a:rPr>
              <a:t> </a:t>
            </a:r>
            <a:r>
              <a:rPr lang="fi-FI" sz="1800" dirty="0" err="1">
                <a:solidFill>
                  <a:schemeClr val="dk1"/>
                </a:solidFill>
                <a:latin typeface="Montserrat Light" panose="00000400000000000000" pitchFamily="50" charset="0"/>
                <a:ea typeface="Montserrat Light"/>
                <a:cs typeface="Montserrat Light"/>
                <a:sym typeface="Montserrat Light"/>
              </a:rPr>
              <a:t>her</a:t>
            </a:r>
            <a:r>
              <a:rPr lang="fi-FI" sz="1800" dirty="0">
                <a:solidFill>
                  <a:schemeClr val="dk1"/>
                </a:solidFill>
                <a:latin typeface="Montserrat Light" panose="00000400000000000000" pitchFamily="50" charset="0"/>
                <a:ea typeface="Montserrat Light"/>
                <a:cs typeface="Montserrat Light"/>
                <a:sym typeface="Montserrat Light"/>
              </a:rPr>
              <a:t>: </a:t>
            </a:r>
            <a:r>
              <a:rPr lang="fi-FI" sz="1800" u="sng" dirty="0">
                <a:solidFill>
                  <a:schemeClr val="hlink"/>
                </a:solidFill>
                <a:latin typeface="Montserrat Light" panose="00000400000000000000" pitchFamily="50" charset="0"/>
                <a:ea typeface="Montserrat Light"/>
                <a:cs typeface="Montserrat Light"/>
                <a:sym typeface="Montserrat Light"/>
                <a:hlinkClick r:id="rId4"/>
              </a:rPr>
              <a:t>https://www.verdensmaal.org/12-ansvarligt-forbrug-og-produktion#secondary-header-container</a:t>
            </a:r>
            <a:r>
              <a:rPr lang="fi-FI" sz="1800" dirty="0">
                <a:solidFill>
                  <a:schemeClr val="dk1"/>
                </a:solidFill>
                <a:latin typeface="Montserrat Light" panose="00000400000000000000" pitchFamily="50" charset="0"/>
                <a:ea typeface="Montserrat Light"/>
                <a:cs typeface="Montserrat Light"/>
                <a:sym typeface="Montserrat Light"/>
              </a:rPr>
              <a:t> </a:t>
            </a:r>
            <a:endParaRPr sz="1800" dirty="0">
              <a:solidFill>
                <a:schemeClr val="dk1"/>
              </a:solidFill>
              <a:latin typeface="Montserrat Light" panose="00000400000000000000" pitchFamily="50" charset="0"/>
              <a:ea typeface="Montserrat Light"/>
              <a:cs typeface="Montserrat Light"/>
              <a:sym typeface="Montserrat Light"/>
            </a:endParaRPr>
          </a:p>
        </p:txBody>
      </p:sp>
      <p:pic>
        <p:nvPicPr>
          <p:cNvPr id="191" name="Google Shape;191;g31d7b3eb296_1_12"/>
          <p:cNvPicPr preferRelativeResize="0"/>
          <p:nvPr/>
        </p:nvPicPr>
        <p:blipFill>
          <a:blip r:embed="rId5">
            <a:alphaModFix/>
          </a:blip>
          <a:stretch>
            <a:fillRect/>
          </a:stretch>
        </p:blipFill>
        <p:spPr>
          <a:xfrm>
            <a:off x="13045300" y="1939275"/>
            <a:ext cx="1964225" cy="2979426"/>
          </a:xfrm>
          <a:prstGeom prst="rect">
            <a:avLst/>
          </a:prstGeom>
          <a:noFill/>
          <a:ln>
            <a:noFill/>
          </a:ln>
        </p:spPr>
      </p:pic>
      <p:sp>
        <p:nvSpPr>
          <p:cNvPr id="192" name="Google Shape;192;g31d7b3eb296_1_12"/>
          <p:cNvSpPr txBox="1"/>
          <p:nvPr/>
        </p:nvSpPr>
        <p:spPr>
          <a:xfrm>
            <a:off x="3089327" y="4193626"/>
            <a:ext cx="5852700" cy="931200"/>
          </a:xfrm>
          <a:prstGeom prst="rect">
            <a:avLst/>
          </a:prstGeom>
          <a:solidFill>
            <a:srgbClr val="F6B26B"/>
          </a:solid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fi-FI" sz="2900" b="1" dirty="0">
                <a:solidFill>
                  <a:srgbClr val="1A1A1A"/>
                </a:solidFill>
                <a:latin typeface="Bebas Neue"/>
                <a:ea typeface="Bebas Neue"/>
                <a:cs typeface="Bebas Neue"/>
                <a:sym typeface="Bebas Neue"/>
              </a:rPr>
              <a:t>“</a:t>
            </a:r>
            <a:r>
              <a:rPr lang="fi-FI" sz="2900" b="1" dirty="0" err="1">
                <a:solidFill>
                  <a:srgbClr val="1A1A1A"/>
                </a:solidFill>
                <a:latin typeface="Bebas Neue"/>
                <a:ea typeface="Bebas Neue"/>
                <a:cs typeface="Bebas Neue"/>
                <a:sym typeface="Bebas Neue"/>
              </a:rPr>
              <a:t>Os</a:t>
            </a:r>
            <a:r>
              <a:rPr lang="fi-FI" sz="2900" b="1" dirty="0">
                <a:solidFill>
                  <a:srgbClr val="1A1A1A"/>
                </a:solidFill>
                <a:latin typeface="Bebas Neue"/>
                <a:ea typeface="Bebas Neue"/>
                <a:cs typeface="Bebas Neue"/>
                <a:sym typeface="Bebas Neue"/>
              </a:rPr>
              <a:t> i Norden </a:t>
            </a:r>
            <a:r>
              <a:rPr lang="fi-FI" sz="2900" b="1" dirty="0" err="1">
                <a:solidFill>
                  <a:srgbClr val="1A1A1A"/>
                </a:solidFill>
                <a:latin typeface="Bebas Neue"/>
                <a:ea typeface="Bebas Neue"/>
                <a:cs typeface="Bebas Neue"/>
                <a:sym typeface="Bebas Neue"/>
              </a:rPr>
              <a:t>som</a:t>
            </a:r>
            <a:r>
              <a:rPr lang="fi-FI" sz="2900" b="1" dirty="0">
                <a:solidFill>
                  <a:srgbClr val="1A1A1A"/>
                </a:solidFill>
                <a:latin typeface="Bebas Neue"/>
                <a:ea typeface="Bebas Neue"/>
                <a:cs typeface="Bebas Neue"/>
                <a:sym typeface="Bebas Neue"/>
              </a:rPr>
              <a:t> </a:t>
            </a:r>
            <a:r>
              <a:rPr lang="fi-FI" sz="2900" b="1" dirty="0" err="1">
                <a:solidFill>
                  <a:srgbClr val="1A1A1A"/>
                </a:solidFill>
                <a:latin typeface="Bebas Neue"/>
                <a:ea typeface="Bebas Neue"/>
                <a:cs typeface="Bebas Neue"/>
                <a:sym typeface="Bebas Neue"/>
              </a:rPr>
              <a:t>globale</a:t>
            </a:r>
            <a:r>
              <a:rPr lang="fi-FI" sz="2900" b="1" dirty="0">
                <a:solidFill>
                  <a:srgbClr val="1A1A1A"/>
                </a:solidFill>
                <a:latin typeface="Bebas Neue"/>
                <a:ea typeface="Bebas Neue"/>
                <a:cs typeface="Bebas Neue"/>
                <a:sym typeface="Bebas Neue"/>
              </a:rPr>
              <a:t> </a:t>
            </a:r>
            <a:r>
              <a:rPr lang="fi-FI" sz="2900" b="1" dirty="0" err="1">
                <a:solidFill>
                  <a:srgbClr val="1A1A1A"/>
                </a:solidFill>
                <a:latin typeface="Bebas Neue"/>
                <a:ea typeface="Bebas Neue"/>
                <a:cs typeface="Bebas Neue"/>
                <a:sym typeface="Bebas Neue"/>
              </a:rPr>
              <a:t>storforbrugere</a:t>
            </a:r>
            <a:r>
              <a:rPr lang="fi-FI" sz="2900" b="1" dirty="0">
                <a:solidFill>
                  <a:srgbClr val="1A1A1A"/>
                </a:solidFill>
                <a:latin typeface="Bebas Neue"/>
                <a:ea typeface="Bebas Neue"/>
                <a:cs typeface="Bebas Neue"/>
                <a:sym typeface="Bebas Neue"/>
              </a:rPr>
              <a:t>”</a:t>
            </a:r>
            <a:endParaRPr sz="3800" dirty="0">
              <a:solidFill>
                <a:schemeClr val="dk1"/>
              </a:solidFill>
              <a:latin typeface="Bebas Neue"/>
              <a:ea typeface="Bebas Neue"/>
              <a:cs typeface="Bebas Neue"/>
              <a:sym typeface="Bebas Neue"/>
            </a:endParaRPr>
          </a:p>
        </p:txBody>
      </p:sp>
      <p:cxnSp>
        <p:nvCxnSpPr>
          <p:cNvPr id="3" name="Google Shape;183;g31d7b3eb296_1_8">
            <a:extLst>
              <a:ext uri="{FF2B5EF4-FFF2-40B4-BE49-F238E27FC236}">
                <a16:creationId xmlns:a16="http://schemas.microsoft.com/office/drawing/2014/main" id="{3A406EC4-479A-40E9-D54F-1A32D5FB3040}"/>
              </a:ext>
            </a:extLst>
          </p:cNvPr>
          <p:cNvCxnSpPr/>
          <p:nvPr/>
        </p:nvCxnSpPr>
        <p:spPr>
          <a:xfrm>
            <a:off x="756300" y="2093905"/>
            <a:ext cx="10679400" cy="9300"/>
          </a:xfrm>
          <a:prstGeom prst="straightConnector1">
            <a:avLst/>
          </a:prstGeom>
          <a:noFill/>
          <a:ln w="38100" cap="flat" cmpd="sng">
            <a:solidFill>
              <a:srgbClr val="E69138"/>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g31d76546d1b_0_64"/>
          <p:cNvPicPr preferRelativeResize="0"/>
          <p:nvPr/>
        </p:nvPicPr>
        <p:blipFill rotWithShape="1">
          <a:blip r:embed="rId3">
            <a:alphaModFix/>
          </a:blip>
          <a:srcRect/>
          <a:stretch/>
        </p:blipFill>
        <p:spPr>
          <a:xfrm>
            <a:off x="270938" y="152400"/>
            <a:ext cx="11650132" cy="6553199"/>
          </a:xfrm>
          <a:prstGeom prst="rect">
            <a:avLst/>
          </a:prstGeom>
          <a:noFill/>
          <a:ln>
            <a:noFill/>
          </a:ln>
        </p:spPr>
      </p:pic>
      <p:sp>
        <p:nvSpPr>
          <p:cNvPr id="198" name="Google Shape;198;g31d76546d1b_0_64"/>
          <p:cNvSpPr txBox="1"/>
          <p:nvPr/>
        </p:nvSpPr>
        <p:spPr>
          <a:xfrm>
            <a:off x="1763475" y="1449975"/>
            <a:ext cx="6217800" cy="748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endParaRPr sz="1100">
              <a:solidFill>
                <a:schemeClr val="dk1"/>
              </a:solidFill>
            </a:endParaRPr>
          </a:p>
          <a:p>
            <a:pPr marL="0" lvl="0" indent="0" algn="l" rtl="0">
              <a:lnSpc>
                <a:spcPct val="115000"/>
              </a:lnSpc>
              <a:spcBef>
                <a:spcPts val="1200"/>
              </a:spcBef>
              <a:spcAft>
                <a:spcPts val="1200"/>
              </a:spcAft>
              <a:buNone/>
            </a:pPr>
            <a:endParaRPr/>
          </a:p>
        </p:txBody>
      </p:sp>
      <p:sp>
        <p:nvSpPr>
          <p:cNvPr id="199" name="Google Shape;199;g31d76546d1b_0_64"/>
          <p:cNvSpPr txBox="1"/>
          <p:nvPr/>
        </p:nvSpPr>
        <p:spPr>
          <a:xfrm>
            <a:off x="663100" y="389450"/>
            <a:ext cx="6016500" cy="99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i-FI" sz="4000">
                <a:solidFill>
                  <a:schemeClr val="dk1"/>
                </a:solidFill>
                <a:latin typeface="Bebas Neue"/>
                <a:ea typeface="Bebas Neue"/>
                <a:cs typeface="Bebas Neue"/>
                <a:sym typeface="Bebas Neue"/>
              </a:rPr>
              <a:t>FORslAG TIL ANDRE AKTIVITETER</a:t>
            </a:r>
            <a:endParaRPr sz="4000">
              <a:solidFill>
                <a:schemeClr val="dk1"/>
              </a:solidFill>
              <a:latin typeface="Bebas Neue"/>
              <a:ea typeface="Bebas Neue"/>
              <a:cs typeface="Bebas Neue"/>
              <a:sym typeface="Bebas Neue"/>
            </a:endParaRPr>
          </a:p>
          <a:p>
            <a:pPr marL="0" lvl="0" indent="0" algn="l" rtl="0">
              <a:lnSpc>
                <a:spcPct val="115000"/>
              </a:lnSpc>
              <a:spcBef>
                <a:spcPts val="1200"/>
              </a:spcBef>
              <a:spcAft>
                <a:spcPts val="1200"/>
              </a:spcAft>
              <a:buClr>
                <a:schemeClr val="dk1"/>
              </a:buClr>
              <a:buSzPts val="1100"/>
              <a:buFont typeface="Arial"/>
              <a:buNone/>
            </a:pPr>
            <a:endParaRPr sz="1900">
              <a:solidFill>
                <a:schemeClr val="dk1"/>
              </a:solidFill>
              <a:latin typeface="Montserrat Light"/>
              <a:ea typeface="Montserrat Light"/>
              <a:cs typeface="Montserrat Light"/>
              <a:sym typeface="Montserrat Light"/>
            </a:endParaRPr>
          </a:p>
        </p:txBody>
      </p:sp>
      <p:sp>
        <p:nvSpPr>
          <p:cNvPr id="200" name="Google Shape;200;g31d76546d1b_0_64"/>
          <p:cNvSpPr txBox="1"/>
          <p:nvPr/>
        </p:nvSpPr>
        <p:spPr>
          <a:xfrm>
            <a:off x="584100" y="1549643"/>
            <a:ext cx="11023800" cy="5243475"/>
          </a:xfrm>
          <a:prstGeom prst="rect">
            <a:avLst/>
          </a:prstGeom>
          <a:noFill/>
          <a:ln>
            <a:noFill/>
          </a:ln>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Font typeface="Montserrat"/>
              <a:buChar char="●"/>
            </a:pPr>
            <a:r>
              <a:rPr lang="fi-FI" sz="1600" b="1" dirty="0" err="1">
                <a:solidFill>
                  <a:schemeClr val="dk1"/>
                </a:solidFill>
                <a:latin typeface="Montserrat Light" panose="00000400000000000000" pitchFamily="50" charset="0"/>
                <a:ea typeface="Montserrat"/>
                <a:cs typeface="Montserrat"/>
                <a:sym typeface="Montserrat"/>
              </a:rPr>
              <a:t>Giv</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noget</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til</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genbrugen</a:t>
            </a:r>
            <a:endParaRPr sz="1600" b="1" dirty="0">
              <a:solidFill>
                <a:schemeClr val="dk1"/>
              </a:solidFill>
              <a:latin typeface="Montserrat Light" panose="00000400000000000000" pitchFamily="50" charset="0"/>
              <a:ea typeface="Montserrat"/>
              <a:cs typeface="Montserrat"/>
              <a:sym typeface="Montserrat"/>
            </a:endParaRPr>
          </a:p>
          <a:p>
            <a:pPr marL="457200" lvl="0" indent="0" algn="l" rtl="0">
              <a:spcBef>
                <a:spcPts val="0"/>
              </a:spcBef>
              <a:spcAft>
                <a:spcPts val="0"/>
              </a:spcAft>
              <a:buNone/>
            </a:pPr>
            <a:r>
              <a:rPr lang="fi-FI" sz="1600" dirty="0">
                <a:solidFill>
                  <a:schemeClr val="dk1"/>
                </a:solidFill>
                <a:latin typeface="Montserrat Light" panose="00000400000000000000" pitchFamily="50" charset="0"/>
                <a:ea typeface="Montserrat Light"/>
                <a:cs typeface="Montserrat Light"/>
                <a:sym typeface="Montserrat Light"/>
              </a:rPr>
              <a:t>Alle </a:t>
            </a:r>
            <a:r>
              <a:rPr lang="fi-FI" sz="1600" dirty="0" err="1">
                <a:solidFill>
                  <a:schemeClr val="dk1"/>
                </a:solidFill>
                <a:latin typeface="Montserrat Light" panose="00000400000000000000" pitchFamily="50" charset="0"/>
                <a:ea typeface="Montserrat Light"/>
                <a:cs typeface="Montserrat Light"/>
                <a:sym typeface="Montserrat Light"/>
              </a:rPr>
              <a:t>elever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medbringer</a:t>
            </a:r>
            <a:r>
              <a:rPr lang="fi-FI" sz="1600" dirty="0">
                <a:solidFill>
                  <a:schemeClr val="dk1"/>
                </a:solidFill>
                <a:latin typeface="Montserrat Light" panose="00000400000000000000" pitchFamily="50" charset="0"/>
                <a:ea typeface="Montserrat Light"/>
                <a:cs typeface="Montserrat Light"/>
                <a:sym typeface="Montserrat Light"/>
              </a:rPr>
              <a:t> en </a:t>
            </a:r>
            <a:r>
              <a:rPr lang="fi-FI" sz="1600" dirty="0" err="1">
                <a:solidFill>
                  <a:schemeClr val="dk1"/>
                </a:solidFill>
                <a:latin typeface="Montserrat Light" panose="00000400000000000000" pitchFamily="50" charset="0"/>
                <a:ea typeface="Montserrat Light"/>
                <a:cs typeface="Montserrat Light"/>
                <a:sym typeface="Montserrat Light"/>
              </a:rPr>
              <a:t>genstand</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som</a:t>
            </a:r>
            <a:r>
              <a:rPr lang="fi-FI" sz="1600" dirty="0">
                <a:solidFill>
                  <a:schemeClr val="dk1"/>
                </a:solidFill>
                <a:latin typeface="Montserrat Light" panose="00000400000000000000" pitchFamily="50" charset="0"/>
                <a:ea typeface="Montserrat Light"/>
                <a:cs typeface="Montserrat Light"/>
                <a:sym typeface="Montserrat Light"/>
              </a:rPr>
              <a:t> de </a:t>
            </a:r>
            <a:r>
              <a:rPr lang="fi-FI" sz="1600" dirty="0" err="1">
                <a:solidFill>
                  <a:schemeClr val="dk1"/>
                </a:solidFill>
                <a:latin typeface="Montserrat Light" panose="00000400000000000000" pitchFamily="50" charset="0"/>
                <a:ea typeface="Montserrat Light"/>
                <a:cs typeface="Montserrat Light"/>
                <a:sym typeface="Montserrat Light"/>
              </a:rPr>
              <a:t>vil</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give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til</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genbrugen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fx</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tøj</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eller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gammelt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legetøj</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Klassen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går</a:t>
            </a:r>
            <a:r>
              <a:rPr lang="fi-FI" sz="1600" dirty="0">
                <a:solidFill>
                  <a:schemeClr val="dk1"/>
                </a:solidFill>
                <a:latin typeface="Montserrat Light" panose="00000400000000000000" pitchFamily="50" charset="0"/>
                <a:ea typeface="Montserrat Light"/>
                <a:cs typeface="Montserrat Light"/>
                <a:sym typeface="Montserrat Light"/>
              </a:rPr>
              <a:t> sammen </a:t>
            </a:r>
            <a:r>
              <a:rPr lang="fi-FI" sz="1600" dirty="0" err="1">
                <a:solidFill>
                  <a:schemeClr val="dk1"/>
                </a:solidFill>
                <a:latin typeface="Montserrat Light" panose="00000400000000000000" pitchFamily="50" charset="0"/>
                <a:ea typeface="Montserrat Light"/>
                <a:cs typeface="Montserrat Light"/>
                <a:sym typeface="Montserrat Light"/>
              </a:rPr>
              <a:t>til</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genbrugen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og</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kan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evt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kombineres</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med</a:t>
            </a:r>
            <a:r>
              <a:rPr lang="fi-FI" sz="1600" dirty="0">
                <a:solidFill>
                  <a:schemeClr val="dk1"/>
                </a:solidFill>
                <a:latin typeface="Montserrat Light" panose="00000400000000000000" pitchFamily="50" charset="0"/>
                <a:ea typeface="Montserrat Light"/>
                <a:cs typeface="Montserrat Light"/>
                <a:sym typeface="Montserrat Light"/>
              </a:rPr>
              <a:t> en </a:t>
            </a:r>
            <a:r>
              <a:rPr lang="fi-FI" sz="1600" dirty="0" err="1">
                <a:solidFill>
                  <a:schemeClr val="dk1"/>
                </a:solidFill>
                <a:latin typeface="Montserrat Light" panose="00000400000000000000" pitchFamily="50" charset="0"/>
                <a:ea typeface="Montserrat Light"/>
                <a:cs typeface="Montserrat Light"/>
                <a:sym typeface="Montserrat Light"/>
              </a:rPr>
              <a:t>rundvisning</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ved</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den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lokale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genbrug</a:t>
            </a:r>
            <a:r>
              <a:rPr lang="fi-FI" sz="1600" dirty="0">
                <a:solidFill>
                  <a:schemeClr val="dk1"/>
                </a:solidFill>
                <a:latin typeface="Montserrat Light" panose="00000400000000000000" pitchFamily="50" charset="0"/>
                <a:ea typeface="Montserrat Light"/>
                <a:cs typeface="Montserrat Light"/>
                <a:sym typeface="Montserrat Light"/>
              </a:rPr>
              <a:t>. Se </a:t>
            </a:r>
            <a:r>
              <a:rPr lang="fi-FI" sz="1600" dirty="0" err="1">
                <a:solidFill>
                  <a:schemeClr val="dk1"/>
                </a:solidFill>
                <a:latin typeface="Montserrat Light" panose="00000400000000000000" pitchFamily="50" charset="0"/>
                <a:ea typeface="Montserrat Light"/>
                <a:cs typeface="Montserrat Light"/>
                <a:sym typeface="Montserrat Light"/>
              </a:rPr>
              <a:t>evt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denne</a:t>
            </a:r>
            <a:r>
              <a:rPr lang="fi-FI" sz="1600" dirty="0">
                <a:solidFill>
                  <a:schemeClr val="dk1"/>
                </a:solidFill>
                <a:latin typeface="Montserrat Light" panose="00000400000000000000" pitchFamily="50" charset="0"/>
                <a:ea typeface="Montserrat Light"/>
                <a:cs typeface="Montserrat Light"/>
                <a:sym typeface="Montserrat Light"/>
              </a:rPr>
              <a:t> video </a:t>
            </a:r>
            <a:r>
              <a:rPr lang="fi-FI" sz="1600" dirty="0" err="1">
                <a:solidFill>
                  <a:schemeClr val="dk1"/>
                </a:solidFill>
                <a:latin typeface="Montserrat Light" panose="00000400000000000000" pitchFamily="50" charset="0"/>
                <a:ea typeface="Montserrat Light"/>
                <a:cs typeface="Montserrat Light"/>
                <a:sym typeface="Montserrat Light"/>
              </a:rPr>
              <a:t>forud</a:t>
            </a:r>
            <a:r>
              <a:rPr lang="fi-FI" sz="1600" dirty="0">
                <a:solidFill>
                  <a:schemeClr val="dk1"/>
                </a:solidFill>
                <a:latin typeface="Montserrat Light" panose="00000400000000000000" pitchFamily="50" charset="0"/>
                <a:ea typeface="Montserrat Light"/>
                <a:cs typeface="Montserrat Light"/>
                <a:sym typeface="Montserrat Light"/>
              </a:rPr>
              <a:t> for </a:t>
            </a:r>
            <a:r>
              <a:rPr lang="fi-FI" sz="1600" dirty="0" err="1">
                <a:solidFill>
                  <a:schemeClr val="dk1"/>
                </a:solidFill>
                <a:latin typeface="Montserrat Light" panose="00000400000000000000" pitchFamily="50" charset="0"/>
                <a:ea typeface="Montserrat Light"/>
                <a:cs typeface="Montserrat Light"/>
                <a:sym typeface="Montserrat Light"/>
              </a:rPr>
              <a:t>besøget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u="sng" dirty="0">
                <a:solidFill>
                  <a:schemeClr val="hlink"/>
                </a:solidFill>
                <a:latin typeface="Montserrat Light" panose="00000400000000000000" pitchFamily="50" charset="0"/>
                <a:ea typeface="Montserrat"/>
                <a:cs typeface="Montserrat"/>
                <a:sym typeface="Montserrat"/>
                <a:hlinkClick r:id="rId4"/>
              </a:rPr>
              <a:t>https://tv.tv2.dk/2015-05-06-alt-bliver-brugt-det-sker-der-med-dit-usaelgelige-genbrugstoej</a:t>
            </a:r>
            <a:r>
              <a:rPr lang="fi-FI" sz="1600" dirty="0">
                <a:solidFill>
                  <a:schemeClr val="dk1"/>
                </a:solidFill>
                <a:latin typeface="Montserrat Light" panose="00000400000000000000" pitchFamily="50" charset="0"/>
                <a:ea typeface="Montserrat Light"/>
                <a:cs typeface="Montserrat Light"/>
                <a:sym typeface="Montserrat Light"/>
              </a:rPr>
              <a:t> </a:t>
            </a:r>
            <a:endParaRPr sz="1600" dirty="0">
              <a:solidFill>
                <a:schemeClr val="dk1"/>
              </a:solidFill>
              <a:latin typeface="Montserrat Light" panose="00000400000000000000" pitchFamily="50" charset="0"/>
              <a:ea typeface="Montserrat Light"/>
              <a:cs typeface="Montserrat Light"/>
              <a:sym typeface="Montserrat Light"/>
            </a:endParaRPr>
          </a:p>
          <a:p>
            <a:pPr marL="457200" lvl="0" indent="0" algn="l" rtl="0">
              <a:spcBef>
                <a:spcPts val="0"/>
              </a:spcBef>
              <a:spcAft>
                <a:spcPts val="0"/>
              </a:spcAft>
              <a:buNone/>
            </a:pPr>
            <a:endParaRPr sz="1600" dirty="0">
              <a:solidFill>
                <a:schemeClr val="dk1"/>
              </a:solidFill>
              <a:latin typeface="Montserrat Light" panose="00000400000000000000" pitchFamily="50" charset="0"/>
              <a:ea typeface="Montserrat Light"/>
              <a:cs typeface="Montserrat Light"/>
              <a:sym typeface="Montserrat Light"/>
            </a:endParaRPr>
          </a:p>
          <a:p>
            <a:pPr marL="457200" lvl="0" indent="-349250" algn="l" rtl="0">
              <a:spcBef>
                <a:spcPts val="0"/>
              </a:spcBef>
              <a:spcAft>
                <a:spcPts val="0"/>
              </a:spcAft>
              <a:buClr>
                <a:schemeClr val="dk1"/>
              </a:buClr>
              <a:buSzPts val="1900"/>
              <a:buFont typeface="Montserrat"/>
              <a:buChar char="●"/>
            </a:pPr>
            <a:r>
              <a:rPr lang="fi-FI" sz="1600" b="1" dirty="0" err="1">
                <a:solidFill>
                  <a:schemeClr val="dk1"/>
                </a:solidFill>
                <a:latin typeface="Montserrat Light" panose="00000400000000000000" pitchFamily="50" charset="0"/>
                <a:ea typeface="Montserrat"/>
                <a:cs typeface="Montserrat"/>
                <a:sym typeface="Montserrat"/>
              </a:rPr>
              <a:t>Perspektivering</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til</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andre</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verdensmål</a:t>
            </a:r>
            <a:endParaRPr sz="1600" b="1" dirty="0">
              <a:solidFill>
                <a:schemeClr val="dk1"/>
              </a:solidFill>
              <a:latin typeface="Montserrat Light" panose="00000400000000000000" pitchFamily="50" charset="0"/>
              <a:ea typeface="Montserrat"/>
              <a:cs typeface="Montserrat"/>
              <a:sym typeface="Montserrat"/>
            </a:endParaRPr>
          </a:p>
          <a:p>
            <a:pPr marL="457200" lvl="0" indent="0" algn="l" rtl="0">
              <a:spcBef>
                <a:spcPts val="0"/>
              </a:spcBef>
              <a:spcAft>
                <a:spcPts val="0"/>
              </a:spcAft>
              <a:buNone/>
            </a:pPr>
            <a:r>
              <a:rPr lang="fi-FI" sz="1600" dirty="0" err="1">
                <a:solidFill>
                  <a:schemeClr val="dk1"/>
                </a:solidFill>
                <a:latin typeface="Montserrat Light" panose="00000400000000000000" pitchFamily="50" charset="0"/>
                <a:ea typeface="Montserrat Light"/>
                <a:cs typeface="Montserrat Light"/>
                <a:sym typeface="Montserrat Light"/>
              </a:rPr>
              <a:t>Ret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blikket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mod</a:t>
            </a:r>
            <a:r>
              <a:rPr lang="fi-FI" sz="1600" dirty="0">
                <a:solidFill>
                  <a:schemeClr val="dk1"/>
                </a:solidFill>
                <a:latin typeface="Montserrat Light" panose="00000400000000000000" pitchFamily="50" charset="0"/>
                <a:ea typeface="Montserrat Light"/>
                <a:cs typeface="Montserrat Light"/>
                <a:sym typeface="Montserrat Light"/>
              </a:rPr>
              <a:t> de </a:t>
            </a:r>
            <a:r>
              <a:rPr lang="fi-FI" sz="1600" dirty="0" err="1">
                <a:solidFill>
                  <a:schemeClr val="dk1"/>
                </a:solidFill>
                <a:latin typeface="Montserrat Light" panose="00000400000000000000" pitchFamily="50" charset="0"/>
                <a:ea typeface="Montserrat Light"/>
                <a:cs typeface="Montserrat Light"/>
                <a:sym typeface="Montserrat Light"/>
              </a:rPr>
              <a:t>andre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verdensmål</a:t>
            </a:r>
            <a:r>
              <a:rPr lang="fi-FI" sz="1600" dirty="0">
                <a:solidFill>
                  <a:schemeClr val="dk1"/>
                </a:solidFill>
                <a:latin typeface="Montserrat Light" panose="00000400000000000000" pitchFamily="50" charset="0"/>
                <a:ea typeface="Montserrat Light"/>
                <a:cs typeface="Montserrat Light"/>
                <a:sym typeface="Montserrat Light"/>
              </a:rPr>
              <a:t> - </a:t>
            </a:r>
            <a:r>
              <a:rPr lang="fi-FI" sz="1600" dirty="0" err="1">
                <a:solidFill>
                  <a:schemeClr val="dk1"/>
                </a:solidFill>
                <a:latin typeface="Montserrat Light" panose="00000400000000000000" pitchFamily="50" charset="0"/>
                <a:ea typeface="Montserrat Light"/>
                <a:cs typeface="Montserrat Light"/>
                <a:sym typeface="Montserrat Light"/>
              </a:rPr>
              <a:t>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der</a:t>
            </a:r>
            <a:r>
              <a:rPr lang="fi-FI" sz="1600" dirty="0">
                <a:solidFill>
                  <a:schemeClr val="dk1"/>
                </a:solidFill>
                <a:latin typeface="Montserrat Light" panose="00000400000000000000" pitchFamily="50" charset="0"/>
                <a:ea typeface="Montserrat Light"/>
                <a:cs typeface="Montserrat Light"/>
                <a:sym typeface="Montserrat Light"/>
              </a:rPr>
              <a:t> en </a:t>
            </a:r>
            <a:r>
              <a:rPr lang="fi-FI" sz="1600" dirty="0" err="1">
                <a:solidFill>
                  <a:schemeClr val="dk1"/>
                </a:solidFill>
                <a:latin typeface="Montserrat Light" panose="00000400000000000000" pitchFamily="50" charset="0"/>
                <a:ea typeface="Montserrat Light"/>
                <a:cs typeface="Montserrat Light"/>
                <a:sym typeface="Montserrat Light"/>
              </a:rPr>
              <a:t>sammenhæng</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Enten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kan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læreren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bestemme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hvilke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eller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lade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eleverne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undersøge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dem</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selv</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afhængig</a:t>
            </a:r>
            <a:r>
              <a:rPr lang="fi-FI" sz="1600" dirty="0">
                <a:solidFill>
                  <a:schemeClr val="dk1"/>
                </a:solidFill>
                <a:latin typeface="Montserrat Light" panose="00000400000000000000" pitchFamily="50" charset="0"/>
                <a:ea typeface="Montserrat Light"/>
                <a:cs typeface="Montserrat Light"/>
                <a:sym typeface="Montserrat Light"/>
              </a:rPr>
              <a:t> af </a:t>
            </a:r>
            <a:r>
              <a:rPr lang="fi-FI" sz="1600" dirty="0" err="1">
                <a:solidFill>
                  <a:schemeClr val="dk1"/>
                </a:solidFill>
                <a:latin typeface="Montserrat Light" panose="00000400000000000000" pitchFamily="50" charset="0"/>
                <a:ea typeface="Montserrat Light"/>
                <a:cs typeface="Montserrat Light"/>
                <a:sym typeface="Montserrat Light"/>
              </a:rPr>
              <a:t>klassetrinnet</a:t>
            </a:r>
            <a:r>
              <a:rPr lang="fi-FI" sz="1600" dirty="0">
                <a:solidFill>
                  <a:schemeClr val="dk1"/>
                </a:solidFill>
                <a:latin typeface="Montserrat Light" panose="00000400000000000000" pitchFamily="50" charset="0"/>
                <a:ea typeface="Montserrat Light"/>
                <a:cs typeface="Montserrat Light"/>
                <a:sym typeface="Montserrat Light"/>
              </a:rPr>
              <a:t>. Se de </a:t>
            </a:r>
            <a:r>
              <a:rPr lang="fi-FI" sz="1600" dirty="0" err="1">
                <a:solidFill>
                  <a:schemeClr val="dk1"/>
                </a:solidFill>
                <a:latin typeface="Montserrat Light" panose="00000400000000000000" pitchFamily="50" charset="0"/>
                <a:ea typeface="Montserrat Light"/>
                <a:cs typeface="Montserrat Light"/>
                <a:sym typeface="Montserrat Light"/>
              </a:rPr>
              <a:t>andre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verdensmål</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her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u="sng" dirty="0">
                <a:solidFill>
                  <a:schemeClr val="hlink"/>
                </a:solidFill>
                <a:latin typeface="Montserrat Light" panose="00000400000000000000" pitchFamily="50" charset="0"/>
                <a:ea typeface="Montserrat"/>
                <a:cs typeface="Montserrat"/>
                <a:sym typeface="Montserrat"/>
                <a:hlinkClick r:id="rId5"/>
              </a:rPr>
              <a:t>https://www.verdensmaalene.dk/fakta/verdensmaalene</a:t>
            </a:r>
            <a:endParaRPr sz="1600" dirty="0">
              <a:solidFill>
                <a:schemeClr val="dk1"/>
              </a:solidFill>
              <a:latin typeface="Montserrat Light" panose="00000400000000000000" pitchFamily="50" charset="0"/>
              <a:ea typeface="Montserrat Light"/>
              <a:cs typeface="Montserrat Light"/>
              <a:sym typeface="Montserrat Light"/>
            </a:endParaRPr>
          </a:p>
          <a:p>
            <a:pPr marL="457200" lvl="0" indent="0" algn="l" rtl="0">
              <a:spcBef>
                <a:spcPts val="0"/>
              </a:spcBef>
              <a:spcAft>
                <a:spcPts val="0"/>
              </a:spcAft>
              <a:buNone/>
            </a:pPr>
            <a:endParaRPr sz="1600" dirty="0">
              <a:solidFill>
                <a:schemeClr val="dk1"/>
              </a:solidFill>
              <a:latin typeface="Montserrat Light" panose="00000400000000000000" pitchFamily="50" charset="0"/>
              <a:ea typeface="Montserrat Light"/>
              <a:cs typeface="Montserrat Light"/>
              <a:sym typeface="Montserrat Light"/>
            </a:endParaRPr>
          </a:p>
          <a:p>
            <a:pPr marL="457200" lvl="0" indent="-349250" algn="l" rtl="0">
              <a:spcBef>
                <a:spcPts val="0"/>
              </a:spcBef>
              <a:spcAft>
                <a:spcPts val="0"/>
              </a:spcAft>
              <a:buClr>
                <a:schemeClr val="dk1"/>
              </a:buClr>
              <a:buSzPts val="1900"/>
              <a:buFont typeface="Montserrat"/>
              <a:buChar char="●"/>
            </a:pPr>
            <a:r>
              <a:rPr lang="fi-FI" sz="1600" b="1" dirty="0" err="1">
                <a:solidFill>
                  <a:schemeClr val="dk1"/>
                </a:solidFill>
                <a:latin typeface="Montserrat Light" panose="00000400000000000000" pitchFamily="50" charset="0"/>
                <a:ea typeface="Montserrat"/>
                <a:cs typeface="Montserrat"/>
                <a:sym typeface="Montserrat"/>
              </a:rPr>
              <a:t>Multikulturelle</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forskelle</a:t>
            </a:r>
            <a:r>
              <a:rPr lang="fi-FI" sz="1600" b="1" dirty="0">
                <a:solidFill>
                  <a:schemeClr val="dk1"/>
                </a:solidFill>
                <a:latin typeface="Montserrat Light" panose="00000400000000000000" pitchFamily="50" charset="0"/>
                <a:ea typeface="Montserrat"/>
                <a:cs typeface="Montserrat"/>
                <a:sym typeface="Montserrat"/>
              </a:rPr>
              <a:t>?</a:t>
            </a:r>
            <a:endParaRPr sz="1600" b="1" dirty="0">
              <a:solidFill>
                <a:schemeClr val="dk1"/>
              </a:solidFill>
              <a:latin typeface="Montserrat Light" panose="00000400000000000000" pitchFamily="50" charset="0"/>
              <a:ea typeface="Montserrat"/>
              <a:cs typeface="Montserrat"/>
              <a:sym typeface="Montserrat"/>
            </a:endParaRPr>
          </a:p>
          <a:p>
            <a:pPr marL="457200" lvl="0" indent="0" algn="l" rtl="0">
              <a:spcBef>
                <a:spcPts val="0"/>
              </a:spcBef>
              <a:spcAft>
                <a:spcPts val="0"/>
              </a:spcAft>
              <a:buNone/>
            </a:pPr>
            <a:r>
              <a:rPr lang="fi-FI" sz="1600" dirty="0" err="1">
                <a:solidFill>
                  <a:schemeClr val="dk1"/>
                </a:solidFill>
                <a:latin typeface="Montserrat Light" panose="00000400000000000000" pitchFamily="50" charset="0"/>
                <a:ea typeface="Montserrat Light"/>
                <a:cs typeface="Montserrat Light"/>
                <a:sym typeface="Montserrat Light"/>
              </a:rPr>
              <a:t>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der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elever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fra</a:t>
            </a:r>
            <a:r>
              <a:rPr lang="fi-FI" sz="1600" dirty="0">
                <a:solidFill>
                  <a:schemeClr val="dk1"/>
                </a:solidFill>
                <a:latin typeface="Montserrat Light" panose="00000400000000000000" pitchFamily="50" charset="0"/>
                <a:ea typeface="Montserrat Light"/>
                <a:cs typeface="Montserrat Light"/>
                <a:sym typeface="Montserrat Light"/>
              </a:rPr>
              <a:t> et </a:t>
            </a:r>
            <a:r>
              <a:rPr lang="fi-FI" sz="1600" dirty="0" err="1">
                <a:solidFill>
                  <a:schemeClr val="dk1"/>
                </a:solidFill>
                <a:latin typeface="Montserrat Light" panose="00000400000000000000" pitchFamily="50" charset="0"/>
                <a:ea typeface="Montserrat Light"/>
                <a:cs typeface="Montserrat Light"/>
                <a:sym typeface="Montserrat Light"/>
              </a:rPr>
              <a:t>andet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land</a:t>
            </a:r>
            <a:r>
              <a:rPr lang="fi-FI" sz="1600" dirty="0">
                <a:solidFill>
                  <a:schemeClr val="dk1"/>
                </a:solidFill>
                <a:latin typeface="Montserrat Light" panose="00000400000000000000" pitchFamily="50" charset="0"/>
                <a:ea typeface="Montserrat Light"/>
                <a:cs typeface="Montserrat Light"/>
                <a:sym typeface="Montserrat Light"/>
              </a:rPr>
              <a:t> i </a:t>
            </a:r>
            <a:r>
              <a:rPr lang="fi-FI" sz="1600" dirty="0" err="1">
                <a:solidFill>
                  <a:schemeClr val="dk1"/>
                </a:solidFill>
                <a:latin typeface="Montserrat Light" panose="00000400000000000000" pitchFamily="50" charset="0"/>
                <a:ea typeface="Montserrat Light"/>
                <a:cs typeface="Montserrat Light"/>
                <a:sym typeface="Montserrat Light"/>
              </a:rPr>
              <a:t>klassen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Snak</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om</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hvordan</a:t>
            </a:r>
            <a:r>
              <a:rPr lang="fi-FI" sz="1600" dirty="0">
                <a:solidFill>
                  <a:schemeClr val="dk1"/>
                </a:solidFill>
                <a:latin typeface="Montserrat Light" panose="00000400000000000000" pitchFamily="50" charset="0"/>
                <a:ea typeface="Montserrat Light"/>
                <a:cs typeface="Montserrat Light"/>
                <a:sym typeface="Montserrat Light"/>
              </a:rPr>
              <a:t> de </a:t>
            </a:r>
            <a:r>
              <a:rPr lang="fi-FI" sz="1600" dirty="0" err="1">
                <a:solidFill>
                  <a:schemeClr val="dk1"/>
                </a:solidFill>
                <a:latin typeface="Montserrat Light" panose="00000400000000000000" pitchFamily="50" charset="0"/>
                <a:ea typeface="Montserrat Light"/>
                <a:cs typeface="Montserrat Light"/>
                <a:sym typeface="Montserrat Light"/>
              </a:rPr>
              <a:t>affaldssorterer</a:t>
            </a:r>
            <a:r>
              <a:rPr lang="fi-FI" sz="1600" dirty="0">
                <a:solidFill>
                  <a:schemeClr val="dk1"/>
                </a:solidFill>
                <a:latin typeface="Montserrat Light" panose="00000400000000000000" pitchFamily="50" charset="0"/>
                <a:ea typeface="Montserrat Light"/>
                <a:cs typeface="Montserrat Light"/>
                <a:sym typeface="Montserrat Light"/>
              </a:rPr>
              <a:t> i </a:t>
            </a:r>
            <a:r>
              <a:rPr lang="fi-FI" sz="1600" dirty="0" err="1">
                <a:solidFill>
                  <a:schemeClr val="dk1"/>
                </a:solidFill>
                <a:latin typeface="Montserrat Light" panose="00000400000000000000" pitchFamily="50" charset="0"/>
                <a:ea typeface="Montserrat Light"/>
                <a:cs typeface="Montserrat Light"/>
                <a:sym typeface="Montserrat Light"/>
              </a:rPr>
              <a:t>deres</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hjemland</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Kig</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på</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ligheder</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og</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forskelle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Evt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kan</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det</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opbygges</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som</a:t>
            </a:r>
            <a:r>
              <a:rPr lang="fi-FI" sz="1600" dirty="0">
                <a:solidFill>
                  <a:schemeClr val="dk1"/>
                </a:solidFill>
                <a:latin typeface="Montserrat Light" panose="00000400000000000000" pitchFamily="50" charset="0"/>
                <a:ea typeface="Montserrat Light"/>
                <a:cs typeface="Montserrat Light"/>
                <a:sym typeface="Montserrat Light"/>
              </a:rPr>
              <a:t> en </a:t>
            </a:r>
            <a:r>
              <a:rPr lang="fi-FI" sz="1600" dirty="0" err="1">
                <a:solidFill>
                  <a:schemeClr val="dk1"/>
                </a:solidFill>
                <a:latin typeface="Montserrat Light" panose="00000400000000000000" pitchFamily="50" charset="0"/>
                <a:ea typeface="Montserrat Light"/>
                <a:cs typeface="Montserrat Light"/>
                <a:sym typeface="Montserrat Light"/>
              </a:rPr>
              <a:t>dialogpaus</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samtale</a:t>
            </a:r>
            <a:r>
              <a:rPr lang="fi-FI" sz="1600" dirty="0">
                <a:solidFill>
                  <a:schemeClr val="dk1"/>
                </a:solidFill>
                <a:latin typeface="Montserrat Light" panose="00000400000000000000" pitchFamily="50" charset="0"/>
                <a:ea typeface="Montserrat Light"/>
                <a:cs typeface="Montserrat Light"/>
                <a:sym typeface="Montserrat Light"/>
              </a:rPr>
              <a:t>.</a:t>
            </a:r>
            <a:endParaRPr sz="1600" dirty="0">
              <a:solidFill>
                <a:schemeClr val="dk1"/>
              </a:solidFill>
              <a:latin typeface="Montserrat Light" panose="00000400000000000000" pitchFamily="50" charset="0"/>
              <a:ea typeface="Montserrat Light"/>
              <a:cs typeface="Montserrat Light"/>
              <a:sym typeface="Montserrat Light"/>
            </a:endParaRPr>
          </a:p>
          <a:p>
            <a:pPr marL="457200" lvl="0" indent="0" algn="l" rtl="0">
              <a:spcBef>
                <a:spcPts val="0"/>
              </a:spcBef>
              <a:spcAft>
                <a:spcPts val="0"/>
              </a:spcAft>
              <a:buNone/>
            </a:pPr>
            <a:endParaRPr sz="1600" dirty="0">
              <a:solidFill>
                <a:schemeClr val="dk1"/>
              </a:solidFill>
              <a:latin typeface="Montserrat Light" panose="00000400000000000000" pitchFamily="50" charset="0"/>
              <a:ea typeface="Montserrat Light"/>
              <a:cs typeface="Montserrat Light"/>
              <a:sym typeface="Montserrat Light"/>
            </a:endParaRPr>
          </a:p>
          <a:p>
            <a:pPr marL="457200" lvl="0" indent="-349250" algn="l" rtl="0">
              <a:spcBef>
                <a:spcPts val="0"/>
              </a:spcBef>
              <a:spcAft>
                <a:spcPts val="0"/>
              </a:spcAft>
              <a:buClr>
                <a:schemeClr val="dk1"/>
              </a:buClr>
              <a:buSzPts val="1900"/>
              <a:buFont typeface="Montserrat Light"/>
              <a:buChar char="●"/>
            </a:pPr>
            <a:r>
              <a:rPr lang="fi-FI" sz="1600" b="1" dirty="0">
                <a:solidFill>
                  <a:schemeClr val="dk1"/>
                </a:solidFill>
                <a:latin typeface="Montserrat Light" panose="00000400000000000000" pitchFamily="50" charset="0"/>
                <a:ea typeface="Montserrat"/>
                <a:cs typeface="Montserrat"/>
                <a:sym typeface="Montserrat"/>
              </a:rPr>
              <a:t>Et </a:t>
            </a:r>
            <a:r>
              <a:rPr lang="fi-FI" sz="1600" b="1" dirty="0" err="1">
                <a:solidFill>
                  <a:schemeClr val="dk1"/>
                </a:solidFill>
                <a:latin typeface="Montserrat Light" panose="00000400000000000000" pitchFamily="50" charset="0"/>
                <a:ea typeface="Montserrat"/>
                <a:cs typeface="Montserrat"/>
                <a:sym typeface="Montserrat"/>
              </a:rPr>
              <a:t>genekendeligt</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ekspertbesøg</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Emballage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som</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dirty="0" err="1">
                <a:solidFill>
                  <a:schemeClr val="dk1"/>
                </a:solidFill>
                <a:latin typeface="Montserrat Light" panose="00000400000000000000" pitchFamily="50" charset="0"/>
                <a:ea typeface="Montserrat Light"/>
                <a:cs typeface="Montserrat Light"/>
                <a:sym typeface="Montserrat Light"/>
              </a:rPr>
              <a:t>ressource</a:t>
            </a:r>
            <a:r>
              <a:rPr lang="fi-FI" sz="1600" dirty="0">
                <a:solidFill>
                  <a:schemeClr val="dk1"/>
                </a:solidFill>
                <a:latin typeface="Montserrat Light" panose="00000400000000000000" pitchFamily="50" charset="0"/>
                <a:ea typeface="Montserrat Light"/>
                <a:cs typeface="Montserrat Light"/>
                <a:sym typeface="Montserrat Light"/>
              </a:rPr>
              <a:t> </a:t>
            </a:r>
            <a:r>
              <a:rPr lang="fi-FI" sz="1600" u="sng" dirty="0">
                <a:solidFill>
                  <a:schemeClr val="hlink"/>
                </a:solidFill>
                <a:latin typeface="Montserrat Light" panose="00000400000000000000" pitchFamily="50" charset="0"/>
                <a:ea typeface="Montserrat"/>
                <a:cs typeface="Montserrat"/>
                <a:sym typeface="Montserrat"/>
                <a:hlinkClick r:id="rId6"/>
              </a:rPr>
              <a:t>https://www.danmarkformaalene.dk/emballage-som-ressource</a:t>
            </a:r>
            <a:endParaRPr sz="1600" dirty="0">
              <a:solidFill>
                <a:schemeClr val="dk1"/>
              </a:solidFill>
              <a:latin typeface="Montserrat Light" panose="00000400000000000000" pitchFamily="50" charset="0"/>
              <a:ea typeface="Montserrat Light"/>
              <a:cs typeface="Montserrat Light"/>
              <a:sym typeface="Montserrat Light"/>
            </a:endParaRPr>
          </a:p>
          <a:p>
            <a:pPr marL="457200" lvl="0" indent="0" algn="l" rtl="0">
              <a:spcBef>
                <a:spcPts val="0"/>
              </a:spcBef>
              <a:spcAft>
                <a:spcPts val="0"/>
              </a:spcAft>
              <a:buNone/>
            </a:pPr>
            <a:endParaRPr sz="1600" dirty="0">
              <a:solidFill>
                <a:schemeClr val="dk1"/>
              </a:solidFill>
              <a:latin typeface="Montserrat Light" panose="00000400000000000000" pitchFamily="50" charset="0"/>
              <a:ea typeface="Montserrat Light"/>
              <a:cs typeface="Montserrat Light"/>
              <a:sym typeface="Montserrat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2" descr="Kuva, joka sisältää kohteen teksti, kuvakaappaus, Fontti, graafinen suunnittelu&#10;&#10;Kuvaus luotu automaattisesti"/>
          <p:cNvPicPr preferRelativeResize="0"/>
          <p:nvPr/>
        </p:nvPicPr>
        <p:blipFill rotWithShape="1">
          <a:blip r:embed="rId3">
            <a:alphaModFix/>
          </a:blip>
          <a:srcRect/>
          <a:stretch/>
        </p:blipFill>
        <p:spPr>
          <a:xfrm>
            <a:off x="1016509" y="1524000"/>
            <a:ext cx="10158981" cy="3809999"/>
          </a:xfrm>
          <a:prstGeom prst="rect">
            <a:avLst/>
          </a:prstGeom>
          <a:noFill/>
          <a:ln>
            <a:noFill/>
          </a:ln>
        </p:spPr>
      </p:pic>
    </p:spTree>
  </p:cSld>
  <p:clrMapOvr>
    <a:masterClrMapping/>
  </p:clrMapOvr>
</p:sld>
</file>

<file path=ppt/theme/theme1.xml><?xml version="1.0" encoding="utf-8"?>
<a:theme xmlns:a="http://schemas.openxmlformats.org/drawingml/2006/main" name="Office-te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1286</Words>
  <Application>Microsoft Office PowerPoint</Application>
  <PresentationFormat>Laajakuva</PresentationFormat>
  <Paragraphs>118</Paragraphs>
  <Slides>13</Slides>
  <Notes>13</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13</vt:i4>
      </vt:variant>
    </vt:vector>
  </HeadingPairs>
  <TitlesOfParts>
    <vt:vector size="18" baseType="lpstr">
      <vt:lpstr>Montserrat</vt:lpstr>
      <vt:lpstr>Bebas Neue</vt:lpstr>
      <vt:lpstr>Arial</vt:lpstr>
      <vt:lpstr>Montserrat Light</vt:lpstr>
      <vt:lpstr>Office-teema</vt:lpstr>
      <vt:lpstr>PowerPoint-esitys</vt:lpstr>
      <vt:lpstr>Introduktion til forløbet</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Jessica Mukkala</dc:creator>
  <cp:lastModifiedBy>Oona Mertoniemi</cp:lastModifiedBy>
  <cp:revision>3</cp:revision>
  <dcterms:created xsi:type="dcterms:W3CDTF">2024-05-06T12:17:41Z</dcterms:created>
  <dcterms:modified xsi:type="dcterms:W3CDTF">2025-08-22T05:55:20Z</dcterms:modified>
</cp:coreProperties>
</file>