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Bebas Neue" panose="020B0606020202050201" pitchFamily="34" charset="0"/>
      <p:regular r:id="rId25"/>
    </p:embeddedFont>
    <p:embeddedFont>
      <p:font typeface="Montserrat" panose="00000500000000000000" pitchFamily="50" charset="0"/>
      <p:regular r:id="rId26"/>
      <p:bold r:id="rId27"/>
      <p:italic r:id="rId28"/>
      <p:boldItalic r:id="rId29"/>
    </p:embeddedFont>
    <p:embeddedFont>
      <p:font typeface="Montserrat Light" panose="00000400000000000000" pitchFamily="50"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7" roundtripDataSignature="AMtx7miRG2g3dgyytNs5BmVTRn/HykSWy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105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viewProps" Target="viewProps.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501960729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g3501960729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6a0be0e79_2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6a0be0e79_2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56a0be0e79_2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56a0be0e79_2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56a0be0e79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56a0be0e79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501960729b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3501960729b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56a0be0e7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56a0be0e7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501960729b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g3501960729b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501960729b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g3501960729b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501960729b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3501960729b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501960729b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 name="Google Shape;183;g3501960729b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501960729b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g3501960729b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501960729b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g3501960729b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501960729b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g3501960729b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501960729b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1" name="Google Shape;221;g3501960729b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501960729b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9" name="Google Shape;229;g3501960729b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501960729b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g3501960729b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56a0be0e79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356a0be0e79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3501960729b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3501960729b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56a0be0e79_2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356a0be0e79_2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9" name="Google Shape;26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tsikkodia" type="title">
  <p:cSld name="TITLE">
    <p:spTree>
      <p:nvGrpSpPr>
        <p:cNvPr id="1" name="Shape 11"/>
        <p:cNvGrpSpPr/>
        <p:nvPr/>
      </p:nvGrpSpPr>
      <p:grpSpPr>
        <a:xfrm>
          <a:off x="0" y="0"/>
          <a:ext cx="0" cy="0"/>
          <a:chOff x="0" y="0"/>
          <a:chExt cx="0" cy="0"/>
        </a:xfrm>
      </p:grpSpPr>
      <p:sp>
        <p:nvSpPr>
          <p:cNvPr id="12" name="Google Shape;12;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Bebas Neue"/>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tsikko ja sisältö" type="obj">
  <p:cSld name="OBJECT">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Bebas Neu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pic>
        <p:nvPicPr>
          <p:cNvPr id="23" name="Google Shape;23;p6" descr="Kuva, joka sisältää kohteen Värikkyys, kuvio, keltainen, appelsiini&#10;&#10;Kuvaus luotu automaattisesti"/>
          <p:cNvPicPr preferRelativeResize="0"/>
          <p:nvPr/>
        </p:nvPicPr>
        <p:blipFill rotWithShape="1">
          <a:blip r:embed="rId2">
            <a:alphaModFix/>
          </a:blip>
          <a:srcRect t="10000"/>
          <a:stretch/>
        </p:blipFill>
        <p:spPr>
          <a:xfrm>
            <a:off x="0" y="0"/>
            <a:ext cx="12192000" cy="6858000"/>
          </a:xfrm>
          <a:prstGeom prst="rect">
            <a:avLst/>
          </a:prstGeom>
          <a:noFill/>
          <a:ln>
            <a:noFill/>
          </a:ln>
        </p:spPr>
      </p:pic>
      <p:sp>
        <p:nvSpPr>
          <p:cNvPr id="24" name="Google Shape;24;p6"/>
          <p:cNvSpPr/>
          <p:nvPr/>
        </p:nvSpPr>
        <p:spPr>
          <a:xfrm>
            <a:off x="326858" y="365125"/>
            <a:ext cx="11538284" cy="62161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ontserrat Light"/>
              <a:ea typeface="Montserrat Light"/>
              <a:cs typeface="Montserrat Light"/>
              <a:sym typeface="Montserrat Light"/>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yhjä" type="blank">
  <p:cSld name="BLANK">
    <p:spTree>
      <p:nvGrpSpPr>
        <p:cNvPr id="1" name="Shape 25"/>
        <p:cNvGrpSpPr/>
        <p:nvPr/>
      </p:nvGrpSpPr>
      <p:grpSpPr>
        <a:xfrm>
          <a:off x="0" y="0"/>
          <a:ext cx="0" cy="0"/>
          <a:chOff x="0" y="0"/>
          <a:chExt cx="0" cy="0"/>
        </a:xfrm>
      </p:grpSpPr>
      <p:sp>
        <p:nvSpPr>
          <p:cNvPr id="26" name="Google Shape;2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san ylätunniste" type="secHead">
  <p:cSld name="SECTION_HEADER">
    <p:spTree>
      <p:nvGrpSpPr>
        <p:cNvPr id="1" name="Shape 29"/>
        <p:cNvGrpSpPr/>
        <p:nvPr/>
      </p:nvGrpSpPr>
      <p:grpSpPr>
        <a:xfrm>
          <a:off x="0" y="0"/>
          <a:ext cx="0" cy="0"/>
          <a:chOff x="0" y="0"/>
          <a:chExt cx="0" cy="0"/>
        </a:xfrm>
      </p:grpSpPr>
      <p:sp>
        <p:nvSpPr>
          <p:cNvPr id="30" name="Google Shape;30;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Bebas Neue"/>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2" name="Google Shape;32;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tailu" type="twoTxTwoObj">
  <p:cSld name="TWO_OBJECTS_WITH_TEXT">
    <p:spTree>
      <p:nvGrpSpPr>
        <p:cNvPr id="1" name="Shape 42"/>
        <p:cNvGrpSpPr/>
        <p:nvPr/>
      </p:nvGrpSpPr>
      <p:grpSpPr>
        <a:xfrm>
          <a:off x="0" y="0"/>
          <a:ext cx="0" cy="0"/>
          <a:chOff x="0" y="0"/>
          <a:chExt cx="0" cy="0"/>
        </a:xfrm>
      </p:grpSpPr>
      <p:sp>
        <p:nvSpPr>
          <p:cNvPr id="43" name="Google Shape;43;p1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ain otsikko" type="titleOnly">
  <p:cSld name="TITLE_ONLY">
    <p:spTree>
      <p:nvGrpSpPr>
        <p:cNvPr id="1" name="Shape 51"/>
        <p:cNvGrpSpPr/>
        <p:nvPr/>
      </p:nvGrpSpPr>
      <p:grpSpPr>
        <a:xfrm>
          <a:off x="0" y="0"/>
          <a:ext cx="0" cy="0"/>
          <a:chOff x="0" y="0"/>
          <a:chExt cx="0" cy="0"/>
        </a:xfrm>
      </p:grpSpPr>
      <p:sp>
        <p:nvSpPr>
          <p:cNvPr id="52" name="Google Shape;5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Kuvatekstillinen sisältö" type="objTx">
  <p:cSld name="OBJECT_WITH_CAPTION_TEXT">
    <p:spTree>
      <p:nvGrpSpPr>
        <p:cNvPr id="1" name="Shape 56"/>
        <p:cNvGrpSpPr/>
        <p:nvPr/>
      </p:nvGrpSpPr>
      <p:grpSpPr>
        <a:xfrm>
          <a:off x="0" y="0"/>
          <a:ext cx="0" cy="0"/>
          <a:chOff x="0" y="0"/>
          <a:chExt cx="0" cy="0"/>
        </a:xfrm>
      </p:grpSpPr>
      <p:sp>
        <p:nvSpPr>
          <p:cNvPr id="57" name="Google Shape;57;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Bebas Neue"/>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Kuvatekstillinen kuva" type="picTx">
  <p:cSld name="PICTURE_WITH_CAPTION_TEXT">
    <p:spTree>
      <p:nvGrpSpPr>
        <p:cNvPr id="1" name="Shape 63"/>
        <p:cNvGrpSpPr/>
        <p:nvPr/>
      </p:nvGrpSpPr>
      <p:grpSpPr>
        <a:xfrm>
          <a:off x="0" y="0"/>
          <a:ext cx="0" cy="0"/>
          <a:chOff x="0" y="0"/>
          <a:chExt cx="0" cy="0"/>
        </a:xfrm>
      </p:grpSpPr>
      <p:sp>
        <p:nvSpPr>
          <p:cNvPr id="64" name="Google Shape;64;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Bebas Neue"/>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3"/>
          <p:cNvSpPr>
            <a:spLocks noGrp="1"/>
          </p:cNvSpPr>
          <p:nvPr>
            <p:ph type="pic" idx="2"/>
          </p:nvPr>
        </p:nvSpPr>
        <p:spPr>
          <a:xfrm>
            <a:off x="5183188" y="987425"/>
            <a:ext cx="6172200" cy="4873625"/>
          </a:xfrm>
          <a:prstGeom prst="rect">
            <a:avLst/>
          </a:prstGeom>
          <a:noFill/>
          <a:ln>
            <a:noFill/>
          </a:ln>
        </p:spPr>
      </p:sp>
      <p:sp>
        <p:nvSpPr>
          <p:cNvPr id="66" name="Google Shape;66;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tsikko ja pystysuora teksti" type="vertTx">
  <p:cSld name="VERTICAL_TEXT">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ystysuora otsikko ja teksti" type="vertTitleAndTx">
  <p:cSld name="VERTICAL_TITLE_AND_VERTICAL_TEXT">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Bebas Neue"/>
              <a:buNone/>
              <a:defRPr sz="4400" b="0" i="0" u="none" strike="noStrike" cap="none">
                <a:solidFill>
                  <a:schemeClr val="dk1"/>
                </a:solidFill>
                <a:latin typeface="Bebas Neue"/>
                <a:ea typeface="Bebas Neue"/>
                <a:cs typeface="Bebas Neue"/>
                <a:sym typeface="Bebas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Montserrat Light"/>
                <a:ea typeface="Montserrat Light"/>
                <a:cs typeface="Montserrat Light"/>
                <a:sym typeface="Montserrat Ligh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Montserrat Light"/>
                <a:ea typeface="Montserrat Light"/>
                <a:cs typeface="Montserrat Light"/>
                <a:sym typeface="Montserrat Ligh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8" name="Google Shape;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Montserrat Light"/>
                <a:ea typeface="Montserrat Light"/>
                <a:cs typeface="Montserrat Light"/>
                <a:sym typeface="Montserrat Light"/>
              </a:defRPr>
            </a:lvl1pPr>
            <a:lvl2pPr marR="0" lvl="1"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2pPr>
            <a:lvl3pPr marR="0" lvl="2"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3pPr>
            <a:lvl4pPr marR="0" lvl="3"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4pPr>
            <a:lvl5pPr marR="0" lvl="4"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5pPr>
            <a:lvl6pPr marR="0" lvl="5"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6pPr>
            <a:lvl7pPr marR="0" lvl="6"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7pPr>
            <a:lvl8pPr marR="0" lvl="7"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8pPr>
            <a:lvl9pPr marR="0" lvl="8"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9" name="Google Shape;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Montserrat Light"/>
                <a:ea typeface="Montserrat Light"/>
                <a:cs typeface="Montserrat Light"/>
                <a:sym typeface="Montserrat Light"/>
              </a:defRPr>
            </a:lvl1pPr>
            <a:lvl2pPr marR="0" lvl="1"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2pPr>
            <a:lvl3pPr marR="0" lvl="2"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3pPr>
            <a:lvl4pPr marR="0" lvl="3"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4pPr>
            <a:lvl5pPr marR="0" lvl="4"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5pPr>
            <a:lvl6pPr marR="0" lvl="5"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6pPr>
            <a:lvl7pPr marR="0" lvl="6"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7pPr>
            <a:lvl8pPr marR="0" lvl="7"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8pPr>
            <a:lvl9pPr marR="0" lvl="8"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10" name="Google Shape;1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1pPr>
            <a:lvl2pPr marL="0" marR="0" lvl="1"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2pPr>
            <a:lvl3pPr marL="0" marR="0" lvl="2"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3pPr>
            <a:lvl4pPr marL="0" marR="0" lvl="3"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4pPr>
            <a:lvl5pPr marL="0" marR="0" lvl="4"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5pPr>
            <a:lvl6pPr marL="0" marR="0" lvl="5"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6pPr>
            <a:lvl7pPr marL="0" marR="0" lvl="6"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7pPr>
            <a:lvl8pPr marL="0" marR="0" lvl="7"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8pPr>
            <a:lvl9pPr marL="0" marR="0" lvl="8"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youtube.com/watch?v=2ojNg2RZmWw"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hyperlink" Target="http://www.youtube.com/watch?v=czfQMYrcGZU" TargetMode="Externa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youtube.com/watch?v=OmCL_GvfOXY"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uyHgY2O__fY"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youtube.com/watch?v=FHyVwYbuMKY"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p1" descr="Kuva, joka sisältää kohteen teksti, Grafiikka, graafinen suunnittelu, juliste&#10;&#10;Kuvaus luotu automaattisesti"/>
          <p:cNvPicPr preferRelativeResize="0"/>
          <p:nvPr/>
        </p:nvPicPr>
        <p:blipFill rotWithShape="1">
          <a:blip r:embed="rId3">
            <a:alphaModFix/>
          </a:blip>
          <a:srcRect/>
          <a:stretch/>
        </p:blipFill>
        <p:spPr>
          <a:xfrm>
            <a:off x="314463" y="0"/>
            <a:ext cx="11563076" cy="68580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838200" y="365125"/>
            <a:ext cx="4847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dirty="0"/>
              <a:t>introduktion</a:t>
            </a:r>
            <a:endParaRPr dirty="0"/>
          </a:p>
        </p:txBody>
      </p:sp>
      <p:sp>
        <p:nvSpPr>
          <p:cNvPr id="92" name="Google Shape;92;p2"/>
          <p:cNvSpPr txBox="1">
            <a:spLocks noGrp="1"/>
          </p:cNvSpPr>
          <p:nvPr>
            <p:ph type="body" idx="1"/>
          </p:nvPr>
        </p:nvSpPr>
        <p:spPr>
          <a:xfrm>
            <a:off x="838200" y="1690825"/>
            <a:ext cx="8319084" cy="4351200"/>
          </a:xfrm>
          <a:prstGeom prst="rect">
            <a:avLst/>
          </a:prstGeom>
          <a:noFill/>
          <a:ln>
            <a:noFill/>
          </a:ln>
        </p:spPr>
        <p:txBody>
          <a:bodyPr spcFirstLastPara="1" wrap="square" lIns="91425" tIns="45700" rIns="91425" bIns="45700" anchor="t" anchorCtr="0">
            <a:noAutofit/>
          </a:bodyPr>
          <a:lstStyle/>
          <a:p>
            <a:pPr marL="463550" indent="-285750">
              <a:lnSpc>
                <a:spcPct val="170000"/>
              </a:lnSpc>
              <a:spcBef>
                <a:spcPts val="0"/>
              </a:spcBef>
              <a:buSzPct val="160000"/>
              <a:buFont typeface="Arial" panose="020B0604020202020204" pitchFamily="34" charset="0"/>
              <a:buChar char="•"/>
            </a:pPr>
            <a:r>
              <a:rPr lang="da-DK" sz="1600" dirty="0">
                <a:latin typeface="Montserrat Light" panose="00000400000000000000" pitchFamily="50" charset="0"/>
              </a:rPr>
              <a:t>Denne undervisningsplan tager udgangspunkt i det globale mål 12: </a:t>
            </a:r>
          </a:p>
          <a:p>
            <a:pPr marL="228600" lvl="0" indent="-50800" rtl="0">
              <a:lnSpc>
                <a:spcPct val="170000"/>
              </a:lnSpc>
              <a:spcBef>
                <a:spcPts val="0"/>
              </a:spcBef>
              <a:spcAft>
                <a:spcPts val="0"/>
              </a:spcAft>
              <a:buClr>
                <a:schemeClr val="dk1"/>
              </a:buClr>
              <a:buSzPts val="2800"/>
              <a:buNone/>
            </a:pPr>
            <a:r>
              <a:rPr lang="da-DK" sz="1600" b="1" dirty="0">
                <a:latin typeface="Montserrat Light" panose="00000400000000000000" pitchFamily="50" charset="0"/>
                <a:ea typeface="Montserrat"/>
                <a:cs typeface="Montserrat"/>
                <a:sym typeface="Montserrat"/>
              </a:rPr>
              <a:t>Ansvarligt forbrug og produktion</a:t>
            </a:r>
          </a:p>
          <a:p>
            <a:pPr marL="228600" lvl="0" indent="-50800" rtl="0">
              <a:lnSpc>
                <a:spcPct val="170000"/>
              </a:lnSpc>
              <a:spcBef>
                <a:spcPts val="0"/>
              </a:spcBef>
              <a:spcAft>
                <a:spcPts val="0"/>
              </a:spcAft>
              <a:buClr>
                <a:schemeClr val="dk1"/>
              </a:buClr>
              <a:buSzPts val="2800"/>
              <a:buNone/>
            </a:pPr>
            <a:endParaRPr lang="da-DK" sz="1600" b="1" dirty="0">
              <a:latin typeface="Montserrat Light" panose="00000400000000000000" pitchFamily="50" charset="0"/>
              <a:ea typeface="Montserrat"/>
              <a:cs typeface="Montserrat"/>
              <a:sym typeface="Montserrat"/>
            </a:endParaRPr>
          </a:p>
          <a:p>
            <a:pPr marL="177800" indent="0">
              <a:lnSpc>
                <a:spcPct val="170000"/>
              </a:lnSpc>
              <a:spcBef>
                <a:spcPts val="0"/>
              </a:spcBef>
              <a:buSzPts val="2800"/>
              <a:buNone/>
            </a:pPr>
            <a:r>
              <a:rPr lang="da-DK" sz="1600" b="1" dirty="0">
                <a:latin typeface="Montserrat Light" panose="00000400000000000000" pitchFamily="50" charset="0"/>
                <a:ea typeface="Montserrat"/>
                <a:cs typeface="Montserrat"/>
                <a:sym typeface="Montserrat"/>
              </a:rPr>
              <a:t>Målgruppe</a:t>
            </a:r>
            <a:r>
              <a:rPr lang="da-DK" sz="1600" dirty="0">
                <a:latin typeface="Montserrat Light" panose="00000400000000000000" pitchFamily="50" charset="0"/>
              </a:rPr>
              <a:t>: Årgang 6-9</a:t>
            </a:r>
          </a:p>
          <a:p>
            <a:pPr marL="177800" indent="0">
              <a:lnSpc>
                <a:spcPct val="170000"/>
              </a:lnSpc>
              <a:spcBef>
                <a:spcPts val="0"/>
              </a:spcBef>
              <a:buSzPts val="2800"/>
              <a:buNone/>
            </a:pPr>
            <a:r>
              <a:rPr lang="da-DK" sz="1600" b="1" dirty="0">
                <a:latin typeface="Montserrat Light" panose="00000400000000000000" pitchFamily="50" charset="0"/>
                <a:ea typeface="Montserrat"/>
                <a:cs typeface="Montserrat"/>
                <a:sym typeface="Montserrat"/>
              </a:rPr>
              <a:t>Varighed</a:t>
            </a:r>
            <a:r>
              <a:rPr lang="da-DK" sz="1600" dirty="0">
                <a:latin typeface="Montserrat Light" panose="00000400000000000000" pitchFamily="50" charset="0"/>
              </a:rPr>
              <a:t>: 4 lektioner</a:t>
            </a:r>
          </a:p>
          <a:p>
            <a:pPr marL="228600" lvl="0" indent="-50800" rtl="0">
              <a:lnSpc>
                <a:spcPct val="170000"/>
              </a:lnSpc>
              <a:spcBef>
                <a:spcPts val="0"/>
              </a:spcBef>
              <a:spcAft>
                <a:spcPts val="0"/>
              </a:spcAft>
              <a:buClr>
                <a:schemeClr val="dk1"/>
              </a:buClr>
              <a:buSzPts val="2800"/>
              <a:buNone/>
            </a:pPr>
            <a:endParaRPr lang="da-DK" sz="1600" dirty="0">
              <a:latin typeface="Montserrat Light" panose="00000400000000000000" pitchFamily="50" charset="0"/>
            </a:endParaRPr>
          </a:p>
          <a:p>
            <a:pPr marL="463550" indent="-285750">
              <a:lnSpc>
                <a:spcPct val="170000"/>
              </a:lnSpc>
              <a:spcBef>
                <a:spcPts val="0"/>
              </a:spcBef>
              <a:buSzPts val="2800"/>
            </a:pPr>
            <a:r>
              <a:rPr lang="da-DK" sz="1600" b="1" dirty="0">
                <a:latin typeface="Montserrat Light" panose="00000400000000000000" pitchFamily="50" charset="0"/>
                <a:ea typeface="Montserrat"/>
                <a:cs typeface="Montserrat"/>
                <a:sym typeface="Montserrat"/>
              </a:rPr>
              <a:t>Fokusområder/begreber</a:t>
            </a:r>
            <a:r>
              <a:rPr lang="da-DK" sz="1600" dirty="0">
                <a:latin typeface="Montserrat Light" panose="00000400000000000000" pitchFamily="50" charset="0"/>
              </a:rPr>
              <a:t>:</a:t>
            </a:r>
          </a:p>
          <a:p>
            <a:pPr marL="228600" lvl="0" indent="-50800" rtl="0">
              <a:lnSpc>
                <a:spcPct val="170000"/>
              </a:lnSpc>
              <a:spcBef>
                <a:spcPts val="0"/>
              </a:spcBef>
              <a:spcAft>
                <a:spcPts val="0"/>
              </a:spcAft>
              <a:buClr>
                <a:schemeClr val="dk1"/>
              </a:buClr>
              <a:buSzPts val="2800"/>
              <a:buNone/>
            </a:pPr>
            <a:r>
              <a:rPr lang="da-DK" sz="1600" dirty="0">
                <a:latin typeface="Montserrat Light" panose="00000400000000000000" pitchFamily="50" charset="0"/>
              </a:rPr>
              <a:t>Forbrug, affald, genbruge, sortering, reparere</a:t>
            </a:r>
          </a:p>
          <a:p>
            <a:pPr marL="228600" lvl="0" indent="-50800" rtl="0">
              <a:lnSpc>
                <a:spcPct val="170000"/>
              </a:lnSpc>
              <a:spcBef>
                <a:spcPts val="0"/>
              </a:spcBef>
              <a:spcAft>
                <a:spcPts val="0"/>
              </a:spcAft>
              <a:buClr>
                <a:schemeClr val="dk1"/>
              </a:buClr>
              <a:buSzPts val="2800"/>
              <a:buNone/>
            </a:pPr>
            <a:endParaRPr lang="da-DK" sz="1600" dirty="0">
              <a:latin typeface="Montserrat Light" panose="00000400000000000000" pitchFamily="50" charset="0"/>
            </a:endParaRPr>
          </a:p>
          <a:p>
            <a:pPr marL="463550" indent="-285750">
              <a:lnSpc>
                <a:spcPct val="170000"/>
              </a:lnSpc>
              <a:spcBef>
                <a:spcPts val="0"/>
              </a:spcBef>
              <a:buSzPts val="2800"/>
            </a:pPr>
            <a:r>
              <a:rPr lang="da-DK" sz="1600" b="1" dirty="0">
                <a:latin typeface="Montserrat Light" panose="00000400000000000000" pitchFamily="50" charset="0"/>
                <a:ea typeface="Montserrat"/>
                <a:cs typeface="Montserrat"/>
                <a:sym typeface="Montserrat"/>
              </a:rPr>
              <a:t>Tværfagligt forløb</a:t>
            </a:r>
            <a:r>
              <a:rPr lang="da-DK" sz="1600" dirty="0">
                <a:latin typeface="Montserrat Light" panose="00000400000000000000" pitchFamily="50" charset="0"/>
              </a:rPr>
              <a:t>: Dansk, håndværk og design og samfundsfag.</a:t>
            </a:r>
          </a:p>
        </p:txBody>
      </p:sp>
      <p:pic>
        <p:nvPicPr>
          <p:cNvPr id="96" name="Google Shape;96;p2" descr="Læs mere om Verdensmål 12 på www.verdensmålene.dk: https://www.verdensmaalene.dk/maal/12&#10;&#10;Credits:&#10;Food waste tv&#10;“Taste the waste” - film trailer&#10;https://youtu.be/JCojaGk6gXw" title="Verdensmål 12: Ansvarligt forbrug og produktion">
            <a:hlinkClick r:id="rId3"/>
          </p:cNvPr>
          <p:cNvPicPr preferRelativeResize="0"/>
          <p:nvPr/>
        </p:nvPicPr>
        <p:blipFill>
          <a:blip r:embed="rId4">
            <a:alphaModFix/>
          </a:blip>
          <a:stretch>
            <a:fillRect/>
          </a:stretch>
        </p:blipFill>
        <p:spPr>
          <a:xfrm>
            <a:off x="9222771" y="2237091"/>
            <a:ext cx="2356724" cy="1325658"/>
          </a:xfrm>
          <a:prstGeom prst="rect">
            <a:avLst/>
          </a:prstGeom>
          <a:noFill/>
          <a:ln>
            <a:noFill/>
          </a:ln>
        </p:spPr>
      </p:pic>
      <p:pic>
        <p:nvPicPr>
          <p:cNvPr id="97" name="Google Shape;97;p2" descr="Det här är serien för och med ungdomar med FN:s globala mål “Agenda 2030” i fokus. 17 ungdomar har tagit sig an varsitt mål och tolkar det på sitt sätt genom en film. Vad innebär den mest ambitiösa agendan för hållbar utveckling som världens länder någonsin antagit för en vanlig ung vuxen i Sverige i dag? &#10;______________________________&#10;&#10;Gillar du videon? Prenumerera på EFN på YouTube: https://www.youtube.com/efnekonomikanalen?sub_confirmation=1&#10;&#10;Besök gärna http://www.efn.se för mer av vårt innehåll.&#10;&#10;Twitter: https://twitter.com/efntv och https://twitter.com/efnmarknad&#10;Facebook: https://www.facebook.com/EFNTV&#10;Instagram: https://www.instagram.com/efnekonomikoll/ och https://www.instagram.com/efnaktiekoll/&#10;Linkedin: https://www.linkedin.com/company/efn/" title="Mål 12. Hållbar konsumtion och produktion – Aarons film | 17 om 17">
            <a:hlinkClick r:id="rId5"/>
          </p:cNvPr>
          <p:cNvPicPr preferRelativeResize="0"/>
          <p:nvPr/>
        </p:nvPicPr>
        <p:blipFill>
          <a:blip r:embed="rId6">
            <a:alphaModFix/>
          </a:blip>
          <a:stretch>
            <a:fillRect/>
          </a:stretch>
        </p:blipFill>
        <p:spPr>
          <a:xfrm>
            <a:off x="9222771" y="652225"/>
            <a:ext cx="2356725" cy="132565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7"/>
                                        </p:tgtEl>
                                        <p:attrNameLst>
                                          <p:attrName>style.visibility</p:attrName>
                                        </p:attrNameLst>
                                      </p:cBhvr>
                                      <p:to>
                                        <p:strVal val="visible"/>
                                      </p:to>
                                    </p:set>
                                    <p:animEffect transition="in" filter="fade">
                                      <p:cBhvr>
                                        <p:cTn id="12" dur="1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E599"/>
        </a:solidFill>
        <a:effectLst/>
      </p:bgPr>
    </p:bg>
    <p:spTree>
      <p:nvGrpSpPr>
        <p:cNvPr id="1" name="Shape 101"/>
        <p:cNvGrpSpPr/>
        <p:nvPr/>
      </p:nvGrpSpPr>
      <p:grpSpPr>
        <a:xfrm>
          <a:off x="0" y="0"/>
          <a:ext cx="0" cy="0"/>
          <a:chOff x="0" y="0"/>
          <a:chExt cx="0" cy="0"/>
        </a:xfrm>
      </p:grpSpPr>
      <p:sp>
        <p:nvSpPr>
          <p:cNvPr id="102" name="Google Shape;102;g3501960729b_0_0"/>
          <p:cNvSpPr txBox="1">
            <a:spLocks noGrp="1"/>
          </p:cNvSpPr>
          <p:nvPr>
            <p:ph type="title"/>
          </p:nvPr>
        </p:nvSpPr>
        <p:spPr>
          <a:xfrm>
            <a:off x="656700" y="388775"/>
            <a:ext cx="4847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dirty="0" err="1"/>
              <a:t>Lektioner</a:t>
            </a:r>
            <a:endParaRPr dirty="0"/>
          </a:p>
        </p:txBody>
      </p:sp>
      <p:sp>
        <p:nvSpPr>
          <p:cNvPr id="104" name="Google Shape;104;g3501960729b_0_0"/>
          <p:cNvSpPr/>
          <p:nvPr/>
        </p:nvSpPr>
        <p:spPr>
          <a:xfrm>
            <a:off x="656700" y="1603325"/>
            <a:ext cx="10878600" cy="4795800"/>
          </a:xfrm>
          <a:prstGeom prst="rec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0" algn="ctr" rtl="0">
              <a:spcBef>
                <a:spcPts val="0"/>
              </a:spcBef>
              <a:spcAft>
                <a:spcPts val="0"/>
              </a:spcAft>
              <a:buNone/>
            </a:pPr>
            <a:endParaRPr>
              <a:latin typeface="Montserrat Light"/>
              <a:ea typeface="Montserrat Light"/>
              <a:cs typeface="Montserrat Light"/>
              <a:sym typeface="Montserrat Light"/>
            </a:endParaRPr>
          </a:p>
        </p:txBody>
      </p:sp>
      <p:sp>
        <p:nvSpPr>
          <p:cNvPr id="105" name="Google Shape;105;g3501960729b_0_0"/>
          <p:cNvSpPr txBox="1"/>
          <p:nvPr/>
        </p:nvSpPr>
        <p:spPr>
          <a:xfrm>
            <a:off x="8555800" y="4779200"/>
            <a:ext cx="83700" cy="190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800">
              <a:solidFill>
                <a:schemeClr val="dk1"/>
              </a:solidFill>
              <a:latin typeface="Montserrat Light"/>
              <a:ea typeface="Montserrat Light"/>
              <a:cs typeface="Montserrat Light"/>
              <a:sym typeface="Montserrat Light"/>
            </a:endParaRPr>
          </a:p>
        </p:txBody>
      </p:sp>
      <p:sp>
        <p:nvSpPr>
          <p:cNvPr id="107" name="Google Shape;107;g3501960729b_0_0"/>
          <p:cNvSpPr txBox="1">
            <a:spLocks noGrp="1"/>
          </p:cNvSpPr>
          <p:nvPr>
            <p:ph type="body" idx="1"/>
          </p:nvPr>
        </p:nvSpPr>
        <p:spPr>
          <a:xfrm>
            <a:off x="838200" y="1825625"/>
            <a:ext cx="8241792" cy="4351200"/>
          </a:xfrm>
          <a:prstGeom prst="rect">
            <a:avLst/>
          </a:prstGeom>
          <a:noFill/>
          <a:ln>
            <a:noFill/>
          </a:ln>
        </p:spPr>
        <p:txBody>
          <a:bodyPr spcFirstLastPara="1" wrap="square" lIns="91425" tIns="45700" rIns="91425" bIns="45700" anchor="t" anchorCtr="0">
            <a:normAutofit/>
          </a:bodyPr>
          <a:lstStyle/>
          <a:p>
            <a:pPr marL="228600" lvl="0" indent="-50800" algn="l" rtl="0">
              <a:lnSpc>
                <a:spcPct val="100000"/>
              </a:lnSpc>
              <a:spcBef>
                <a:spcPts val="0"/>
              </a:spcBef>
              <a:spcAft>
                <a:spcPts val="0"/>
              </a:spcAft>
              <a:buClr>
                <a:schemeClr val="dk1"/>
              </a:buClr>
              <a:buSzPts val="2800"/>
              <a:buNone/>
            </a:pPr>
            <a:r>
              <a:rPr lang="fi-FI" sz="2200" b="1" dirty="0" err="1">
                <a:latin typeface="Montserrat"/>
                <a:ea typeface="Montserrat"/>
                <a:cs typeface="Montserrat"/>
                <a:sym typeface="Montserrat"/>
              </a:rPr>
              <a:t>Lektion</a:t>
            </a:r>
            <a:r>
              <a:rPr lang="fi-FI" sz="2200" b="1" dirty="0">
                <a:latin typeface="Montserrat"/>
                <a:ea typeface="Montserrat"/>
                <a:cs typeface="Montserrat"/>
                <a:sym typeface="Montserrat"/>
              </a:rPr>
              <a:t> 1:</a:t>
            </a:r>
            <a:endParaRPr sz="2200" b="1" dirty="0">
              <a:latin typeface="Montserrat"/>
              <a:ea typeface="Montserrat"/>
              <a:cs typeface="Montserrat"/>
              <a:sym typeface="Montserrat"/>
            </a:endParaRPr>
          </a:p>
          <a:p>
            <a:pPr marL="228600" lvl="0" indent="-50800" algn="l" rtl="0">
              <a:lnSpc>
                <a:spcPct val="100000"/>
              </a:lnSpc>
              <a:spcBef>
                <a:spcPts val="0"/>
              </a:spcBef>
              <a:spcAft>
                <a:spcPts val="0"/>
              </a:spcAft>
              <a:buClr>
                <a:schemeClr val="dk1"/>
              </a:buClr>
              <a:buSzPts val="2800"/>
              <a:buNone/>
            </a:pPr>
            <a:r>
              <a:rPr lang="fi-FI" sz="2200" dirty="0" err="1"/>
              <a:t>Svar</a:t>
            </a:r>
            <a:r>
              <a:rPr lang="fi-FI" sz="2200" dirty="0"/>
              <a:t> </a:t>
            </a:r>
            <a:r>
              <a:rPr lang="fi-FI" sz="2200" dirty="0" err="1"/>
              <a:t>og</a:t>
            </a:r>
            <a:r>
              <a:rPr lang="fi-FI" sz="2200" dirty="0"/>
              <a:t> </a:t>
            </a:r>
            <a:r>
              <a:rPr lang="fi-FI" sz="2200" dirty="0" err="1"/>
              <a:t>byt</a:t>
            </a:r>
            <a:r>
              <a:rPr lang="fi-FI" sz="2200" dirty="0"/>
              <a:t>, </a:t>
            </a:r>
            <a:r>
              <a:rPr lang="fi-FI" sz="2200" dirty="0" err="1"/>
              <a:t>filmklip</a:t>
            </a:r>
            <a:r>
              <a:rPr lang="fi-FI" sz="2200" dirty="0"/>
              <a:t> </a:t>
            </a:r>
            <a:r>
              <a:rPr lang="fi-FI" sz="2200" dirty="0" err="1"/>
              <a:t>og</a:t>
            </a:r>
            <a:r>
              <a:rPr lang="fi-FI" sz="2200" dirty="0"/>
              <a:t> </a:t>
            </a:r>
            <a:r>
              <a:rPr lang="fi-FI" sz="2200" dirty="0" err="1"/>
              <a:t>Dialogpaus</a:t>
            </a:r>
            <a:r>
              <a:rPr lang="fi-FI" sz="2200" dirty="0"/>
              <a:t> </a:t>
            </a:r>
            <a:r>
              <a:rPr lang="fi-FI" sz="2200" dirty="0" err="1"/>
              <a:t>tekstilindustrien</a:t>
            </a:r>
            <a:endParaRPr sz="2200" dirty="0"/>
          </a:p>
          <a:p>
            <a:pPr marL="228600" lvl="0" indent="-50800" algn="l" rtl="0">
              <a:lnSpc>
                <a:spcPct val="100000"/>
              </a:lnSpc>
              <a:spcBef>
                <a:spcPts val="0"/>
              </a:spcBef>
              <a:spcAft>
                <a:spcPts val="0"/>
              </a:spcAft>
              <a:buClr>
                <a:schemeClr val="dk1"/>
              </a:buClr>
              <a:buSzPts val="2800"/>
              <a:buNone/>
            </a:pPr>
            <a:endParaRPr sz="2200" dirty="0"/>
          </a:p>
          <a:p>
            <a:pPr marL="228600" lvl="0" indent="-50800" algn="l" rtl="0">
              <a:lnSpc>
                <a:spcPct val="100000"/>
              </a:lnSpc>
              <a:spcBef>
                <a:spcPts val="0"/>
              </a:spcBef>
              <a:spcAft>
                <a:spcPts val="0"/>
              </a:spcAft>
              <a:buClr>
                <a:schemeClr val="dk1"/>
              </a:buClr>
              <a:buSzPts val="2800"/>
              <a:buNone/>
            </a:pPr>
            <a:r>
              <a:rPr lang="fi-FI" sz="2200" b="1" dirty="0" err="1">
                <a:latin typeface="Montserrat"/>
                <a:ea typeface="Montserrat"/>
                <a:cs typeface="Montserrat"/>
                <a:sym typeface="Montserrat"/>
              </a:rPr>
              <a:t>Lektion</a:t>
            </a:r>
            <a:r>
              <a:rPr lang="fi-FI" sz="2200" b="1" dirty="0">
                <a:latin typeface="Montserrat"/>
                <a:ea typeface="Montserrat"/>
                <a:cs typeface="Montserrat"/>
                <a:sym typeface="Montserrat"/>
              </a:rPr>
              <a:t> 2:</a:t>
            </a:r>
            <a:endParaRPr sz="2200" b="1" dirty="0">
              <a:latin typeface="Montserrat"/>
              <a:ea typeface="Montserrat"/>
              <a:cs typeface="Montserrat"/>
              <a:sym typeface="Montserrat"/>
            </a:endParaRPr>
          </a:p>
          <a:p>
            <a:pPr marL="228600" lvl="0" indent="-50800" algn="l" rtl="0">
              <a:lnSpc>
                <a:spcPct val="100000"/>
              </a:lnSpc>
              <a:spcBef>
                <a:spcPts val="0"/>
              </a:spcBef>
              <a:spcAft>
                <a:spcPts val="0"/>
              </a:spcAft>
              <a:buClr>
                <a:schemeClr val="dk1"/>
              </a:buClr>
              <a:buSzPts val="2800"/>
              <a:buNone/>
            </a:pPr>
            <a:r>
              <a:rPr lang="fi-FI" sz="2200" dirty="0" err="1"/>
              <a:t>Gruppearbejde</a:t>
            </a:r>
            <a:r>
              <a:rPr lang="fi-FI" sz="2200" dirty="0"/>
              <a:t> </a:t>
            </a:r>
            <a:r>
              <a:rPr lang="fi-FI" sz="2200" dirty="0" err="1"/>
              <a:t>om</a:t>
            </a:r>
            <a:r>
              <a:rPr lang="fi-FI" sz="2200" dirty="0"/>
              <a:t> </a:t>
            </a:r>
            <a:r>
              <a:rPr lang="fi-FI" sz="2200" dirty="0" err="1"/>
              <a:t>forskellige</a:t>
            </a:r>
            <a:r>
              <a:rPr lang="fi-FI" sz="2200" dirty="0"/>
              <a:t> </a:t>
            </a:r>
            <a:r>
              <a:rPr lang="fi-FI" sz="2200" dirty="0" err="1"/>
              <a:t>tekstiler</a:t>
            </a:r>
            <a:endParaRPr sz="2200" dirty="0"/>
          </a:p>
          <a:p>
            <a:pPr marL="228600" lvl="0" indent="-50800" algn="l" rtl="0">
              <a:lnSpc>
                <a:spcPct val="100000"/>
              </a:lnSpc>
              <a:spcBef>
                <a:spcPts val="0"/>
              </a:spcBef>
              <a:spcAft>
                <a:spcPts val="0"/>
              </a:spcAft>
              <a:buClr>
                <a:schemeClr val="dk1"/>
              </a:buClr>
              <a:buSzPts val="2800"/>
              <a:buNone/>
            </a:pPr>
            <a:endParaRPr sz="2200" dirty="0"/>
          </a:p>
          <a:p>
            <a:pPr marL="228600" lvl="0" indent="-50800" algn="l" rtl="0">
              <a:lnSpc>
                <a:spcPct val="100000"/>
              </a:lnSpc>
              <a:spcBef>
                <a:spcPts val="0"/>
              </a:spcBef>
              <a:spcAft>
                <a:spcPts val="0"/>
              </a:spcAft>
              <a:buClr>
                <a:schemeClr val="dk1"/>
              </a:buClr>
              <a:buSzPts val="2800"/>
              <a:buNone/>
            </a:pPr>
            <a:r>
              <a:rPr lang="fi-FI" sz="2200" b="1" dirty="0" err="1">
                <a:latin typeface="Montserrat"/>
                <a:ea typeface="Montserrat"/>
                <a:cs typeface="Montserrat"/>
                <a:sym typeface="Montserrat"/>
              </a:rPr>
              <a:t>Lektion</a:t>
            </a:r>
            <a:r>
              <a:rPr lang="fi-FI" sz="2200" b="1" dirty="0">
                <a:latin typeface="Montserrat"/>
                <a:ea typeface="Montserrat"/>
                <a:cs typeface="Montserrat"/>
                <a:sym typeface="Montserrat"/>
              </a:rPr>
              <a:t> 3:</a:t>
            </a:r>
            <a:endParaRPr sz="2200" b="1" dirty="0">
              <a:latin typeface="Montserrat"/>
              <a:ea typeface="Montserrat"/>
              <a:cs typeface="Montserrat"/>
              <a:sym typeface="Montserrat"/>
            </a:endParaRPr>
          </a:p>
          <a:p>
            <a:pPr marL="228600" lvl="0" indent="-50800" algn="l" rtl="0">
              <a:lnSpc>
                <a:spcPct val="100000"/>
              </a:lnSpc>
              <a:spcBef>
                <a:spcPts val="0"/>
              </a:spcBef>
              <a:spcAft>
                <a:spcPts val="0"/>
              </a:spcAft>
              <a:buClr>
                <a:schemeClr val="dk1"/>
              </a:buClr>
              <a:buSzPts val="2800"/>
              <a:buNone/>
            </a:pPr>
            <a:r>
              <a:rPr lang="fi-FI" sz="2200" dirty="0" err="1"/>
              <a:t>Præsentation</a:t>
            </a:r>
            <a:r>
              <a:rPr lang="fi-FI" sz="2200" dirty="0"/>
              <a:t> af </a:t>
            </a:r>
            <a:r>
              <a:rPr lang="fi-FI" sz="2200" dirty="0" err="1"/>
              <a:t>gruppearbejdet</a:t>
            </a:r>
            <a:r>
              <a:rPr lang="fi-FI" sz="2200" dirty="0"/>
              <a:t> i </a:t>
            </a:r>
            <a:r>
              <a:rPr lang="fi-FI" sz="2200" dirty="0" err="1"/>
              <a:t>mindre</a:t>
            </a:r>
            <a:r>
              <a:rPr lang="fi-FI" sz="2200" dirty="0"/>
              <a:t> </a:t>
            </a:r>
            <a:r>
              <a:rPr lang="fi-FI" sz="2200" dirty="0" err="1"/>
              <a:t>grupper</a:t>
            </a:r>
            <a:endParaRPr sz="2200" dirty="0"/>
          </a:p>
          <a:p>
            <a:pPr marL="228600" lvl="0" indent="-50800" algn="l" rtl="0">
              <a:lnSpc>
                <a:spcPct val="100000"/>
              </a:lnSpc>
              <a:spcBef>
                <a:spcPts val="0"/>
              </a:spcBef>
              <a:spcAft>
                <a:spcPts val="0"/>
              </a:spcAft>
              <a:buClr>
                <a:schemeClr val="dk1"/>
              </a:buClr>
              <a:buSzPts val="2800"/>
              <a:buNone/>
            </a:pPr>
            <a:endParaRPr sz="2200" dirty="0"/>
          </a:p>
          <a:p>
            <a:pPr marL="228600" lvl="0" indent="-50800" algn="l" rtl="0">
              <a:lnSpc>
                <a:spcPct val="100000"/>
              </a:lnSpc>
              <a:spcBef>
                <a:spcPts val="0"/>
              </a:spcBef>
              <a:spcAft>
                <a:spcPts val="0"/>
              </a:spcAft>
              <a:buClr>
                <a:schemeClr val="dk1"/>
              </a:buClr>
              <a:buSzPts val="2800"/>
              <a:buNone/>
            </a:pPr>
            <a:r>
              <a:rPr lang="fi-FI" sz="2200" b="1" dirty="0" err="1">
                <a:latin typeface="Montserrat"/>
                <a:ea typeface="Montserrat"/>
                <a:cs typeface="Montserrat"/>
                <a:sym typeface="Montserrat"/>
              </a:rPr>
              <a:t>Lektion</a:t>
            </a:r>
            <a:r>
              <a:rPr lang="fi-FI" sz="2200" b="1" dirty="0">
                <a:latin typeface="Montserrat"/>
                <a:ea typeface="Montserrat"/>
                <a:cs typeface="Montserrat"/>
                <a:sym typeface="Montserrat"/>
              </a:rPr>
              <a:t> 4:</a:t>
            </a:r>
            <a:r>
              <a:rPr lang="fi-FI" sz="2200" u="sng" dirty="0"/>
              <a:t> </a:t>
            </a:r>
            <a:endParaRPr sz="2200" u="sng" dirty="0"/>
          </a:p>
          <a:p>
            <a:pPr marL="228600" lvl="0" indent="-50800" algn="l" rtl="0">
              <a:lnSpc>
                <a:spcPct val="100000"/>
              </a:lnSpc>
              <a:spcBef>
                <a:spcPts val="0"/>
              </a:spcBef>
              <a:spcAft>
                <a:spcPts val="0"/>
              </a:spcAft>
              <a:buClr>
                <a:schemeClr val="dk1"/>
              </a:buClr>
              <a:buSzPts val="2800"/>
              <a:buNone/>
            </a:pPr>
            <a:r>
              <a:rPr lang="fi-FI" sz="2200" dirty="0" err="1"/>
              <a:t>Dialogpaus</a:t>
            </a:r>
            <a:r>
              <a:rPr lang="fi-FI" sz="2200" dirty="0"/>
              <a:t> </a:t>
            </a:r>
            <a:r>
              <a:rPr lang="fi-FI" sz="2200" dirty="0" err="1"/>
              <a:t>om</a:t>
            </a:r>
            <a:r>
              <a:rPr lang="fi-FI" sz="2200" dirty="0"/>
              <a:t> </a:t>
            </a:r>
            <a:r>
              <a:rPr lang="fi-FI" sz="2200" dirty="0" err="1"/>
              <a:t>tekstilindustrien</a:t>
            </a:r>
            <a:endParaRPr sz="2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3" name="Google Shape;113;g356a0be0e79_2_23"/>
          <p:cNvSpPr/>
          <p:nvPr/>
        </p:nvSpPr>
        <p:spPr>
          <a:xfrm>
            <a:off x="935800" y="1905000"/>
            <a:ext cx="4907216" cy="3693000"/>
          </a:xfrm>
          <a:prstGeom prst="foldedCorner">
            <a:avLst>
              <a:gd name="adj" fmla="val 16667"/>
            </a:avLst>
          </a:prstGeom>
          <a:solidFill>
            <a:srgbClr val="BF9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Light"/>
              <a:ea typeface="Montserrat Light"/>
              <a:cs typeface="Montserrat Light"/>
              <a:sym typeface="Montserrat Light"/>
            </a:endParaRPr>
          </a:p>
        </p:txBody>
      </p:sp>
      <p:sp>
        <p:nvSpPr>
          <p:cNvPr id="114" name="Google Shape;114;g356a0be0e79_2_23"/>
          <p:cNvSpPr txBox="1">
            <a:spLocks noGrp="1"/>
          </p:cNvSpPr>
          <p:nvPr>
            <p:ph type="title"/>
          </p:nvPr>
        </p:nvSpPr>
        <p:spPr>
          <a:xfrm>
            <a:off x="838200" y="365125"/>
            <a:ext cx="4647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svar og byt aktivitet</a:t>
            </a:r>
            <a:endParaRPr/>
          </a:p>
        </p:txBody>
      </p:sp>
      <p:pic>
        <p:nvPicPr>
          <p:cNvPr id="116" name="Google Shape;116;g356a0be0e79_2_23" title="IMG_4143.jpeg"/>
          <p:cNvPicPr preferRelativeResize="0"/>
          <p:nvPr/>
        </p:nvPicPr>
        <p:blipFill rotWithShape="1">
          <a:blip r:embed="rId3">
            <a:alphaModFix/>
          </a:blip>
          <a:srcRect t="10321"/>
          <a:stretch/>
        </p:blipFill>
        <p:spPr>
          <a:xfrm>
            <a:off x="7136524" y="1507936"/>
            <a:ext cx="3752824" cy="4487127"/>
          </a:xfrm>
          <a:prstGeom prst="rect">
            <a:avLst/>
          </a:prstGeom>
          <a:noFill/>
          <a:ln>
            <a:noFill/>
          </a:ln>
        </p:spPr>
      </p:pic>
      <p:sp>
        <p:nvSpPr>
          <p:cNvPr id="117" name="Google Shape;117;g356a0be0e79_2_23"/>
          <p:cNvSpPr txBox="1"/>
          <p:nvPr/>
        </p:nvSpPr>
        <p:spPr>
          <a:xfrm>
            <a:off x="1092340" y="2479548"/>
            <a:ext cx="4647600" cy="2870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i-FI" sz="3500" b="1" dirty="0">
                <a:solidFill>
                  <a:srgbClr val="FFD966"/>
                </a:solidFill>
                <a:latin typeface="Montserrat"/>
                <a:ea typeface="Montserrat"/>
                <a:cs typeface="Montserrat"/>
                <a:sym typeface="Montserrat"/>
              </a:rPr>
              <a:t>Op </a:t>
            </a:r>
            <a:r>
              <a:rPr lang="fi-FI" sz="3500" b="1" dirty="0" err="1">
                <a:solidFill>
                  <a:srgbClr val="FFD966"/>
                </a:solidFill>
                <a:latin typeface="Montserrat"/>
                <a:ea typeface="Montserrat"/>
                <a:cs typeface="Montserrat"/>
                <a:sym typeface="Montserrat"/>
              </a:rPr>
              <a:t>og</a:t>
            </a:r>
            <a:r>
              <a:rPr lang="fi-FI" sz="3500" b="1" dirty="0">
                <a:solidFill>
                  <a:srgbClr val="FFD966"/>
                </a:solidFill>
                <a:latin typeface="Montserrat"/>
                <a:ea typeface="Montserrat"/>
                <a:cs typeface="Montserrat"/>
                <a:sym typeface="Montserrat"/>
              </a:rPr>
              <a:t> </a:t>
            </a:r>
            <a:r>
              <a:rPr lang="fi-FI" sz="3500" b="1" dirty="0" err="1">
                <a:solidFill>
                  <a:srgbClr val="FFD966"/>
                </a:solidFill>
                <a:latin typeface="Montserrat"/>
                <a:ea typeface="Montserrat"/>
                <a:cs typeface="Montserrat"/>
                <a:sym typeface="Montserrat"/>
              </a:rPr>
              <a:t>stå</a:t>
            </a:r>
            <a:r>
              <a:rPr lang="fi-FI" sz="3500" b="1" dirty="0">
                <a:solidFill>
                  <a:srgbClr val="FFD966"/>
                </a:solidFill>
                <a:latin typeface="Montserrat"/>
                <a:ea typeface="Montserrat"/>
                <a:cs typeface="Montserrat"/>
                <a:sym typeface="Montserrat"/>
              </a:rPr>
              <a:t>! </a:t>
            </a:r>
            <a:endParaRPr sz="3500" b="1" dirty="0">
              <a:solidFill>
                <a:srgbClr val="FFD966"/>
              </a:solidFill>
              <a:latin typeface="Montserrat"/>
              <a:ea typeface="Montserrat"/>
              <a:cs typeface="Montserrat"/>
              <a:sym typeface="Montserrat"/>
            </a:endParaRPr>
          </a:p>
          <a:p>
            <a:pPr marL="0" lvl="0" indent="0" algn="ctr" rtl="0">
              <a:spcBef>
                <a:spcPts val="0"/>
              </a:spcBef>
              <a:spcAft>
                <a:spcPts val="0"/>
              </a:spcAft>
              <a:buNone/>
            </a:pPr>
            <a:endParaRPr sz="3500" b="1" dirty="0">
              <a:solidFill>
                <a:srgbClr val="FFD966"/>
              </a:solidFill>
              <a:latin typeface="Montserrat"/>
              <a:ea typeface="Montserrat"/>
              <a:cs typeface="Montserrat"/>
              <a:sym typeface="Montserrat"/>
            </a:endParaRPr>
          </a:p>
          <a:p>
            <a:pPr marL="0" lvl="0" indent="0" algn="ctr" rtl="0">
              <a:spcBef>
                <a:spcPts val="0"/>
              </a:spcBef>
              <a:spcAft>
                <a:spcPts val="0"/>
              </a:spcAft>
              <a:buNone/>
            </a:pPr>
            <a:r>
              <a:rPr lang="fi-FI" sz="3500" b="1" dirty="0" err="1">
                <a:solidFill>
                  <a:srgbClr val="FFD966"/>
                </a:solidFill>
                <a:latin typeface="Montserrat"/>
                <a:ea typeface="Montserrat"/>
                <a:cs typeface="Montserrat"/>
                <a:sym typeface="Montserrat"/>
              </a:rPr>
              <a:t>Lad</a:t>
            </a:r>
            <a:r>
              <a:rPr lang="fi-FI" sz="3500" b="1" dirty="0">
                <a:solidFill>
                  <a:srgbClr val="FFD966"/>
                </a:solidFill>
                <a:latin typeface="Montserrat"/>
                <a:ea typeface="Montserrat"/>
                <a:cs typeface="Montserrat"/>
                <a:sym typeface="Montserrat"/>
              </a:rPr>
              <a:t> </a:t>
            </a:r>
            <a:r>
              <a:rPr lang="fi-FI" sz="3500" b="1" dirty="0" err="1">
                <a:solidFill>
                  <a:srgbClr val="FFD966"/>
                </a:solidFill>
                <a:latin typeface="Montserrat"/>
                <a:ea typeface="Montserrat"/>
                <a:cs typeface="Montserrat"/>
                <a:sym typeface="Montserrat"/>
              </a:rPr>
              <a:t>os</a:t>
            </a:r>
            <a:r>
              <a:rPr lang="fi-FI" sz="3500" b="1" dirty="0">
                <a:solidFill>
                  <a:srgbClr val="FFD966"/>
                </a:solidFill>
                <a:latin typeface="Montserrat"/>
                <a:ea typeface="Montserrat"/>
                <a:cs typeface="Montserrat"/>
                <a:sym typeface="Montserrat"/>
              </a:rPr>
              <a:t> </a:t>
            </a:r>
            <a:r>
              <a:rPr lang="fi-FI" sz="3500" b="1" dirty="0" err="1">
                <a:solidFill>
                  <a:srgbClr val="FFD966"/>
                </a:solidFill>
                <a:latin typeface="Montserrat"/>
                <a:ea typeface="Montserrat"/>
                <a:cs typeface="Montserrat"/>
                <a:sym typeface="Montserrat"/>
              </a:rPr>
              <a:t>teste</a:t>
            </a:r>
            <a:r>
              <a:rPr lang="fi-FI" sz="3500" b="1" dirty="0">
                <a:solidFill>
                  <a:srgbClr val="FFD966"/>
                </a:solidFill>
                <a:latin typeface="Montserrat"/>
                <a:ea typeface="Montserrat"/>
                <a:cs typeface="Montserrat"/>
                <a:sym typeface="Montserrat"/>
              </a:rPr>
              <a:t> </a:t>
            </a:r>
            <a:r>
              <a:rPr lang="fi-FI" sz="3500" b="1" dirty="0" err="1">
                <a:solidFill>
                  <a:srgbClr val="FFD966"/>
                </a:solidFill>
                <a:latin typeface="Montserrat"/>
                <a:ea typeface="Montserrat"/>
                <a:cs typeface="Montserrat"/>
                <a:sym typeface="Montserrat"/>
              </a:rPr>
              <a:t>vores</a:t>
            </a:r>
            <a:r>
              <a:rPr lang="fi-FI" sz="3500" b="1" dirty="0">
                <a:solidFill>
                  <a:srgbClr val="FFD966"/>
                </a:solidFill>
                <a:latin typeface="Montserrat"/>
                <a:ea typeface="Montserrat"/>
                <a:cs typeface="Montserrat"/>
                <a:sym typeface="Montserrat"/>
              </a:rPr>
              <a:t> </a:t>
            </a:r>
            <a:r>
              <a:rPr lang="fi-FI" sz="3500" b="1" dirty="0" err="1">
                <a:solidFill>
                  <a:srgbClr val="FFD966"/>
                </a:solidFill>
                <a:latin typeface="Montserrat"/>
                <a:ea typeface="Montserrat"/>
                <a:cs typeface="Montserrat"/>
                <a:sym typeface="Montserrat"/>
              </a:rPr>
              <a:t>viden</a:t>
            </a:r>
            <a:r>
              <a:rPr lang="fi-FI" sz="3500" b="1" dirty="0">
                <a:solidFill>
                  <a:srgbClr val="FFD966"/>
                </a:solidFill>
                <a:latin typeface="Montserrat"/>
                <a:ea typeface="Montserrat"/>
                <a:cs typeface="Montserrat"/>
                <a:sym typeface="Montserrat"/>
              </a:rPr>
              <a:t> </a:t>
            </a:r>
            <a:endParaRPr sz="3500" b="1" dirty="0">
              <a:solidFill>
                <a:srgbClr val="FFD966"/>
              </a:solidFill>
              <a:latin typeface="Montserrat"/>
              <a:ea typeface="Montserrat"/>
              <a:cs typeface="Montserrat"/>
              <a:sym typeface="Montserrat"/>
            </a:endParaRPr>
          </a:p>
          <a:p>
            <a:pPr marL="0" lvl="0" indent="0" algn="l" rtl="0">
              <a:spcBef>
                <a:spcPts val="0"/>
              </a:spcBef>
              <a:spcAft>
                <a:spcPts val="0"/>
              </a:spcAft>
              <a:buNone/>
            </a:pPr>
            <a:endParaRPr sz="2800" dirty="0">
              <a:solidFill>
                <a:schemeClr val="dk1"/>
              </a:solidFill>
              <a:latin typeface="Montserrat Light"/>
              <a:ea typeface="Montserrat Light"/>
              <a:cs typeface="Montserrat Light"/>
              <a:sym typeface="Montserrat Light"/>
            </a:endParaRPr>
          </a:p>
          <a:p>
            <a:pPr marL="0" lvl="0" indent="0" algn="l" rtl="0">
              <a:spcBef>
                <a:spcPts val="0"/>
              </a:spcBef>
              <a:spcAft>
                <a:spcPts val="0"/>
              </a:spcAft>
              <a:buNone/>
            </a:pPr>
            <a:endParaRPr sz="2800" dirty="0">
              <a:solidFill>
                <a:schemeClr val="dk1"/>
              </a:solidFill>
              <a:latin typeface="Montserrat Light"/>
              <a:ea typeface="Montserrat Light"/>
              <a:cs typeface="Montserrat Light"/>
              <a:sym typeface="Montserrat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356a0be0e79_2_9"/>
          <p:cNvSpPr txBox="1">
            <a:spLocks noGrp="1"/>
          </p:cNvSpPr>
          <p:nvPr>
            <p:ph type="title"/>
          </p:nvPr>
        </p:nvSpPr>
        <p:spPr>
          <a:xfrm>
            <a:off x="838200" y="365125"/>
            <a:ext cx="4647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svar og byt aktivitet</a:t>
            </a:r>
            <a:endParaRPr/>
          </a:p>
        </p:txBody>
      </p:sp>
      <p:sp>
        <p:nvSpPr>
          <p:cNvPr id="125" name="Google Shape;125;g356a0be0e79_2_9"/>
          <p:cNvSpPr txBox="1"/>
          <p:nvPr/>
        </p:nvSpPr>
        <p:spPr>
          <a:xfrm>
            <a:off x="838200" y="1434693"/>
            <a:ext cx="10083438" cy="4773300"/>
          </a:xfrm>
          <a:prstGeom prst="rect">
            <a:avLst/>
          </a:prstGeom>
          <a:noFill/>
          <a:ln>
            <a:noFill/>
          </a:ln>
        </p:spPr>
        <p:txBody>
          <a:bodyPr spcFirstLastPara="1" wrap="square" lIns="91425" tIns="91425" rIns="91425" bIns="91425" anchor="t" anchorCtr="0">
            <a:noAutofit/>
          </a:bodyPr>
          <a:lstStyle/>
          <a:p>
            <a:pPr marL="228600" lvl="0" indent="-50800" algn="l" rtl="0">
              <a:lnSpc>
                <a:spcPct val="150000"/>
              </a:lnSpc>
              <a:spcBef>
                <a:spcPts val="0"/>
              </a:spcBef>
              <a:spcAft>
                <a:spcPts val="0"/>
              </a:spcAft>
              <a:buClr>
                <a:schemeClr val="dk1"/>
              </a:buClr>
              <a:buSzPts val="2800"/>
              <a:buFont typeface="Arial"/>
              <a:buNone/>
            </a:pPr>
            <a:r>
              <a:rPr lang="fi-FI" sz="1600" b="1" dirty="0" err="1">
                <a:solidFill>
                  <a:schemeClr val="dk1"/>
                </a:solidFill>
                <a:latin typeface="Montserrat Light" panose="00000400000000000000" pitchFamily="50" charset="0"/>
                <a:ea typeface="Montserrat"/>
                <a:cs typeface="Montserrat"/>
                <a:sym typeface="Montserrat"/>
              </a:rPr>
              <a:t>Spørgsmål</a:t>
            </a:r>
            <a:r>
              <a:rPr lang="fi-FI" sz="1600" b="1" dirty="0">
                <a:solidFill>
                  <a:schemeClr val="dk1"/>
                </a:solidFill>
                <a:latin typeface="Montserrat Light" panose="00000400000000000000" pitchFamily="50" charset="0"/>
                <a:ea typeface="Montserrat"/>
                <a:cs typeface="Montserrat"/>
                <a:sym typeface="Montserrat"/>
              </a:rPr>
              <a:t> </a:t>
            </a:r>
            <a:r>
              <a:rPr lang="fi-FI" sz="1600" b="1" dirty="0" err="1">
                <a:solidFill>
                  <a:schemeClr val="dk1"/>
                </a:solidFill>
                <a:latin typeface="Montserrat Light" panose="00000400000000000000" pitchFamily="50" charset="0"/>
                <a:ea typeface="Montserrat"/>
                <a:cs typeface="Montserrat"/>
                <a:sym typeface="Montserrat"/>
              </a:rPr>
              <a:t>til</a:t>
            </a:r>
            <a:r>
              <a:rPr lang="fi-FI" sz="1600" b="1" dirty="0">
                <a:solidFill>
                  <a:schemeClr val="dk1"/>
                </a:solidFill>
                <a:latin typeface="Montserrat Light" panose="00000400000000000000" pitchFamily="50" charset="0"/>
                <a:ea typeface="Montserrat"/>
                <a:cs typeface="Montserrat"/>
                <a:sym typeface="Montserrat"/>
              </a:rPr>
              <a:t> </a:t>
            </a:r>
            <a:r>
              <a:rPr lang="fi-FI" sz="1600" b="1" dirty="0" err="1">
                <a:solidFill>
                  <a:schemeClr val="dk1"/>
                </a:solidFill>
                <a:latin typeface="Montserrat Light" panose="00000400000000000000" pitchFamily="50" charset="0"/>
                <a:ea typeface="Montserrat"/>
                <a:cs typeface="Montserrat"/>
                <a:sym typeface="Montserrat"/>
              </a:rPr>
              <a:t>elever</a:t>
            </a:r>
            <a:r>
              <a:rPr lang="fi-FI" sz="1600" b="1" dirty="0">
                <a:solidFill>
                  <a:schemeClr val="dk1"/>
                </a:solidFill>
                <a:latin typeface="Montserrat Light" panose="00000400000000000000" pitchFamily="50" charset="0"/>
                <a:ea typeface="Montserrat"/>
                <a:cs typeface="Montserrat"/>
                <a:sym typeface="Montserrat"/>
              </a:rPr>
              <a:t>: </a:t>
            </a:r>
            <a:endParaRPr sz="1600" b="1" dirty="0">
              <a:solidFill>
                <a:schemeClr val="dk1"/>
              </a:solidFill>
              <a:latin typeface="Montserrat Light" panose="00000400000000000000" pitchFamily="50" charset="0"/>
              <a:ea typeface="Montserrat"/>
              <a:cs typeface="Montserrat"/>
              <a:sym typeface="Montserrat"/>
            </a:endParaRPr>
          </a:p>
          <a:p>
            <a:pPr marL="228600" lvl="0" indent="-50800" algn="l" rtl="0">
              <a:lnSpc>
                <a:spcPct val="150000"/>
              </a:lnSpc>
              <a:spcBef>
                <a:spcPts val="0"/>
              </a:spcBef>
              <a:spcAft>
                <a:spcPts val="0"/>
              </a:spcAft>
              <a:buClr>
                <a:schemeClr val="dk1"/>
              </a:buClr>
              <a:buSzPts val="2800"/>
              <a:buFont typeface="Arial"/>
              <a:buNone/>
            </a:pPr>
            <a:endParaRPr sz="1600" b="1" dirty="0">
              <a:solidFill>
                <a:schemeClr val="dk1"/>
              </a:solidFill>
              <a:latin typeface="Montserrat Light" panose="00000400000000000000" pitchFamily="50" charset="0"/>
              <a:ea typeface="Montserrat"/>
              <a:cs typeface="Montserrat"/>
              <a:sym typeface="Montserrat"/>
            </a:endParaRPr>
          </a:p>
          <a:p>
            <a:pPr marL="457200" lvl="0" indent="-330200" algn="l" rtl="0">
              <a:lnSpc>
                <a:spcPct val="150000"/>
              </a:lnSpc>
              <a:spcBef>
                <a:spcPts val="0"/>
              </a:spcBef>
              <a:spcAft>
                <a:spcPts val="0"/>
              </a:spcAft>
              <a:buClr>
                <a:srgbClr val="FFD966"/>
              </a:buClr>
              <a:buSzPts val="1600"/>
              <a:buFont typeface="Montserrat"/>
              <a:buChar char="●"/>
            </a:pPr>
            <a:r>
              <a:rPr lang="fi-FI" sz="1600" dirty="0" err="1">
                <a:solidFill>
                  <a:schemeClr val="dk1"/>
                </a:solidFill>
                <a:latin typeface="Montserrat Light" panose="00000400000000000000" pitchFamily="50" charset="0"/>
                <a:ea typeface="Montserrat"/>
                <a:cs typeface="Montserrat"/>
                <a:sym typeface="Montserrat"/>
              </a:rPr>
              <a:t>Har</a:t>
            </a:r>
            <a:r>
              <a:rPr lang="fi-FI" sz="1600" dirty="0">
                <a:solidFill>
                  <a:schemeClr val="dk1"/>
                </a:solidFill>
                <a:latin typeface="Montserrat Light" panose="00000400000000000000" pitchFamily="50" charset="0"/>
                <a:ea typeface="Montserrat"/>
                <a:cs typeface="Montserrat"/>
                <a:sym typeface="Montserrat"/>
              </a:rPr>
              <a:t> du/</a:t>
            </a:r>
            <a:r>
              <a:rPr lang="fi-FI" sz="1600" dirty="0" err="1">
                <a:solidFill>
                  <a:schemeClr val="dk1"/>
                </a:solidFill>
                <a:latin typeface="Montserrat Light" panose="00000400000000000000" pitchFamily="50" charset="0"/>
                <a:ea typeface="Montserrat"/>
                <a:cs typeface="Montserrat"/>
                <a:sym typeface="Montserrat"/>
              </a:rPr>
              <a:t>køber</a:t>
            </a:r>
            <a:r>
              <a:rPr lang="fi-FI" sz="1600" dirty="0">
                <a:solidFill>
                  <a:schemeClr val="dk1"/>
                </a:solidFill>
                <a:latin typeface="Montserrat Light" panose="00000400000000000000" pitchFamily="50" charset="0"/>
                <a:ea typeface="Montserrat"/>
                <a:cs typeface="Montserrat"/>
                <a:sym typeface="Montserrat"/>
              </a:rPr>
              <a:t> du </a:t>
            </a:r>
            <a:r>
              <a:rPr lang="fi-FI" sz="1600" dirty="0" err="1">
                <a:solidFill>
                  <a:schemeClr val="dk1"/>
                </a:solidFill>
                <a:latin typeface="Montserrat Light" panose="00000400000000000000" pitchFamily="50" charset="0"/>
                <a:ea typeface="Montserrat"/>
                <a:cs typeface="Montserrat"/>
                <a:sym typeface="Montserrat"/>
              </a:rPr>
              <a:t>tøj</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fra</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genbrug</a:t>
            </a:r>
            <a:r>
              <a:rPr lang="fi-FI" sz="1600" dirty="0">
                <a:solidFill>
                  <a:schemeClr val="dk1"/>
                </a:solidFill>
                <a:latin typeface="Montserrat Light" panose="00000400000000000000" pitchFamily="50" charset="0"/>
                <a:ea typeface="Montserrat"/>
                <a:cs typeface="Montserrat"/>
                <a:sym typeface="Montserrat"/>
              </a:rPr>
              <a:t>? </a:t>
            </a:r>
            <a:endParaRPr sz="1600" dirty="0">
              <a:solidFill>
                <a:schemeClr val="dk1"/>
              </a:solidFill>
              <a:latin typeface="Montserrat Light" panose="00000400000000000000" pitchFamily="50" charset="0"/>
              <a:ea typeface="Montserrat"/>
              <a:cs typeface="Montserrat"/>
              <a:sym typeface="Montserrat"/>
            </a:endParaRPr>
          </a:p>
          <a:p>
            <a:pPr marL="457200" lvl="0" indent="-330200" algn="l" rtl="0">
              <a:lnSpc>
                <a:spcPct val="150000"/>
              </a:lnSpc>
              <a:spcBef>
                <a:spcPts val="0"/>
              </a:spcBef>
              <a:spcAft>
                <a:spcPts val="0"/>
              </a:spcAft>
              <a:buClr>
                <a:srgbClr val="FFD966"/>
              </a:buClr>
              <a:buSzPts val="1600"/>
              <a:buFont typeface="Montserrat"/>
              <a:buChar char="●"/>
            </a:pPr>
            <a:r>
              <a:rPr lang="fi-FI" sz="1600" dirty="0" err="1">
                <a:solidFill>
                  <a:schemeClr val="dk1"/>
                </a:solidFill>
                <a:latin typeface="Montserrat Light" panose="00000400000000000000" pitchFamily="50" charset="0"/>
                <a:ea typeface="Montserrat"/>
                <a:cs typeface="Montserrat"/>
                <a:sym typeface="Montserrat"/>
              </a:rPr>
              <a:t>Har</a:t>
            </a:r>
            <a:r>
              <a:rPr lang="fi-FI" sz="1600" dirty="0">
                <a:solidFill>
                  <a:schemeClr val="dk1"/>
                </a:solidFill>
                <a:latin typeface="Montserrat Light" panose="00000400000000000000" pitchFamily="50" charset="0"/>
                <a:ea typeface="Montserrat"/>
                <a:cs typeface="Montserrat"/>
                <a:sym typeface="Montserrat"/>
              </a:rPr>
              <a:t> du </a:t>
            </a:r>
            <a:r>
              <a:rPr lang="fi-FI" sz="1600" dirty="0" err="1">
                <a:solidFill>
                  <a:schemeClr val="dk1"/>
                </a:solidFill>
                <a:latin typeface="Montserrat Light" panose="00000400000000000000" pitchFamily="50" charset="0"/>
                <a:ea typeface="Montserrat"/>
                <a:cs typeface="Montserrat"/>
                <a:sym typeface="Montserrat"/>
              </a:rPr>
              <a:t>hjemmelavet</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tøj</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fx</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strikket</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eller</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syet</a:t>
            </a:r>
            <a:r>
              <a:rPr lang="fi-FI" sz="1600" dirty="0">
                <a:solidFill>
                  <a:schemeClr val="dk1"/>
                </a:solidFill>
                <a:latin typeface="Montserrat Light" panose="00000400000000000000" pitchFamily="50" charset="0"/>
                <a:ea typeface="Montserrat"/>
                <a:cs typeface="Montserrat"/>
                <a:sym typeface="Montserrat"/>
              </a:rPr>
              <a:t> </a:t>
            </a:r>
            <a:endParaRPr sz="1600" dirty="0">
              <a:solidFill>
                <a:schemeClr val="dk1"/>
              </a:solidFill>
              <a:latin typeface="Montserrat Light" panose="00000400000000000000" pitchFamily="50" charset="0"/>
              <a:ea typeface="Montserrat"/>
              <a:cs typeface="Montserrat"/>
              <a:sym typeface="Montserrat"/>
            </a:endParaRPr>
          </a:p>
          <a:p>
            <a:pPr marL="457200" lvl="0" indent="-330200" algn="l" rtl="0">
              <a:lnSpc>
                <a:spcPct val="150000"/>
              </a:lnSpc>
              <a:spcBef>
                <a:spcPts val="0"/>
              </a:spcBef>
              <a:spcAft>
                <a:spcPts val="0"/>
              </a:spcAft>
              <a:buClr>
                <a:srgbClr val="FFD966"/>
              </a:buClr>
              <a:buSzPts val="1600"/>
              <a:buFont typeface="Montserrat"/>
              <a:buChar char="●"/>
            </a:pPr>
            <a:r>
              <a:rPr lang="fi-FI" sz="1600" dirty="0" err="1">
                <a:solidFill>
                  <a:schemeClr val="dk1"/>
                </a:solidFill>
                <a:latin typeface="Montserrat Light" panose="00000400000000000000" pitchFamily="50" charset="0"/>
                <a:ea typeface="Montserrat"/>
                <a:cs typeface="Montserrat"/>
                <a:sym typeface="Montserrat"/>
              </a:rPr>
              <a:t>Hvornår</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var</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sidste</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gang</a:t>
            </a:r>
            <a:r>
              <a:rPr lang="fi-FI" sz="1600" dirty="0">
                <a:solidFill>
                  <a:schemeClr val="dk1"/>
                </a:solidFill>
                <a:latin typeface="Montserrat Light" panose="00000400000000000000" pitchFamily="50" charset="0"/>
                <a:ea typeface="Montserrat"/>
                <a:cs typeface="Montserrat"/>
                <a:sym typeface="Montserrat"/>
              </a:rPr>
              <a:t> du </a:t>
            </a:r>
            <a:r>
              <a:rPr lang="fi-FI" sz="1600" dirty="0" err="1">
                <a:solidFill>
                  <a:schemeClr val="dk1"/>
                </a:solidFill>
                <a:latin typeface="Montserrat Light" panose="00000400000000000000" pitchFamily="50" charset="0"/>
                <a:ea typeface="Montserrat"/>
                <a:cs typeface="Montserrat"/>
                <a:sym typeface="Montserrat"/>
              </a:rPr>
              <a:t>så</a:t>
            </a:r>
            <a:r>
              <a:rPr lang="fi-FI" sz="1600" dirty="0">
                <a:solidFill>
                  <a:schemeClr val="dk1"/>
                </a:solidFill>
                <a:latin typeface="Montserrat Light" panose="00000400000000000000" pitchFamily="50" charset="0"/>
                <a:ea typeface="Montserrat"/>
                <a:cs typeface="Montserrat"/>
                <a:sym typeface="Montserrat"/>
              </a:rPr>
              <a:t> en </a:t>
            </a:r>
            <a:r>
              <a:rPr lang="fi-FI" sz="1600" dirty="0" err="1">
                <a:solidFill>
                  <a:schemeClr val="dk1"/>
                </a:solidFill>
                <a:latin typeface="Montserrat Light" panose="00000400000000000000" pitchFamily="50" charset="0"/>
                <a:ea typeface="Montserrat"/>
                <a:cs typeface="Montserrat"/>
                <a:sym typeface="Montserrat"/>
              </a:rPr>
              <a:t>reklame</a:t>
            </a:r>
            <a:r>
              <a:rPr lang="fi-FI" sz="1600" dirty="0">
                <a:solidFill>
                  <a:schemeClr val="dk1"/>
                </a:solidFill>
                <a:latin typeface="Montserrat Light" panose="00000400000000000000" pitchFamily="50" charset="0"/>
                <a:ea typeface="Montserrat"/>
                <a:cs typeface="Montserrat"/>
                <a:sym typeface="Montserrat"/>
              </a:rPr>
              <a:t> for </a:t>
            </a:r>
            <a:r>
              <a:rPr lang="fi-FI" sz="1600" dirty="0" err="1">
                <a:solidFill>
                  <a:schemeClr val="dk1"/>
                </a:solidFill>
                <a:latin typeface="Montserrat Light" panose="00000400000000000000" pitchFamily="50" charset="0"/>
                <a:ea typeface="Montserrat"/>
                <a:cs typeface="Montserrat"/>
                <a:sym typeface="Montserrat"/>
              </a:rPr>
              <a:t>fast</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fashion</a:t>
            </a:r>
            <a:r>
              <a:rPr lang="fi-FI" sz="1600" dirty="0">
                <a:solidFill>
                  <a:schemeClr val="dk1"/>
                </a:solidFill>
                <a:latin typeface="Montserrat Light" panose="00000400000000000000" pitchFamily="50" charset="0"/>
                <a:ea typeface="Montserrat"/>
                <a:cs typeface="Montserrat"/>
                <a:sym typeface="Montserrat"/>
              </a:rPr>
              <a:t>? </a:t>
            </a:r>
            <a:endParaRPr sz="1600" dirty="0">
              <a:solidFill>
                <a:schemeClr val="dk1"/>
              </a:solidFill>
              <a:latin typeface="Montserrat Light" panose="00000400000000000000" pitchFamily="50" charset="0"/>
              <a:ea typeface="Montserrat"/>
              <a:cs typeface="Montserrat"/>
              <a:sym typeface="Montserrat"/>
            </a:endParaRPr>
          </a:p>
          <a:p>
            <a:pPr marL="457200" lvl="0" indent="-330200" algn="l" rtl="0">
              <a:lnSpc>
                <a:spcPct val="150000"/>
              </a:lnSpc>
              <a:spcBef>
                <a:spcPts val="0"/>
              </a:spcBef>
              <a:spcAft>
                <a:spcPts val="0"/>
              </a:spcAft>
              <a:buClr>
                <a:srgbClr val="FFD966"/>
              </a:buClr>
              <a:buSzPts val="1600"/>
              <a:buFont typeface="Montserrat"/>
              <a:buChar char="●"/>
            </a:pPr>
            <a:r>
              <a:rPr lang="fi-FI" sz="1600" dirty="0" err="1">
                <a:solidFill>
                  <a:schemeClr val="dk1"/>
                </a:solidFill>
                <a:latin typeface="Montserrat Light" panose="00000400000000000000" pitchFamily="50" charset="0"/>
                <a:ea typeface="Montserrat"/>
                <a:cs typeface="Montserrat"/>
                <a:sym typeface="Montserrat"/>
              </a:rPr>
              <a:t>Ser</a:t>
            </a:r>
            <a:r>
              <a:rPr lang="fi-FI" sz="1600" dirty="0">
                <a:solidFill>
                  <a:schemeClr val="dk1"/>
                </a:solidFill>
                <a:latin typeface="Montserrat Light" panose="00000400000000000000" pitchFamily="50" charset="0"/>
                <a:ea typeface="Montserrat"/>
                <a:cs typeface="Montserrat"/>
                <a:sym typeface="Montserrat"/>
              </a:rPr>
              <a:t> du </a:t>
            </a:r>
            <a:r>
              <a:rPr lang="fi-FI" sz="1600" dirty="0" err="1">
                <a:solidFill>
                  <a:schemeClr val="dk1"/>
                </a:solidFill>
                <a:latin typeface="Montserrat Light" panose="00000400000000000000" pitchFamily="50" charset="0"/>
                <a:ea typeface="Montserrat"/>
                <a:cs typeface="Montserrat"/>
                <a:sym typeface="Montserrat"/>
              </a:rPr>
              <a:t>hauls</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på</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fx</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Youtube</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TIktok</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og</a:t>
            </a:r>
            <a:r>
              <a:rPr lang="fi-FI" sz="1600" dirty="0">
                <a:solidFill>
                  <a:schemeClr val="dk1"/>
                </a:solidFill>
                <a:latin typeface="Montserrat Light" panose="00000400000000000000" pitchFamily="50" charset="0"/>
                <a:ea typeface="Montserrat"/>
                <a:cs typeface="Montserrat"/>
                <a:sym typeface="Montserrat"/>
              </a:rPr>
              <a:t> Instagram? </a:t>
            </a:r>
            <a:endParaRPr sz="1600" dirty="0">
              <a:solidFill>
                <a:schemeClr val="dk1"/>
              </a:solidFill>
              <a:latin typeface="Montserrat Light" panose="00000400000000000000" pitchFamily="50" charset="0"/>
              <a:ea typeface="Montserrat"/>
              <a:cs typeface="Montserrat"/>
              <a:sym typeface="Montserrat"/>
            </a:endParaRPr>
          </a:p>
          <a:p>
            <a:pPr marL="457200" lvl="0" indent="-330200" algn="l" rtl="0">
              <a:lnSpc>
                <a:spcPct val="150000"/>
              </a:lnSpc>
              <a:spcBef>
                <a:spcPts val="0"/>
              </a:spcBef>
              <a:spcAft>
                <a:spcPts val="0"/>
              </a:spcAft>
              <a:buClr>
                <a:srgbClr val="FFD966"/>
              </a:buClr>
              <a:buSzPts val="1600"/>
              <a:buFont typeface="Montserrat"/>
              <a:buChar char="●"/>
            </a:pPr>
            <a:r>
              <a:rPr lang="fi-FI" sz="1600" dirty="0" err="1">
                <a:solidFill>
                  <a:schemeClr val="dk1"/>
                </a:solidFill>
                <a:latin typeface="Montserrat Light" panose="00000400000000000000" pitchFamily="50" charset="0"/>
                <a:ea typeface="Montserrat"/>
                <a:cs typeface="Montserrat"/>
                <a:sym typeface="Montserrat"/>
              </a:rPr>
              <a:t>Hvem</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køber</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dit</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tøj</a:t>
            </a:r>
            <a:r>
              <a:rPr lang="fi-FI" sz="1600" dirty="0">
                <a:solidFill>
                  <a:schemeClr val="dk1"/>
                </a:solidFill>
                <a:latin typeface="Montserrat Light" panose="00000400000000000000" pitchFamily="50" charset="0"/>
                <a:ea typeface="Montserrat"/>
                <a:cs typeface="Montserrat"/>
                <a:sym typeface="Montserrat"/>
              </a:rPr>
              <a:t>? </a:t>
            </a:r>
            <a:endParaRPr sz="1600" dirty="0">
              <a:solidFill>
                <a:schemeClr val="dk1"/>
              </a:solidFill>
              <a:latin typeface="Montserrat Light" panose="00000400000000000000" pitchFamily="50" charset="0"/>
              <a:ea typeface="Montserrat"/>
              <a:cs typeface="Montserrat"/>
              <a:sym typeface="Montserrat"/>
            </a:endParaRPr>
          </a:p>
          <a:p>
            <a:pPr marL="457200" lvl="0" indent="-330200" algn="l" rtl="0">
              <a:lnSpc>
                <a:spcPct val="150000"/>
              </a:lnSpc>
              <a:spcBef>
                <a:spcPts val="0"/>
              </a:spcBef>
              <a:spcAft>
                <a:spcPts val="0"/>
              </a:spcAft>
              <a:buClr>
                <a:srgbClr val="FFD966"/>
              </a:buClr>
              <a:buSzPts val="1600"/>
              <a:buFont typeface="Montserrat"/>
              <a:buChar char="●"/>
            </a:pPr>
            <a:r>
              <a:rPr lang="fi-FI" sz="1600" dirty="0" err="1">
                <a:solidFill>
                  <a:schemeClr val="dk1"/>
                </a:solidFill>
                <a:latin typeface="Montserrat Light" panose="00000400000000000000" pitchFamily="50" charset="0"/>
                <a:ea typeface="Montserrat"/>
                <a:cs typeface="Montserrat"/>
                <a:sym typeface="Montserrat"/>
              </a:rPr>
              <a:t>Hvor</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mange</a:t>
            </a:r>
            <a:r>
              <a:rPr lang="fi-FI" sz="1600" dirty="0">
                <a:solidFill>
                  <a:schemeClr val="dk1"/>
                </a:solidFill>
                <a:latin typeface="Montserrat Light" panose="00000400000000000000" pitchFamily="50" charset="0"/>
                <a:ea typeface="Montserrat"/>
                <a:cs typeface="Montserrat"/>
                <a:sym typeface="Montserrat"/>
              </a:rPr>
              <a:t> par </a:t>
            </a:r>
            <a:r>
              <a:rPr lang="fi-FI" sz="1600" dirty="0" err="1">
                <a:solidFill>
                  <a:schemeClr val="dk1"/>
                </a:solidFill>
                <a:latin typeface="Montserrat Light" panose="00000400000000000000" pitchFamily="50" charset="0"/>
                <a:ea typeface="Montserrat"/>
                <a:cs typeface="Montserrat"/>
                <a:sym typeface="Montserrat"/>
              </a:rPr>
              <a:t>bukser</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har</a:t>
            </a:r>
            <a:r>
              <a:rPr lang="fi-FI" sz="1600" dirty="0">
                <a:solidFill>
                  <a:schemeClr val="dk1"/>
                </a:solidFill>
                <a:latin typeface="Montserrat Light" panose="00000400000000000000" pitchFamily="50" charset="0"/>
                <a:ea typeface="Montserrat"/>
                <a:cs typeface="Montserrat"/>
                <a:sym typeface="Montserrat"/>
              </a:rPr>
              <a:t> du? </a:t>
            </a:r>
            <a:endParaRPr sz="1600" dirty="0">
              <a:solidFill>
                <a:schemeClr val="dk1"/>
              </a:solidFill>
              <a:latin typeface="Montserrat Light" panose="00000400000000000000" pitchFamily="50" charset="0"/>
              <a:ea typeface="Montserrat"/>
              <a:cs typeface="Montserrat"/>
              <a:sym typeface="Montserrat"/>
            </a:endParaRPr>
          </a:p>
          <a:p>
            <a:pPr marL="457200" lvl="0" indent="-330200" algn="l" rtl="0">
              <a:lnSpc>
                <a:spcPct val="150000"/>
              </a:lnSpc>
              <a:spcBef>
                <a:spcPts val="0"/>
              </a:spcBef>
              <a:spcAft>
                <a:spcPts val="0"/>
              </a:spcAft>
              <a:buClr>
                <a:srgbClr val="FFD966"/>
              </a:buClr>
              <a:buSzPts val="1600"/>
              <a:buFont typeface="Montserrat"/>
              <a:buChar char="●"/>
            </a:pPr>
            <a:r>
              <a:rPr lang="fi-FI" sz="1600" dirty="0" err="1">
                <a:solidFill>
                  <a:schemeClr val="dk1"/>
                </a:solidFill>
                <a:latin typeface="Montserrat Light" panose="00000400000000000000" pitchFamily="50" charset="0"/>
                <a:ea typeface="Montserrat"/>
                <a:cs typeface="Montserrat"/>
                <a:sym typeface="Montserrat"/>
              </a:rPr>
              <a:t>Hvor</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ofte</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tror</a:t>
            </a:r>
            <a:r>
              <a:rPr lang="fi-FI" sz="1600" dirty="0">
                <a:solidFill>
                  <a:schemeClr val="dk1"/>
                </a:solidFill>
                <a:latin typeface="Montserrat Light" panose="00000400000000000000" pitchFamily="50" charset="0"/>
                <a:ea typeface="Montserrat"/>
                <a:cs typeface="Montserrat"/>
                <a:sym typeface="Montserrat"/>
              </a:rPr>
              <a:t> du </a:t>
            </a:r>
            <a:r>
              <a:rPr lang="fi-FI" sz="1600" dirty="0" err="1">
                <a:solidFill>
                  <a:schemeClr val="dk1"/>
                </a:solidFill>
                <a:latin typeface="Montserrat Light" panose="00000400000000000000" pitchFamily="50" charset="0"/>
                <a:ea typeface="Montserrat"/>
                <a:cs typeface="Montserrat"/>
                <a:sym typeface="Montserrat"/>
              </a:rPr>
              <a:t>Zara</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og</a:t>
            </a:r>
            <a:r>
              <a:rPr lang="fi-FI" sz="1600" dirty="0">
                <a:solidFill>
                  <a:schemeClr val="dk1"/>
                </a:solidFill>
                <a:latin typeface="Montserrat Light" panose="00000400000000000000" pitchFamily="50" charset="0"/>
                <a:ea typeface="Montserrat"/>
                <a:cs typeface="Montserrat"/>
                <a:sym typeface="Montserrat"/>
              </a:rPr>
              <a:t> H&amp;M </a:t>
            </a:r>
            <a:r>
              <a:rPr lang="fi-FI" sz="1600" dirty="0" err="1">
                <a:solidFill>
                  <a:schemeClr val="dk1"/>
                </a:solidFill>
                <a:latin typeface="Montserrat Light" panose="00000400000000000000" pitchFamily="50" charset="0"/>
                <a:ea typeface="Montserrat"/>
                <a:cs typeface="Montserrat"/>
                <a:sym typeface="Montserrat"/>
              </a:rPr>
              <a:t>lancerer</a:t>
            </a:r>
            <a:r>
              <a:rPr lang="fi-FI" sz="1600" dirty="0">
                <a:solidFill>
                  <a:schemeClr val="dk1"/>
                </a:solidFill>
                <a:latin typeface="Montserrat Light" panose="00000400000000000000" pitchFamily="50" charset="0"/>
                <a:ea typeface="Montserrat"/>
                <a:cs typeface="Montserrat"/>
                <a:sym typeface="Montserrat"/>
              </a:rPr>
              <a:t> en </a:t>
            </a:r>
            <a:r>
              <a:rPr lang="fi-FI" sz="1600" dirty="0" err="1">
                <a:solidFill>
                  <a:schemeClr val="dk1"/>
                </a:solidFill>
                <a:latin typeface="Montserrat Light" panose="00000400000000000000" pitchFamily="50" charset="0"/>
                <a:ea typeface="Montserrat"/>
                <a:cs typeface="Montserrat"/>
                <a:sym typeface="Montserrat"/>
              </a:rPr>
              <a:t>ny</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kollektion</a:t>
            </a:r>
            <a:r>
              <a:rPr lang="fi-FI" sz="1600" dirty="0">
                <a:solidFill>
                  <a:schemeClr val="dk1"/>
                </a:solidFill>
                <a:latin typeface="Montserrat Light" panose="00000400000000000000" pitchFamily="50" charset="0"/>
                <a:ea typeface="Montserrat"/>
                <a:cs typeface="Montserrat"/>
                <a:sym typeface="Montserrat"/>
              </a:rPr>
              <a:t>? (1 </a:t>
            </a:r>
            <a:r>
              <a:rPr lang="fi-FI" sz="1600" dirty="0" err="1">
                <a:solidFill>
                  <a:schemeClr val="dk1"/>
                </a:solidFill>
                <a:latin typeface="Montserrat Light" panose="00000400000000000000" pitchFamily="50" charset="0"/>
                <a:ea typeface="Montserrat"/>
                <a:cs typeface="Montserrat"/>
                <a:sym typeface="Montserrat"/>
              </a:rPr>
              <a:t>om</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ugen</a:t>
            </a:r>
            <a:r>
              <a:rPr lang="fi-FI" sz="1600" dirty="0">
                <a:solidFill>
                  <a:schemeClr val="dk1"/>
                </a:solidFill>
                <a:latin typeface="Montserrat Light" panose="00000400000000000000" pitchFamily="50" charset="0"/>
                <a:ea typeface="Montserrat"/>
                <a:cs typeface="Montserrat"/>
                <a:sym typeface="Montserrat"/>
              </a:rPr>
              <a:t>) </a:t>
            </a:r>
            <a:endParaRPr sz="1600" dirty="0">
              <a:solidFill>
                <a:schemeClr val="dk1"/>
              </a:solidFill>
              <a:latin typeface="Montserrat Light" panose="00000400000000000000" pitchFamily="50" charset="0"/>
              <a:ea typeface="Montserrat"/>
              <a:cs typeface="Montserrat"/>
              <a:sym typeface="Montserrat"/>
            </a:endParaRPr>
          </a:p>
          <a:p>
            <a:pPr marL="457200" lvl="0" indent="-330200" algn="l" rtl="0">
              <a:lnSpc>
                <a:spcPct val="150000"/>
              </a:lnSpc>
              <a:spcBef>
                <a:spcPts val="0"/>
              </a:spcBef>
              <a:spcAft>
                <a:spcPts val="0"/>
              </a:spcAft>
              <a:buClr>
                <a:srgbClr val="FFD966"/>
              </a:buClr>
              <a:buSzPts val="1600"/>
              <a:buFont typeface="Montserrat"/>
              <a:buChar char="●"/>
            </a:pPr>
            <a:r>
              <a:rPr lang="fi-FI" sz="1600" dirty="0" err="1">
                <a:solidFill>
                  <a:schemeClr val="dk1"/>
                </a:solidFill>
                <a:latin typeface="Montserrat Light" panose="00000400000000000000" pitchFamily="50" charset="0"/>
                <a:ea typeface="Montserrat"/>
                <a:cs typeface="Montserrat"/>
                <a:sym typeface="Montserrat"/>
              </a:rPr>
              <a:t>Hvor</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mange</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liter</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vand</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tror</a:t>
            </a:r>
            <a:r>
              <a:rPr lang="fi-FI" sz="1600" dirty="0">
                <a:solidFill>
                  <a:schemeClr val="dk1"/>
                </a:solidFill>
                <a:latin typeface="Montserrat Light" panose="00000400000000000000" pitchFamily="50" charset="0"/>
                <a:ea typeface="Montserrat"/>
                <a:cs typeface="Montserrat"/>
                <a:sym typeface="Montserrat"/>
              </a:rPr>
              <a:t> du </a:t>
            </a:r>
            <a:r>
              <a:rPr lang="fi-FI" sz="1600" dirty="0" err="1">
                <a:solidFill>
                  <a:schemeClr val="dk1"/>
                </a:solidFill>
                <a:latin typeface="Montserrat Light" panose="00000400000000000000" pitchFamily="50" charset="0"/>
                <a:ea typeface="Montserrat"/>
                <a:cs typeface="Montserrat"/>
                <a:sym typeface="Montserrat"/>
              </a:rPr>
              <a:t>man</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bruger</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på</a:t>
            </a:r>
            <a:r>
              <a:rPr lang="fi-FI" sz="1600" dirty="0">
                <a:solidFill>
                  <a:schemeClr val="dk1"/>
                </a:solidFill>
                <a:latin typeface="Montserrat Light" panose="00000400000000000000" pitchFamily="50" charset="0"/>
                <a:ea typeface="Montserrat"/>
                <a:cs typeface="Montserrat"/>
                <a:sym typeface="Montserrat"/>
              </a:rPr>
              <a:t> at </a:t>
            </a:r>
            <a:r>
              <a:rPr lang="fi-FI" sz="1600" dirty="0" err="1">
                <a:solidFill>
                  <a:schemeClr val="dk1"/>
                </a:solidFill>
                <a:latin typeface="Montserrat Light" panose="00000400000000000000" pitchFamily="50" charset="0"/>
                <a:ea typeface="Montserrat"/>
                <a:cs typeface="Montserrat"/>
                <a:sym typeface="Montserrat"/>
              </a:rPr>
              <a:t>producere</a:t>
            </a:r>
            <a:r>
              <a:rPr lang="fi-FI" sz="1600" dirty="0">
                <a:solidFill>
                  <a:schemeClr val="dk1"/>
                </a:solidFill>
                <a:latin typeface="Montserrat Light" panose="00000400000000000000" pitchFamily="50" charset="0"/>
                <a:ea typeface="Montserrat"/>
                <a:cs typeface="Montserrat"/>
                <a:sym typeface="Montserrat"/>
              </a:rPr>
              <a:t> et par </a:t>
            </a:r>
            <a:r>
              <a:rPr lang="fi-FI" sz="1600" dirty="0" err="1">
                <a:solidFill>
                  <a:schemeClr val="dk1"/>
                </a:solidFill>
                <a:latin typeface="Montserrat Light" panose="00000400000000000000" pitchFamily="50" charset="0"/>
                <a:ea typeface="Montserrat"/>
                <a:cs typeface="Montserrat"/>
                <a:sym typeface="Montserrat"/>
              </a:rPr>
              <a:t>jeans</a:t>
            </a:r>
            <a:r>
              <a:rPr lang="fi-FI" sz="1600" dirty="0">
                <a:solidFill>
                  <a:schemeClr val="dk1"/>
                </a:solidFill>
                <a:latin typeface="Montserrat Light" panose="00000400000000000000" pitchFamily="50" charset="0"/>
                <a:ea typeface="Montserrat"/>
                <a:cs typeface="Montserrat"/>
                <a:sym typeface="Montserrat"/>
              </a:rPr>
              <a:t>? (10.000 </a:t>
            </a:r>
            <a:r>
              <a:rPr lang="fi-FI" sz="1600" dirty="0" err="1">
                <a:solidFill>
                  <a:schemeClr val="dk1"/>
                </a:solidFill>
                <a:latin typeface="Montserrat Light" panose="00000400000000000000" pitchFamily="50" charset="0"/>
                <a:ea typeface="Montserrat"/>
                <a:cs typeface="Montserrat"/>
                <a:sym typeface="Montserrat"/>
              </a:rPr>
              <a:t>liter</a:t>
            </a:r>
            <a:r>
              <a:rPr lang="fi-FI" sz="1600" dirty="0">
                <a:solidFill>
                  <a:schemeClr val="dk1"/>
                </a:solidFill>
                <a:latin typeface="Montserrat Light" panose="00000400000000000000" pitchFamily="50" charset="0"/>
                <a:ea typeface="Montserrat"/>
                <a:cs typeface="Montserrat"/>
                <a:sym typeface="Montserrat"/>
              </a:rPr>
              <a:t>) </a:t>
            </a:r>
            <a:endParaRPr sz="1600" dirty="0">
              <a:solidFill>
                <a:schemeClr val="dk1"/>
              </a:solidFill>
              <a:latin typeface="Montserrat Light" panose="00000400000000000000" pitchFamily="50" charset="0"/>
              <a:ea typeface="Montserrat"/>
              <a:cs typeface="Montserrat"/>
              <a:sym typeface="Montserrat"/>
            </a:endParaRPr>
          </a:p>
          <a:p>
            <a:pPr marL="457200" lvl="0" indent="-330200" algn="l" rtl="0">
              <a:lnSpc>
                <a:spcPct val="150000"/>
              </a:lnSpc>
              <a:spcBef>
                <a:spcPts val="0"/>
              </a:spcBef>
              <a:spcAft>
                <a:spcPts val="0"/>
              </a:spcAft>
              <a:buClr>
                <a:srgbClr val="FFD966"/>
              </a:buClr>
              <a:buSzPts val="1600"/>
              <a:buFont typeface="Montserrat"/>
              <a:buChar char="●"/>
            </a:pPr>
            <a:r>
              <a:rPr lang="fi-FI" sz="1600" dirty="0" err="1">
                <a:solidFill>
                  <a:schemeClr val="dk1"/>
                </a:solidFill>
                <a:latin typeface="Montserrat Light" panose="00000400000000000000" pitchFamily="50" charset="0"/>
                <a:ea typeface="Montserrat"/>
                <a:cs typeface="Montserrat"/>
                <a:sym typeface="Montserrat"/>
              </a:rPr>
              <a:t>Hvor</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mange</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gange</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bruger</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man</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gennemsnitligt</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hvert</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stykke</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tøj</a:t>
            </a:r>
            <a:r>
              <a:rPr lang="fi-FI" sz="1600" dirty="0">
                <a:solidFill>
                  <a:schemeClr val="dk1"/>
                </a:solidFill>
                <a:latin typeface="Montserrat Light" panose="00000400000000000000" pitchFamily="50" charset="0"/>
                <a:ea typeface="Montserrat"/>
                <a:cs typeface="Montserrat"/>
                <a:sym typeface="Montserrat"/>
              </a:rPr>
              <a:t>? (7-10 </a:t>
            </a:r>
            <a:r>
              <a:rPr lang="fi-FI" sz="1600" dirty="0" err="1">
                <a:solidFill>
                  <a:schemeClr val="dk1"/>
                </a:solidFill>
                <a:latin typeface="Montserrat Light" panose="00000400000000000000" pitchFamily="50" charset="0"/>
                <a:ea typeface="Montserrat"/>
                <a:cs typeface="Montserrat"/>
                <a:sym typeface="Montserrat"/>
              </a:rPr>
              <a:t>gange</a:t>
            </a:r>
            <a:r>
              <a:rPr lang="fi-FI" sz="1600" dirty="0">
                <a:solidFill>
                  <a:schemeClr val="dk1"/>
                </a:solidFill>
                <a:latin typeface="Montserrat Light" panose="00000400000000000000" pitchFamily="50" charset="0"/>
                <a:ea typeface="Montserrat"/>
                <a:cs typeface="Montserrat"/>
                <a:sym typeface="Montserrat"/>
              </a:rPr>
              <a:t>) </a:t>
            </a:r>
            <a:endParaRPr sz="1600" dirty="0">
              <a:solidFill>
                <a:schemeClr val="dk1"/>
              </a:solidFill>
              <a:latin typeface="Montserrat Light" panose="00000400000000000000" pitchFamily="50" charset="0"/>
              <a:ea typeface="Montserrat"/>
              <a:cs typeface="Montserrat"/>
              <a:sym typeface="Montserrat"/>
            </a:endParaRPr>
          </a:p>
          <a:p>
            <a:pPr marL="457200" lvl="0" indent="-330200" algn="l" rtl="0">
              <a:lnSpc>
                <a:spcPct val="150000"/>
              </a:lnSpc>
              <a:spcBef>
                <a:spcPts val="0"/>
              </a:spcBef>
              <a:spcAft>
                <a:spcPts val="0"/>
              </a:spcAft>
              <a:buClr>
                <a:srgbClr val="FFD966"/>
              </a:buClr>
              <a:buSzPts val="1600"/>
              <a:buFont typeface="Montserrat"/>
              <a:buChar char="●"/>
            </a:pPr>
            <a:r>
              <a:rPr lang="fi-FI" sz="1600" dirty="0" err="1">
                <a:solidFill>
                  <a:schemeClr val="dk1"/>
                </a:solidFill>
                <a:latin typeface="Montserrat Light" panose="00000400000000000000" pitchFamily="50" charset="0"/>
                <a:ea typeface="Montserrat"/>
                <a:cs typeface="Montserrat"/>
                <a:sym typeface="Montserrat"/>
              </a:rPr>
              <a:t>Hvad</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er</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The</a:t>
            </a:r>
            <a:r>
              <a:rPr lang="fi-FI" sz="1600" dirty="0">
                <a:solidFill>
                  <a:schemeClr val="dk1"/>
                </a:solidFill>
                <a:latin typeface="Montserrat Light" panose="00000400000000000000" pitchFamily="50" charset="0"/>
                <a:ea typeface="Montserrat"/>
                <a:cs typeface="Montserrat"/>
                <a:sym typeface="Montserrat"/>
              </a:rPr>
              <a:t> 6 </a:t>
            </a:r>
            <a:r>
              <a:rPr lang="fi-FI" sz="1600" dirty="0" err="1">
                <a:solidFill>
                  <a:schemeClr val="dk1"/>
                </a:solidFill>
                <a:latin typeface="Montserrat Light" panose="00000400000000000000" pitchFamily="50" charset="0"/>
                <a:ea typeface="Montserrat"/>
                <a:cs typeface="Montserrat"/>
                <a:sym typeface="Montserrat"/>
              </a:rPr>
              <a:t>R´s</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Reduce</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reuse</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rethink</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recycle</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refuse</a:t>
            </a:r>
            <a:r>
              <a:rPr lang="fi-FI" sz="1600" dirty="0">
                <a:solidFill>
                  <a:schemeClr val="dk1"/>
                </a:solidFill>
                <a:latin typeface="Montserrat Light" panose="00000400000000000000" pitchFamily="50" charset="0"/>
                <a:ea typeface="Montserrat"/>
                <a:cs typeface="Montserrat"/>
                <a:sym typeface="Montserrat"/>
              </a:rPr>
              <a:t>, </a:t>
            </a:r>
            <a:r>
              <a:rPr lang="fi-FI" sz="1600" dirty="0" err="1">
                <a:solidFill>
                  <a:schemeClr val="dk1"/>
                </a:solidFill>
                <a:latin typeface="Montserrat Light" panose="00000400000000000000" pitchFamily="50" charset="0"/>
                <a:ea typeface="Montserrat"/>
                <a:cs typeface="Montserrat"/>
                <a:sym typeface="Montserrat"/>
              </a:rPr>
              <a:t>repair</a:t>
            </a:r>
            <a:r>
              <a:rPr lang="fi-FI" sz="1600" dirty="0">
                <a:solidFill>
                  <a:schemeClr val="dk1"/>
                </a:solidFill>
                <a:latin typeface="Montserrat Light" panose="00000400000000000000" pitchFamily="50" charset="0"/>
                <a:ea typeface="Montserrat"/>
                <a:cs typeface="Montserrat"/>
                <a:sym typeface="Montserrat"/>
              </a:rPr>
              <a:t>) </a:t>
            </a:r>
            <a:endParaRPr sz="1600" dirty="0">
              <a:solidFill>
                <a:schemeClr val="dk1"/>
              </a:solidFill>
              <a:latin typeface="Montserrat Light" panose="00000400000000000000" pitchFamily="50" charset="0"/>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g356a0be0e79_0_30" descr="Hvis du kunne lide videoen, så giv den meget gerne et like og abonnér på vores kanal. Det hjælper os rigtig meget! 😊 &#10;Se mere Ultra Nyt her: https://www.dr.dk/drtv/serie/ultra-nyt_7071&#10;&#10;Husk at tale pænt. Profilen her modereres efter DRs regler for god opførsel på DRs sociale profiler. Du kan læse dem her: http://dr.dk/talpænt" title="Ørken svømmer i tøj! Men hvorfor havner det der?">
            <a:hlinkClick r:id="rId3"/>
          </p:cNvPr>
          <p:cNvPicPr preferRelativeResize="0"/>
          <p:nvPr/>
        </p:nvPicPr>
        <p:blipFill>
          <a:blip r:embed="rId4">
            <a:alphaModFix/>
          </a:blip>
          <a:stretch>
            <a:fillRect/>
          </a:stretch>
        </p:blipFill>
        <p:spPr>
          <a:xfrm>
            <a:off x="798775" y="476475"/>
            <a:ext cx="10795000" cy="6072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fade">
                                      <p:cBhvr>
                                        <p:cTn id="7" dur="10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g3501960729b_0_14"/>
          <p:cNvSpPr txBox="1">
            <a:spLocks noGrp="1"/>
          </p:cNvSpPr>
          <p:nvPr>
            <p:ph type="title"/>
          </p:nvPr>
        </p:nvSpPr>
        <p:spPr>
          <a:xfrm>
            <a:off x="838200" y="1021300"/>
            <a:ext cx="4847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dirty="0" err="1"/>
              <a:t>Gruppediskussion</a:t>
            </a:r>
            <a:r>
              <a:rPr lang="fi-FI" dirty="0"/>
              <a:t> 2&amp;2</a:t>
            </a:r>
            <a:endParaRPr dirty="0"/>
          </a:p>
        </p:txBody>
      </p:sp>
      <p:sp>
        <p:nvSpPr>
          <p:cNvPr id="137" name="Google Shape;137;g3501960729b_0_14"/>
          <p:cNvSpPr txBox="1">
            <a:spLocks noGrp="1"/>
          </p:cNvSpPr>
          <p:nvPr>
            <p:ph type="body" idx="1"/>
          </p:nvPr>
        </p:nvSpPr>
        <p:spPr>
          <a:xfrm>
            <a:off x="838200" y="2248950"/>
            <a:ext cx="9329928" cy="4351200"/>
          </a:xfrm>
          <a:prstGeom prst="rect">
            <a:avLst/>
          </a:prstGeom>
          <a:noFill/>
          <a:ln>
            <a:noFill/>
          </a:ln>
        </p:spPr>
        <p:txBody>
          <a:bodyPr spcFirstLastPara="1" wrap="square" lIns="91425" tIns="45700" rIns="91425" bIns="45700" anchor="t" anchorCtr="0">
            <a:normAutofit/>
          </a:bodyPr>
          <a:lstStyle/>
          <a:p>
            <a:pPr marL="520700">
              <a:spcBef>
                <a:spcPts val="0"/>
              </a:spcBef>
              <a:buSzPts val="2800"/>
            </a:pPr>
            <a:endParaRPr sz="2400" dirty="0"/>
          </a:p>
          <a:p>
            <a:pPr marL="520700">
              <a:spcBef>
                <a:spcPts val="0"/>
              </a:spcBef>
              <a:buSzPts val="2800"/>
            </a:pPr>
            <a:endParaRPr sz="2400" dirty="0"/>
          </a:p>
          <a:p>
            <a:pPr marL="520700">
              <a:spcBef>
                <a:spcPts val="0"/>
              </a:spcBef>
              <a:buSzPts val="2800"/>
            </a:pPr>
            <a:r>
              <a:rPr lang="fi-FI" sz="2400" dirty="0" err="1"/>
              <a:t>Hvad</a:t>
            </a:r>
            <a:r>
              <a:rPr lang="fi-FI" sz="2400" dirty="0"/>
              <a:t> </a:t>
            </a:r>
            <a:r>
              <a:rPr lang="fi-FI" sz="2400" dirty="0" err="1"/>
              <a:t>tænker</a:t>
            </a:r>
            <a:r>
              <a:rPr lang="fi-FI" sz="2400" dirty="0"/>
              <a:t> du </a:t>
            </a:r>
            <a:r>
              <a:rPr lang="fi-FI" sz="2400" dirty="0" err="1"/>
              <a:t>om</a:t>
            </a:r>
            <a:r>
              <a:rPr lang="fi-FI" sz="2400" dirty="0"/>
              <a:t> </a:t>
            </a:r>
            <a:r>
              <a:rPr lang="fi-FI" sz="2400" dirty="0" err="1"/>
              <a:t>det</a:t>
            </a:r>
            <a:r>
              <a:rPr lang="fi-FI" sz="2400" dirty="0"/>
              <a:t> du </a:t>
            </a:r>
            <a:r>
              <a:rPr lang="fi-FI" sz="2400" dirty="0" err="1"/>
              <a:t>så</a:t>
            </a:r>
            <a:r>
              <a:rPr lang="fi-FI" sz="2400" dirty="0"/>
              <a:t> i </a:t>
            </a:r>
            <a:r>
              <a:rPr lang="fi-FI" sz="2400" dirty="0" err="1"/>
              <a:t>filmen</a:t>
            </a:r>
            <a:r>
              <a:rPr lang="fi-FI" sz="2400" dirty="0"/>
              <a:t>?</a:t>
            </a:r>
            <a:endParaRPr sz="2400" dirty="0"/>
          </a:p>
          <a:p>
            <a:pPr marL="520700">
              <a:spcBef>
                <a:spcPts val="0"/>
              </a:spcBef>
              <a:buSzPts val="2800"/>
            </a:pPr>
            <a:endParaRPr sz="2400" dirty="0"/>
          </a:p>
          <a:p>
            <a:pPr marL="520700">
              <a:spcBef>
                <a:spcPts val="0"/>
              </a:spcBef>
              <a:buSzPts val="2800"/>
            </a:pPr>
            <a:r>
              <a:rPr lang="fi-FI" sz="2400" dirty="0" err="1"/>
              <a:t>Var</a:t>
            </a:r>
            <a:r>
              <a:rPr lang="fi-FI" sz="2400" dirty="0"/>
              <a:t> </a:t>
            </a:r>
            <a:r>
              <a:rPr lang="fi-FI" sz="2400" dirty="0" err="1"/>
              <a:t>der</a:t>
            </a:r>
            <a:r>
              <a:rPr lang="fi-FI" sz="2400" dirty="0"/>
              <a:t> </a:t>
            </a:r>
            <a:r>
              <a:rPr lang="fi-FI" sz="2400" dirty="0" err="1"/>
              <a:t>noget</a:t>
            </a:r>
            <a:r>
              <a:rPr lang="fi-FI" sz="2400" dirty="0"/>
              <a:t> </a:t>
            </a:r>
            <a:r>
              <a:rPr lang="fi-FI" sz="2400" dirty="0" err="1"/>
              <a:t>der</a:t>
            </a:r>
            <a:r>
              <a:rPr lang="fi-FI" sz="2400" dirty="0"/>
              <a:t> </a:t>
            </a:r>
            <a:r>
              <a:rPr lang="fi-FI" sz="2400" dirty="0" err="1"/>
              <a:t>gjorde</a:t>
            </a:r>
            <a:r>
              <a:rPr lang="fi-FI" sz="2400" dirty="0"/>
              <a:t> </a:t>
            </a:r>
            <a:r>
              <a:rPr lang="fi-FI" sz="2400" dirty="0" err="1"/>
              <a:t>særligt</a:t>
            </a:r>
            <a:r>
              <a:rPr lang="fi-FI" sz="2400" dirty="0"/>
              <a:t> </a:t>
            </a:r>
            <a:r>
              <a:rPr lang="fi-FI" sz="2400" dirty="0" err="1"/>
              <a:t>indtryk</a:t>
            </a:r>
            <a:r>
              <a:rPr lang="fi-FI" sz="2400" dirty="0"/>
              <a:t> </a:t>
            </a:r>
            <a:r>
              <a:rPr lang="fi-FI" sz="2400" dirty="0" err="1"/>
              <a:t>på</a:t>
            </a:r>
            <a:r>
              <a:rPr lang="fi-FI" sz="2400" dirty="0"/>
              <a:t> </a:t>
            </a:r>
            <a:r>
              <a:rPr lang="fi-FI" sz="2400" dirty="0" err="1"/>
              <a:t>dig</a:t>
            </a:r>
            <a:r>
              <a:rPr lang="fi-FI" sz="2400" dirty="0"/>
              <a:t>?</a:t>
            </a:r>
            <a:endParaRPr sz="2400" dirty="0"/>
          </a:p>
          <a:p>
            <a:pPr marL="520700">
              <a:spcBef>
                <a:spcPts val="0"/>
              </a:spcBef>
              <a:buSzPts val="2800"/>
            </a:pPr>
            <a:endParaRPr sz="2400" dirty="0"/>
          </a:p>
          <a:p>
            <a:pPr marL="520700">
              <a:spcBef>
                <a:spcPts val="0"/>
              </a:spcBef>
              <a:buSzPts val="2800"/>
            </a:pPr>
            <a:endParaRPr sz="2400" dirty="0"/>
          </a:p>
        </p:txBody>
      </p:sp>
    </p:spTree>
  </p:cSld>
  <p:clrMapOvr>
    <a:masterClrMapping/>
  </p:clrMapOvr>
  <mc:AlternateContent xmlns:mc="http://schemas.openxmlformats.org/markup-compatibility/2006" xmlns:p14="http://schemas.microsoft.com/office/powerpoint/2010/main">
    <mc:Choice Requires="p14">
      <p:transition spd="slow" p14:dur="2500">
        <p:push/>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cBhvr additive="base">
                                        <p:cTn id="7" dur="1000"/>
                                        <p:tgtEl>
                                          <p:spTgt spid="13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356a0be0e79_0_0"/>
          <p:cNvSpPr txBox="1">
            <a:spLocks noGrp="1"/>
          </p:cNvSpPr>
          <p:nvPr>
            <p:ph type="title"/>
          </p:nvPr>
        </p:nvSpPr>
        <p:spPr>
          <a:xfrm>
            <a:off x="838200" y="499925"/>
            <a:ext cx="52578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dirty="0"/>
              <a:t>En </a:t>
            </a:r>
            <a:r>
              <a:rPr lang="fi-FI" dirty="0" err="1"/>
              <a:t>kirkegård</a:t>
            </a:r>
            <a:r>
              <a:rPr lang="fi-FI" dirty="0"/>
              <a:t> af </a:t>
            </a:r>
            <a:r>
              <a:rPr lang="fi-FI" dirty="0" err="1"/>
              <a:t>tøj</a:t>
            </a:r>
            <a:r>
              <a:rPr lang="fi-FI" dirty="0"/>
              <a:t>!</a:t>
            </a:r>
            <a:endParaRPr dirty="0"/>
          </a:p>
        </p:txBody>
      </p:sp>
      <p:pic>
        <p:nvPicPr>
          <p:cNvPr id="146" name="Google Shape;146;g356a0be0e79_0_0" descr="The second-hand clothing trade is a well-established business in Chile.&#10;&#10;Traders import unwanted garments – mainly from Europe and the US - to resell locally and to other Latin American nations.&#10;&#10;But more than half of the 60,000 tonnes of clothes imported each year ends up in illegal desert landfills, with dire consequences for the environment and the local community.&#10;&#10;Please subscribe HERE http://bit.ly/1rbfUog&#10;&#10;#Chile #BBCNews" title="The fast fashion graveyard in Chile's Atacama Desert - BBC News">
            <a:hlinkClick r:id="rId3"/>
          </p:cNvPr>
          <p:cNvPicPr preferRelativeResize="0"/>
          <p:nvPr/>
        </p:nvPicPr>
        <p:blipFill>
          <a:blip r:embed="rId4">
            <a:alphaModFix/>
          </a:blip>
          <a:stretch>
            <a:fillRect/>
          </a:stretch>
        </p:blipFill>
        <p:spPr>
          <a:xfrm>
            <a:off x="1801824" y="1507050"/>
            <a:ext cx="8588350" cy="48309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6"/>
                                        </p:tgtEl>
                                        <p:attrNameLst>
                                          <p:attrName>style.visibility</p:attrName>
                                        </p:attrNameLst>
                                      </p:cBhvr>
                                      <p:to>
                                        <p:strVal val="visible"/>
                                      </p:to>
                                    </p:set>
                                    <p:animEffect transition="in" filter="fade">
                                      <p:cBhvr>
                                        <p:cTn id="7" dur="10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3501960729b_0_26"/>
          <p:cNvSpPr txBox="1">
            <a:spLocks noGrp="1"/>
          </p:cNvSpPr>
          <p:nvPr>
            <p:ph type="title"/>
          </p:nvPr>
        </p:nvSpPr>
        <p:spPr>
          <a:xfrm>
            <a:off x="838200" y="566293"/>
            <a:ext cx="4847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dirty="0" err="1"/>
              <a:t>Spilleregel</a:t>
            </a:r>
            <a:r>
              <a:rPr lang="fi-FI" dirty="0"/>
              <a:t>          </a:t>
            </a:r>
            <a:r>
              <a:rPr lang="fi-FI" dirty="0" err="1"/>
              <a:t>til</a:t>
            </a:r>
            <a:r>
              <a:rPr lang="fi-FI" dirty="0"/>
              <a:t> </a:t>
            </a:r>
            <a:endParaRPr dirty="0"/>
          </a:p>
        </p:txBody>
      </p:sp>
      <p:sp>
        <p:nvSpPr>
          <p:cNvPr id="153" name="Google Shape;153;g3501960729b_0_26"/>
          <p:cNvSpPr txBox="1">
            <a:spLocks noGrp="1"/>
          </p:cNvSpPr>
          <p:nvPr>
            <p:ph type="body" idx="1"/>
          </p:nvPr>
        </p:nvSpPr>
        <p:spPr>
          <a:xfrm>
            <a:off x="702795" y="2461224"/>
            <a:ext cx="7555992" cy="4351200"/>
          </a:xfrm>
          <a:prstGeom prst="rect">
            <a:avLst/>
          </a:prstGeom>
          <a:noFill/>
          <a:ln>
            <a:noFill/>
          </a:ln>
        </p:spPr>
        <p:txBody>
          <a:bodyPr spcFirstLastPara="1" wrap="square" lIns="91425" tIns="45700" rIns="91425" bIns="45700" anchor="t" anchorCtr="0">
            <a:normAutofit/>
          </a:bodyPr>
          <a:lstStyle/>
          <a:p>
            <a:pPr marL="228600" lvl="0" indent="-50800" algn="l" rtl="0">
              <a:lnSpc>
                <a:spcPct val="115000"/>
              </a:lnSpc>
              <a:spcBef>
                <a:spcPts val="0"/>
              </a:spcBef>
              <a:spcAft>
                <a:spcPts val="0"/>
              </a:spcAft>
              <a:buClr>
                <a:schemeClr val="dk1"/>
              </a:buClr>
              <a:buSzPts val="2800"/>
              <a:buNone/>
            </a:pPr>
            <a:r>
              <a:rPr lang="fi-FI" sz="2200" dirty="0">
                <a:latin typeface="Montserrat Light" panose="00000400000000000000" pitchFamily="50" charset="0"/>
                <a:ea typeface="Montserrat"/>
                <a:cs typeface="Montserrat"/>
                <a:sym typeface="Montserrat"/>
              </a:rPr>
              <a:t>Vi </a:t>
            </a:r>
            <a:r>
              <a:rPr lang="fi-FI" sz="2200" dirty="0" err="1">
                <a:latin typeface="Montserrat Light" panose="00000400000000000000" pitchFamily="50" charset="0"/>
                <a:ea typeface="Montserrat"/>
                <a:cs typeface="Montserrat"/>
                <a:sym typeface="Montserrat"/>
              </a:rPr>
              <a:t>kommer</a:t>
            </a:r>
            <a:r>
              <a:rPr lang="fi-FI" sz="2200" dirty="0">
                <a:latin typeface="Montserrat Light" panose="00000400000000000000" pitchFamily="50" charset="0"/>
                <a:ea typeface="Montserrat"/>
                <a:cs typeface="Montserrat"/>
                <a:sym typeface="Montserrat"/>
              </a:rPr>
              <a:t> nu </a:t>
            </a:r>
            <a:r>
              <a:rPr lang="fi-FI" sz="2200" dirty="0" err="1">
                <a:latin typeface="Montserrat Light" panose="00000400000000000000" pitchFamily="50" charset="0"/>
                <a:ea typeface="Montserrat"/>
                <a:cs typeface="Montserrat"/>
                <a:sym typeface="Montserrat"/>
              </a:rPr>
              <a:t>til</a:t>
            </a:r>
            <a:r>
              <a:rPr lang="fi-FI" sz="2200" dirty="0">
                <a:latin typeface="Montserrat Light" panose="00000400000000000000" pitchFamily="50" charset="0"/>
                <a:ea typeface="Montserrat"/>
                <a:cs typeface="Montserrat"/>
                <a:sym typeface="Montserrat"/>
              </a:rPr>
              <a:t> at </a:t>
            </a:r>
            <a:r>
              <a:rPr lang="fi-FI" sz="2200" dirty="0" err="1">
                <a:latin typeface="Montserrat Light" panose="00000400000000000000" pitchFamily="50" charset="0"/>
                <a:ea typeface="Montserrat"/>
                <a:cs typeface="Montserrat"/>
                <a:sym typeface="Montserrat"/>
              </a:rPr>
              <a:t>præsentere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fire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spilleregler</a:t>
            </a:r>
            <a:r>
              <a:rPr lang="fi-FI" sz="2200" dirty="0">
                <a:latin typeface="Montserrat Light" panose="00000400000000000000" pitchFamily="50" charset="0"/>
                <a:ea typeface="Montserrat"/>
                <a:cs typeface="Montserrat"/>
                <a:sym typeface="Montserrat"/>
              </a:rPr>
              <a:t> for </a:t>
            </a:r>
            <a:r>
              <a:rPr lang="fi-FI" sz="2200" dirty="0" err="1">
                <a:latin typeface="Montserrat Light" panose="00000400000000000000" pitchFamily="50" charset="0"/>
                <a:ea typeface="Montserrat"/>
                <a:cs typeface="Montserrat"/>
                <a:sym typeface="Montserrat"/>
              </a:rPr>
              <a:t>Dialogpaus</a:t>
            </a:r>
            <a:r>
              <a:rPr lang="fi-FI" sz="2200" dirty="0">
                <a:latin typeface="Montserrat Light" panose="00000400000000000000" pitchFamily="50" charset="0"/>
                <a:ea typeface="Montserrat"/>
                <a:cs typeface="Montserrat"/>
                <a:sym typeface="Montserrat"/>
              </a:rPr>
              <a:t> for at </a:t>
            </a:r>
            <a:r>
              <a:rPr lang="fi-FI" sz="2200" dirty="0" err="1">
                <a:latin typeface="Montserrat Light" panose="00000400000000000000" pitchFamily="50" charset="0"/>
                <a:ea typeface="Montserrat"/>
                <a:cs typeface="Montserrat"/>
                <a:sym typeface="Montserrat"/>
              </a:rPr>
              <a:t>alles</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stemme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bliver</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hørt</a:t>
            </a:r>
            <a:r>
              <a:rPr lang="fi-FI" sz="2200"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p:txBody>
      </p:sp>
      <p:pic>
        <p:nvPicPr>
          <p:cNvPr id="156" name="Google Shape;156;g3501960729b_0_26" title="Skærmbillede 2025-04-25 kl. 13.29.44.png"/>
          <p:cNvPicPr preferRelativeResize="0"/>
          <p:nvPr/>
        </p:nvPicPr>
        <p:blipFill>
          <a:blip r:embed="rId3">
            <a:alphaModFix/>
          </a:blip>
          <a:stretch>
            <a:fillRect/>
          </a:stretch>
        </p:blipFill>
        <p:spPr>
          <a:xfrm>
            <a:off x="8512050" y="2414689"/>
            <a:ext cx="2714750" cy="2816926"/>
          </a:xfrm>
          <a:prstGeom prst="rect">
            <a:avLst/>
          </a:prstGeom>
          <a:noFill/>
          <a:ln>
            <a:noFill/>
          </a:ln>
        </p:spPr>
      </p:pic>
      <p:pic>
        <p:nvPicPr>
          <p:cNvPr id="157" name="Google Shape;157;g3501960729b_0_26" title="Skærmbillede 2025-04-25 kl. 14.25.42.png"/>
          <p:cNvPicPr preferRelativeResize="0"/>
          <p:nvPr/>
        </p:nvPicPr>
        <p:blipFill>
          <a:blip r:embed="rId4">
            <a:alphaModFix/>
          </a:blip>
          <a:stretch>
            <a:fillRect/>
          </a:stretch>
        </p:blipFill>
        <p:spPr>
          <a:xfrm>
            <a:off x="3120400" y="848406"/>
            <a:ext cx="775075" cy="761475"/>
          </a:xfrm>
          <a:prstGeom prst="rect">
            <a:avLst/>
          </a:prstGeom>
          <a:noFill/>
          <a:ln>
            <a:noFill/>
          </a:ln>
        </p:spPr>
      </p:pic>
      <p:pic>
        <p:nvPicPr>
          <p:cNvPr id="158" name="Google Shape;158;g3501960729b_0_26" title="Skærmbillede 2025-04-25 kl. 14.28.29.png"/>
          <p:cNvPicPr preferRelativeResize="0"/>
          <p:nvPr/>
        </p:nvPicPr>
        <p:blipFill>
          <a:blip r:embed="rId5">
            <a:alphaModFix/>
          </a:blip>
          <a:stretch>
            <a:fillRect/>
          </a:stretch>
        </p:blipFill>
        <p:spPr>
          <a:xfrm>
            <a:off x="4581375" y="848393"/>
            <a:ext cx="841675" cy="761525"/>
          </a:xfrm>
          <a:prstGeom prst="rect">
            <a:avLst/>
          </a:prstGeom>
          <a:noFill/>
          <a:ln>
            <a:noFill/>
          </a:ln>
        </p:spPr>
      </p:pic>
      <p:sp>
        <p:nvSpPr>
          <p:cNvPr id="3" name="Tekstiruutu 4">
            <a:extLst>
              <a:ext uri="{FF2B5EF4-FFF2-40B4-BE49-F238E27FC236}">
                <a16:creationId xmlns:a16="http://schemas.microsoft.com/office/drawing/2014/main" id="{7273394D-416C-B710-9BC8-44205654A5F0}"/>
              </a:ext>
            </a:extLst>
          </p:cNvPr>
          <p:cNvSpPr txBox="1"/>
          <p:nvPr/>
        </p:nvSpPr>
        <p:spPr>
          <a:xfrm>
            <a:off x="8804051" y="5231615"/>
            <a:ext cx="2900931" cy="20005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buClr>
                <a:srgbClr val="000000"/>
              </a:buClr>
              <a:buSzPts val="1400"/>
              <a:defRPr/>
            </a:pPr>
            <a:r>
              <a:rPr kumimoji="0" lang="da-DK" sz="700" b="0" i="0"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rPr>
              <a:t>Billlede: </a:t>
            </a:r>
            <a:r>
              <a:rPr lang="da-DK" sz="700" dirty="0">
                <a:solidFill>
                  <a:srgbClr val="000000"/>
                </a:solidFill>
                <a:latin typeface="Montserrat Light" panose="00000400000000000000" pitchFamily="50" charset="0"/>
                <a:ea typeface="Gill Sans"/>
                <a:cs typeface="Gill Sans"/>
                <a:sym typeface="Gill Sans"/>
              </a:rPr>
              <a:t>Stiftelsen Dialogpaus, www.dialogpaus.fi </a:t>
            </a:r>
            <a:endParaRPr kumimoji="0" lang="sv-SE" sz="700" b="0" i="1"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3501960729b_0_74"/>
          <p:cNvSpPr txBox="1">
            <a:spLocks noGrp="1"/>
          </p:cNvSpPr>
          <p:nvPr>
            <p:ph type="title"/>
          </p:nvPr>
        </p:nvSpPr>
        <p:spPr>
          <a:xfrm>
            <a:off x="838200" y="365125"/>
            <a:ext cx="4847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a:t>Spilleregel </a:t>
            </a:r>
            <a:endParaRPr/>
          </a:p>
        </p:txBody>
      </p:sp>
      <p:sp>
        <p:nvSpPr>
          <p:cNvPr id="166" name="Google Shape;166;g3501960729b_0_74"/>
          <p:cNvSpPr txBox="1">
            <a:spLocks noGrp="1"/>
          </p:cNvSpPr>
          <p:nvPr>
            <p:ph type="body" idx="1"/>
          </p:nvPr>
        </p:nvSpPr>
        <p:spPr>
          <a:xfrm>
            <a:off x="838200" y="1825625"/>
            <a:ext cx="10006584" cy="4351200"/>
          </a:xfrm>
          <a:prstGeom prst="rect">
            <a:avLst/>
          </a:prstGeom>
          <a:noFill/>
          <a:ln>
            <a:noFill/>
          </a:ln>
        </p:spPr>
        <p:txBody>
          <a:bodyPr spcFirstLastPara="1" wrap="square" lIns="91425" tIns="45700" rIns="91425" bIns="45700" anchor="t" anchorCtr="0">
            <a:normAutofit/>
          </a:bodyPr>
          <a:lstStyle/>
          <a:p>
            <a:pPr marL="228600" lvl="0" indent="-50800" algn="l" rtl="0">
              <a:lnSpc>
                <a:spcPct val="115000"/>
              </a:lnSpc>
              <a:spcBef>
                <a:spcPts val="0"/>
              </a:spcBef>
              <a:spcAft>
                <a:spcPts val="0"/>
              </a:spcAft>
              <a:buClr>
                <a:schemeClr val="dk1"/>
              </a:buClr>
              <a:buSzPts val="2800"/>
              <a:buNone/>
            </a:pPr>
            <a:r>
              <a:rPr lang="fi-FI" sz="2000" b="1" dirty="0" err="1">
                <a:latin typeface="Montserrat Light" panose="00000400000000000000" pitchFamily="50" charset="0"/>
                <a:ea typeface="Montserrat"/>
                <a:cs typeface="Montserrat"/>
                <a:sym typeface="Montserrat"/>
              </a:rPr>
              <a:t>Lyt</a:t>
            </a:r>
            <a:r>
              <a:rPr lang="fi-FI" sz="2000" b="1" dirty="0">
                <a:latin typeface="Montserrat Light" panose="00000400000000000000" pitchFamily="50" charset="0"/>
                <a:ea typeface="Montserrat"/>
                <a:cs typeface="Montserrat"/>
                <a:sym typeface="Montserrat"/>
              </a:rPr>
              <a:t> </a:t>
            </a:r>
            <a:r>
              <a:rPr lang="fi-FI" sz="2000" b="1" dirty="0" err="1">
                <a:latin typeface="Montserrat Light" panose="00000400000000000000" pitchFamily="50" charset="0"/>
                <a:ea typeface="Montserrat"/>
                <a:cs typeface="Montserrat"/>
                <a:sym typeface="Montserrat"/>
              </a:rPr>
              <a:t>til</a:t>
            </a:r>
            <a:r>
              <a:rPr lang="fi-FI" sz="2000" b="1" dirty="0">
                <a:latin typeface="Montserrat Light" panose="00000400000000000000" pitchFamily="50" charset="0"/>
                <a:ea typeface="Montserrat"/>
                <a:cs typeface="Montserrat"/>
                <a:sym typeface="Montserrat"/>
              </a:rPr>
              <a:t> </a:t>
            </a:r>
            <a:r>
              <a:rPr lang="fi-FI" sz="2000" b="1" dirty="0" err="1">
                <a:latin typeface="Montserrat Light" panose="00000400000000000000" pitchFamily="50" charset="0"/>
                <a:ea typeface="Montserrat"/>
                <a:cs typeface="Montserrat"/>
                <a:sym typeface="Montserrat"/>
              </a:rPr>
              <a:t>andre</a:t>
            </a:r>
            <a:r>
              <a:rPr lang="fi-FI" sz="2000" dirty="0">
                <a:latin typeface="Montserrat Light" panose="00000400000000000000" pitchFamily="50" charset="0"/>
                <a:ea typeface="Montserrat"/>
                <a:cs typeface="Montserrat"/>
                <a:sym typeface="Montserrat"/>
              </a:rPr>
              <a:t>, </a:t>
            </a:r>
            <a:r>
              <a:rPr lang="fi-FI" sz="2000" dirty="0" err="1">
                <a:latin typeface="Montserrat Light" panose="00000400000000000000" pitchFamily="50" charset="0"/>
                <a:ea typeface="Montserrat"/>
                <a:cs typeface="Montserrat"/>
                <a:sym typeface="Montserrat"/>
              </a:rPr>
              <a:t>afbryd</a:t>
            </a:r>
            <a:r>
              <a:rPr lang="fi-FI" sz="2000" dirty="0">
                <a:latin typeface="Montserrat Light" panose="00000400000000000000" pitchFamily="50" charset="0"/>
                <a:ea typeface="Montserrat"/>
                <a:cs typeface="Montserrat"/>
                <a:sym typeface="Montserrat"/>
              </a:rPr>
              <a:t> </a:t>
            </a:r>
            <a:r>
              <a:rPr lang="fi-FI" sz="2000" dirty="0" err="1">
                <a:latin typeface="Montserrat Light" panose="00000400000000000000" pitchFamily="50" charset="0"/>
                <a:ea typeface="Montserrat"/>
                <a:cs typeface="Montserrat"/>
                <a:sym typeface="Montserrat"/>
              </a:rPr>
              <a:t>ikke</a:t>
            </a:r>
            <a:r>
              <a:rPr lang="fi-FI" sz="2000" dirty="0">
                <a:latin typeface="Montserrat Light" panose="00000400000000000000" pitchFamily="50" charset="0"/>
                <a:ea typeface="Montserrat"/>
                <a:cs typeface="Montserrat"/>
                <a:sym typeface="Montserrat"/>
              </a:rPr>
              <a:t> </a:t>
            </a:r>
            <a:r>
              <a:rPr lang="fi-FI" sz="2000" dirty="0" err="1">
                <a:latin typeface="Montserrat Light" panose="00000400000000000000" pitchFamily="50" charset="0"/>
                <a:ea typeface="Montserrat"/>
                <a:cs typeface="Montserrat"/>
                <a:sym typeface="Montserrat"/>
              </a:rPr>
              <a:t>og</a:t>
            </a:r>
            <a:r>
              <a:rPr lang="fi-FI" sz="2000" dirty="0">
                <a:latin typeface="Montserrat Light" panose="00000400000000000000" pitchFamily="50" charset="0"/>
                <a:ea typeface="Montserrat"/>
                <a:cs typeface="Montserrat"/>
                <a:sym typeface="Montserrat"/>
              </a:rPr>
              <a:t> </a:t>
            </a:r>
            <a:r>
              <a:rPr lang="fi-FI" sz="2000" dirty="0" err="1">
                <a:latin typeface="Montserrat Light" panose="00000400000000000000" pitchFamily="50" charset="0"/>
                <a:ea typeface="Montserrat"/>
                <a:cs typeface="Montserrat"/>
                <a:sym typeface="Montserrat"/>
              </a:rPr>
              <a:t>indled</a:t>
            </a:r>
            <a:r>
              <a:rPr lang="fi-FI" sz="2000" dirty="0">
                <a:latin typeface="Montserrat Light" panose="00000400000000000000" pitchFamily="50" charset="0"/>
                <a:ea typeface="Montserrat"/>
                <a:cs typeface="Montserrat"/>
                <a:sym typeface="Montserrat"/>
              </a:rPr>
              <a:t> </a:t>
            </a:r>
            <a:r>
              <a:rPr lang="fi-FI" sz="2000" dirty="0" err="1">
                <a:latin typeface="Montserrat Light" panose="00000400000000000000" pitchFamily="50" charset="0"/>
                <a:ea typeface="Montserrat"/>
                <a:cs typeface="Montserrat"/>
                <a:sym typeface="Montserrat"/>
              </a:rPr>
              <a:t>ikke</a:t>
            </a:r>
            <a:r>
              <a:rPr lang="fi-FI" sz="2000" dirty="0">
                <a:latin typeface="Montserrat Light" panose="00000400000000000000" pitchFamily="50" charset="0"/>
                <a:ea typeface="Montserrat"/>
                <a:cs typeface="Montserrat"/>
                <a:sym typeface="Montserrat"/>
              </a:rPr>
              <a:t> </a:t>
            </a:r>
            <a:r>
              <a:rPr lang="fi-FI" sz="2000" dirty="0" err="1">
                <a:latin typeface="Montserrat Light" panose="00000400000000000000" pitchFamily="50" charset="0"/>
                <a:ea typeface="Montserrat"/>
                <a:cs typeface="Montserrat"/>
                <a:sym typeface="Montserrat"/>
              </a:rPr>
              <a:t>sideløbende</a:t>
            </a:r>
            <a:r>
              <a:rPr lang="fi-FI" sz="2000" dirty="0">
                <a:latin typeface="Montserrat Light" panose="00000400000000000000" pitchFamily="50" charset="0"/>
                <a:ea typeface="Montserrat"/>
                <a:cs typeface="Montserrat"/>
                <a:sym typeface="Montserrat"/>
              </a:rPr>
              <a:t> </a:t>
            </a:r>
            <a:r>
              <a:rPr lang="fi-FI" sz="2000" dirty="0" err="1">
                <a:latin typeface="Montserrat Light" panose="00000400000000000000" pitchFamily="50" charset="0"/>
                <a:ea typeface="Montserrat"/>
                <a:cs typeface="Montserrat"/>
                <a:sym typeface="Montserrat"/>
              </a:rPr>
              <a:t>diskussioner</a:t>
            </a:r>
            <a:r>
              <a:rPr lang="fi-FI" sz="2000" dirty="0">
                <a:latin typeface="Montserrat Light" panose="00000400000000000000" pitchFamily="50" charset="0"/>
                <a:ea typeface="Montserrat"/>
                <a:cs typeface="Montserrat"/>
                <a:sym typeface="Montserrat"/>
              </a:rPr>
              <a:t>. </a:t>
            </a:r>
            <a:endParaRPr sz="2000" dirty="0">
              <a:latin typeface="Montserrat Light" panose="00000400000000000000" pitchFamily="50" charset="0"/>
              <a:ea typeface="Montserrat"/>
              <a:cs typeface="Montserrat"/>
              <a:sym typeface="Montserrat"/>
            </a:endParaRPr>
          </a:p>
          <a:p>
            <a:pPr marL="228600" lvl="0" indent="-50800" algn="l" rtl="0">
              <a:lnSpc>
                <a:spcPct val="115000"/>
              </a:lnSpc>
              <a:spcBef>
                <a:spcPts val="0"/>
              </a:spcBef>
              <a:spcAft>
                <a:spcPts val="0"/>
              </a:spcAft>
              <a:buClr>
                <a:schemeClr val="dk1"/>
              </a:buClr>
              <a:buSzPts val="2800"/>
              <a:buNone/>
            </a:pPr>
            <a:endParaRPr sz="2000" dirty="0">
              <a:latin typeface="Montserrat Light" panose="00000400000000000000" pitchFamily="50" charset="0"/>
              <a:ea typeface="Montserrat"/>
              <a:cs typeface="Montserrat"/>
              <a:sym typeface="Montserrat"/>
            </a:endParaRPr>
          </a:p>
          <a:p>
            <a:pPr marL="228600" lvl="0" indent="-50800" algn="l" rtl="0">
              <a:lnSpc>
                <a:spcPct val="115000"/>
              </a:lnSpc>
              <a:spcBef>
                <a:spcPts val="0"/>
              </a:spcBef>
              <a:spcAft>
                <a:spcPts val="0"/>
              </a:spcAft>
              <a:buClr>
                <a:schemeClr val="dk1"/>
              </a:buClr>
              <a:buSzPts val="2800"/>
              <a:buNone/>
            </a:pPr>
            <a:r>
              <a:rPr lang="fi-FI" sz="2000" i="1" dirty="0">
                <a:latin typeface="Montserrat Light" panose="00000400000000000000" pitchFamily="50" charset="0"/>
                <a:ea typeface="Montserrat"/>
                <a:cs typeface="Montserrat"/>
                <a:sym typeface="Montserrat"/>
              </a:rPr>
              <a:t>“Alle </a:t>
            </a:r>
            <a:r>
              <a:rPr lang="fi-FI" sz="2000" i="1" dirty="0" err="1">
                <a:latin typeface="Montserrat Light" panose="00000400000000000000" pitchFamily="50" charset="0"/>
                <a:ea typeface="Montserrat"/>
                <a:cs typeface="Montserrat"/>
                <a:sym typeface="Montserrat"/>
              </a:rPr>
              <a:t>skal</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have</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ret</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til</a:t>
            </a:r>
            <a:r>
              <a:rPr lang="fi-FI" sz="2000" i="1" dirty="0">
                <a:latin typeface="Montserrat Light" panose="00000400000000000000" pitchFamily="50" charset="0"/>
                <a:ea typeface="Montserrat"/>
                <a:cs typeface="Montserrat"/>
                <a:sym typeface="Montserrat"/>
              </a:rPr>
              <a:t> at </a:t>
            </a:r>
            <a:r>
              <a:rPr lang="fi-FI" sz="2000" i="1" dirty="0" err="1">
                <a:latin typeface="Montserrat Light" panose="00000400000000000000" pitchFamily="50" charset="0"/>
                <a:ea typeface="Montserrat"/>
                <a:cs typeface="Montserrat"/>
                <a:sym typeface="Montserrat"/>
              </a:rPr>
              <a:t>udtrykke</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deres</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mening</a:t>
            </a:r>
            <a:r>
              <a:rPr lang="fi-FI" sz="2000" i="1" dirty="0">
                <a:latin typeface="Montserrat Light" panose="00000400000000000000" pitchFamily="50" charset="0"/>
                <a:ea typeface="Montserrat"/>
                <a:cs typeface="Montserrat"/>
                <a:sym typeface="Montserrat"/>
              </a:rPr>
              <a:t> i </a:t>
            </a:r>
            <a:r>
              <a:rPr lang="fi-FI" sz="2000" i="1" dirty="0" err="1">
                <a:latin typeface="Montserrat Light" panose="00000400000000000000" pitchFamily="50" charset="0"/>
                <a:ea typeface="Montserrat"/>
                <a:cs typeface="Montserrat"/>
                <a:sym typeface="Montserrat"/>
              </a:rPr>
              <a:t>fred</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og</a:t>
            </a:r>
            <a:r>
              <a:rPr lang="fi-FI" sz="2000" i="1" dirty="0">
                <a:latin typeface="Montserrat Light" panose="00000400000000000000" pitchFamily="50" charset="0"/>
                <a:ea typeface="Montserrat"/>
                <a:cs typeface="Montserrat"/>
                <a:sym typeface="Montserrat"/>
              </a:rPr>
              <a:t> ro. </a:t>
            </a:r>
            <a:r>
              <a:rPr lang="fi-FI" sz="2000" i="1" dirty="0" err="1">
                <a:latin typeface="Montserrat Light" panose="00000400000000000000" pitchFamily="50" charset="0"/>
                <a:ea typeface="Montserrat"/>
                <a:cs typeface="Montserrat"/>
                <a:sym typeface="Montserrat"/>
              </a:rPr>
              <a:t>Det</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er</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vigtigt</a:t>
            </a:r>
            <a:r>
              <a:rPr lang="fi-FI" sz="2000" i="1" dirty="0">
                <a:latin typeface="Montserrat Light" panose="00000400000000000000" pitchFamily="50" charset="0"/>
                <a:ea typeface="Montserrat"/>
                <a:cs typeface="Montserrat"/>
                <a:sym typeface="Montserrat"/>
              </a:rPr>
              <a:t>, at vi </a:t>
            </a:r>
            <a:r>
              <a:rPr lang="fi-FI" sz="2000" i="1" dirty="0" err="1">
                <a:latin typeface="Montserrat Light" panose="00000400000000000000" pitchFamily="50" charset="0"/>
                <a:ea typeface="Montserrat"/>
                <a:cs typeface="Montserrat"/>
                <a:sym typeface="Montserrat"/>
              </a:rPr>
              <a:t>ikke</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afbryder</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hinanden</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eller</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hvisker</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til</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personen</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ved</a:t>
            </a:r>
            <a:r>
              <a:rPr lang="fi-FI" sz="2000" i="1" dirty="0">
                <a:latin typeface="Montserrat Light" panose="00000400000000000000" pitchFamily="50" charset="0"/>
                <a:ea typeface="Montserrat"/>
                <a:cs typeface="Montserrat"/>
                <a:sym typeface="Montserrat"/>
              </a:rPr>
              <a:t> </a:t>
            </a:r>
            <a:r>
              <a:rPr lang="fi-FI" sz="2000" i="1" dirty="0" err="1">
                <a:latin typeface="Montserrat Light" panose="00000400000000000000" pitchFamily="50" charset="0"/>
                <a:ea typeface="Montserrat"/>
                <a:cs typeface="Montserrat"/>
                <a:sym typeface="Montserrat"/>
              </a:rPr>
              <a:t>siden</a:t>
            </a:r>
            <a:r>
              <a:rPr lang="fi-FI" sz="2000" i="1" dirty="0">
                <a:latin typeface="Montserrat Light" panose="00000400000000000000" pitchFamily="50" charset="0"/>
                <a:ea typeface="Montserrat"/>
                <a:cs typeface="Montserrat"/>
                <a:sym typeface="Montserrat"/>
              </a:rPr>
              <a:t> af os.”</a:t>
            </a:r>
            <a:endParaRPr sz="2000" i="1" dirty="0">
              <a:latin typeface="Montserrat Light" panose="00000400000000000000" pitchFamily="50" charset="0"/>
              <a:ea typeface="Montserrat"/>
              <a:cs typeface="Montserrat"/>
              <a:sym typeface="Montserrat"/>
            </a:endParaRPr>
          </a:p>
        </p:txBody>
      </p:sp>
      <p:pic>
        <p:nvPicPr>
          <p:cNvPr id="169" name="Google Shape;169;g3501960729b_0_74" title="Skærmbillede 2025-04-25 kl. 14.25.42.png"/>
          <p:cNvPicPr preferRelativeResize="0"/>
          <p:nvPr/>
        </p:nvPicPr>
        <p:blipFill>
          <a:blip r:embed="rId3">
            <a:alphaModFix/>
          </a:blip>
          <a:stretch>
            <a:fillRect/>
          </a:stretch>
        </p:blipFill>
        <p:spPr>
          <a:xfrm>
            <a:off x="3120400" y="647238"/>
            <a:ext cx="775075" cy="7614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3501960729b_0_34"/>
          <p:cNvSpPr txBox="1">
            <a:spLocks noGrp="1"/>
          </p:cNvSpPr>
          <p:nvPr>
            <p:ph type="title"/>
          </p:nvPr>
        </p:nvSpPr>
        <p:spPr>
          <a:xfrm>
            <a:off x="838200" y="365125"/>
            <a:ext cx="4847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dirty="0" err="1"/>
              <a:t>Spilleregel</a:t>
            </a:r>
            <a:endParaRPr dirty="0"/>
          </a:p>
        </p:txBody>
      </p:sp>
      <p:sp>
        <p:nvSpPr>
          <p:cNvPr id="176" name="Google Shape;176;g3501960729b_0_34"/>
          <p:cNvSpPr txBox="1">
            <a:spLocks noGrp="1"/>
          </p:cNvSpPr>
          <p:nvPr>
            <p:ph type="body" idx="1"/>
          </p:nvPr>
        </p:nvSpPr>
        <p:spPr>
          <a:xfrm>
            <a:off x="838200" y="2141675"/>
            <a:ext cx="9156192" cy="4351200"/>
          </a:xfrm>
          <a:prstGeom prst="rect">
            <a:avLst/>
          </a:prstGeom>
          <a:noFill/>
          <a:ln>
            <a:noFill/>
          </a:ln>
        </p:spPr>
        <p:txBody>
          <a:bodyPr spcFirstLastPara="1" wrap="square" lIns="91425" tIns="45700" rIns="91425" bIns="45700" anchor="t" anchorCtr="0">
            <a:normAutofit/>
          </a:bodyPr>
          <a:lstStyle/>
          <a:p>
            <a:pPr marL="228600" lvl="0" indent="-50800" algn="l" rtl="0">
              <a:lnSpc>
                <a:spcPct val="115000"/>
              </a:lnSpc>
              <a:spcBef>
                <a:spcPts val="0"/>
              </a:spcBef>
              <a:spcAft>
                <a:spcPts val="0"/>
              </a:spcAft>
              <a:buClr>
                <a:schemeClr val="dk1"/>
              </a:buClr>
              <a:buSzPts val="2800"/>
              <a:buNone/>
            </a:pPr>
            <a:r>
              <a:rPr lang="fi-FI" sz="2200" b="1" dirty="0" err="1">
                <a:latin typeface="Montserrat Light" panose="00000400000000000000" pitchFamily="50" charset="0"/>
                <a:ea typeface="Montserrat"/>
                <a:cs typeface="Montserrat"/>
                <a:sym typeface="Montserrat"/>
              </a:rPr>
              <a:t>Deltag</a:t>
            </a:r>
            <a:r>
              <a:rPr lang="fi-FI" sz="2200" dirty="0">
                <a:latin typeface="Montserrat Light" panose="00000400000000000000" pitchFamily="50" charset="0"/>
                <a:ea typeface="Montserrat"/>
                <a:cs typeface="Montserrat"/>
                <a:sym typeface="Montserrat"/>
              </a:rPr>
              <a:t> i </a:t>
            </a:r>
            <a:r>
              <a:rPr lang="fi-FI" sz="2200" dirty="0" err="1">
                <a:latin typeface="Montserrat Light" panose="00000400000000000000" pitchFamily="50" charset="0"/>
                <a:ea typeface="Montserrat"/>
                <a:cs typeface="Montserrat"/>
                <a:sym typeface="Montserrat"/>
              </a:rPr>
              <a:t>det</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som</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andre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siger</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og</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anvend</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hverdagssprog</a:t>
            </a:r>
            <a:r>
              <a:rPr lang="fi-FI" sz="2200"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a:p>
            <a:pPr marL="228600" lvl="0" indent="-50800" algn="l" rtl="0">
              <a:lnSpc>
                <a:spcPct val="115000"/>
              </a:lnSpc>
              <a:spcBef>
                <a:spcPts val="0"/>
              </a:spcBef>
              <a:spcAft>
                <a:spcPts val="0"/>
              </a:spcAft>
              <a:buClr>
                <a:schemeClr val="dk1"/>
              </a:buClr>
              <a:buSzPts val="2800"/>
              <a:buNone/>
            </a:pPr>
            <a:endParaRPr sz="2200" dirty="0">
              <a:latin typeface="Montserrat Light" panose="00000400000000000000" pitchFamily="50" charset="0"/>
              <a:ea typeface="Montserrat"/>
              <a:cs typeface="Montserrat"/>
              <a:sym typeface="Montserrat"/>
            </a:endParaRPr>
          </a:p>
          <a:p>
            <a:pPr marL="228600" lvl="0" indent="-50800" algn="l" rtl="0">
              <a:lnSpc>
                <a:spcPct val="115000"/>
              </a:lnSpc>
              <a:spcBef>
                <a:spcPts val="0"/>
              </a:spcBef>
              <a:spcAft>
                <a:spcPts val="0"/>
              </a:spcAft>
              <a:buClr>
                <a:schemeClr val="dk1"/>
              </a:buClr>
              <a:buSzPts val="2800"/>
              <a:buNone/>
            </a:pPr>
            <a:r>
              <a:rPr lang="fi-FI" sz="2200" i="1" dirty="0">
                <a:latin typeface="Montserrat Light" panose="00000400000000000000" pitchFamily="50" charset="0"/>
                <a:ea typeface="Montserrat"/>
                <a:cs typeface="Montserrat"/>
                <a:sym typeface="Montserrat"/>
              </a:rPr>
              <a:t>“</a:t>
            </a:r>
            <a:r>
              <a:rPr lang="fi-FI" sz="2200" i="1" dirty="0" err="1">
                <a:latin typeface="Montserrat Light" panose="00000400000000000000" pitchFamily="50" charset="0"/>
                <a:ea typeface="Montserrat"/>
                <a:cs typeface="Montserrat"/>
                <a:sym typeface="Montserrat"/>
              </a:rPr>
              <a:t>Formålet</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med</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dialogen</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er</a:t>
            </a:r>
            <a:r>
              <a:rPr lang="fi-FI" sz="2200" i="1" dirty="0">
                <a:latin typeface="Montserrat Light" panose="00000400000000000000" pitchFamily="50" charset="0"/>
                <a:ea typeface="Montserrat"/>
                <a:cs typeface="Montserrat"/>
                <a:sym typeface="Montserrat"/>
              </a:rPr>
              <a:t> at vi </a:t>
            </a:r>
            <a:r>
              <a:rPr lang="fi-FI" sz="2200" i="1" dirty="0" err="1">
                <a:latin typeface="Montserrat Light" panose="00000400000000000000" pitchFamily="50" charset="0"/>
                <a:ea typeface="Montserrat"/>
                <a:cs typeface="Montserrat"/>
                <a:sym typeface="Montserrat"/>
              </a:rPr>
              <a:t>skal</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forsøge</a:t>
            </a:r>
            <a:r>
              <a:rPr lang="fi-FI" sz="2200" i="1" dirty="0">
                <a:latin typeface="Montserrat Light" panose="00000400000000000000" pitchFamily="50" charset="0"/>
                <a:ea typeface="Montserrat"/>
                <a:cs typeface="Montserrat"/>
                <a:sym typeface="Montserrat"/>
              </a:rPr>
              <a:t> at </a:t>
            </a:r>
            <a:r>
              <a:rPr lang="fi-FI" sz="2200" i="1" dirty="0" err="1">
                <a:latin typeface="Montserrat Light" panose="00000400000000000000" pitchFamily="50" charset="0"/>
                <a:ea typeface="Montserrat"/>
                <a:cs typeface="Montserrat"/>
                <a:sym typeface="Montserrat"/>
              </a:rPr>
              <a:t>koble</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det</a:t>
            </a:r>
            <a:r>
              <a:rPr lang="fi-FI" sz="2200" i="1" dirty="0">
                <a:latin typeface="Montserrat Light" panose="00000400000000000000" pitchFamily="50" charset="0"/>
                <a:ea typeface="Montserrat"/>
                <a:cs typeface="Montserrat"/>
                <a:sym typeface="Montserrat"/>
              </a:rPr>
              <a:t>, vi </a:t>
            </a:r>
            <a:r>
              <a:rPr lang="fi-FI" sz="2200" i="1" dirty="0" err="1">
                <a:latin typeface="Montserrat Light" panose="00000400000000000000" pitchFamily="50" charset="0"/>
                <a:ea typeface="Montserrat"/>
                <a:cs typeface="Montserrat"/>
                <a:sym typeface="Montserrat"/>
              </a:rPr>
              <a:t>siger</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til</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det</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andre</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har</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fremhævet</a:t>
            </a:r>
            <a:r>
              <a:rPr lang="fi-FI" sz="2200" i="1" dirty="0">
                <a:latin typeface="Montserrat Light" panose="00000400000000000000" pitchFamily="50" charset="0"/>
                <a:ea typeface="Montserrat"/>
                <a:cs typeface="Montserrat"/>
                <a:sym typeface="Montserrat"/>
              </a:rPr>
              <a:t> i </a:t>
            </a:r>
            <a:r>
              <a:rPr lang="fi-FI" sz="2200" i="1" dirty="0" err="1">
                <a:latin typeface="Montserrat Light" panose="00000400000000000000" pitchFamily="50" charset="0"/>
                <a:ea typeface="Montserrat"/>
                <a:cs typeface="Montserrat"/>
                <a:sym typeface="Montserrat"/>
              </a:rPr>
              <a:t>diskussionen</a:t>
            </a:r>
            <a:r>
              <a:rPr lang="fi-FI" sz="2200" i="1" dirty="0">
                <a:latin typeface="Montserrat Light" panose="00000400000000000000" pitchFamily="50" charset="0"/>
                <a:ea typeface="Montserrat"/>
                <a:cs typeface="Montserrat"/>
                <a:sym typeface="Montserrat"/>
              </a:rPr>
              <a:t>. Vi </a:t>
            </a:r>
            <a:r>
              <a:rPr lang="fi-FI" sz="2200" i="1" dirty="0" err="1">
                <a:latin typeface="Montserrat Light" panose="00000400000000000000" pitchFamily="50" charset="0"/>
                <a:ea typeface="Montserrat"/>
                <a:cs typeface="Montserrat"/>
                <a:sym typeface="Montserrat"/>
              </a:rPr>
              <a:t>skal</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forsøge</a:t>
            </a:r>
            <a:r>
              <a:rPr lang="fi-FI" sz="2200" i="1" dirty="0">
                <a:latin typeface="Montserrat Light" panose="00000400000000000000" pitchFamily="50" charset="0"/>
                <a:ea typeface="Montserrat"/>
                <a:cs typeface="Montserrat"/>
                <a:sym typeface="Montserrat"/>
              </a:rPr>
              <a:t> at </a:t>
            </a:r>
            <a:r>
              <a:rPr lang="fi-FI" sz="2200" i="1" dirty="0" err="1">
                <a:latin typeface="Montserrat Light" panose="00000400000000000000" pitchFamily="50" charset="0"/>
                <a:ea typeface="Montserrat"/>
                <a:cs typeface="Montserrat"/>
                <a:sym typeface="Montserrat"/>
              </a:rPr>
              <a:t>anvende</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hverdagssproget</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og</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undvige</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formelt</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sprog</a:t>
            </a:r>
            <a:r>
              <a:rPr lang="fi-FI" sz="2200" i="1" dirty="0">
                <a:latin typeface="Montserrat Light" panose="00000400000000000000" pitchFamily="50" charset="0"/>
                <a:ea typeface="Montserrat"/>
                <a:cs typeface="Montserrat"/>
                <a:sym typeface="Montserrat"/>
              </a:rPr>
              <a:t>.”</a:t>
            </a:r>
            <a:endParaRPr sz="2200" i="1" dirty="0">
              <a:latin typeface="Montserrat Light" panose="00000400000000000000" pitchFamily="50" charset="0"/>
              <a:ea typeface="Montserrat"/>
              <a:cs typeface="Montserrat"/>
              <a:sym typeface="Montserrat"/>
            </a:endParaRPr>
          </a:p>
        </p:txBody>
      </p:sp>
      <p:pic>
        <p:nvPicPr>
          <p:cNvPr id="179" name="Google Shape;179;g3501960729b_0_34" title="Skærmbillede 2025-04-25 kl. 14.26.13.png"/>
          <p:cNvPicPr preferRelativeResize="0"/>
          <p:nvPr/>
        </p:nvPicPr>
        <p:blipFill>
          <a:blip r:embed="rId3">
            <a:alphaModFix/>
          </a:blip>
          <a:stretch>
            <a:fillRect/>
          </a:stretch>
        </p:blipFill>
        <p:spPr>
          <a:xfrm>
            <a:off x="3110850" y="627113"/>
            <a:ext cx="857975" cy="8017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g3501960729b_0_42"/>
          <p:cNvSpPr txBox="1">
            <a:spLocks noGrp="1"/>
          </p:cNvSpPr>
          <p:nvPr>
            <p:ph type="title"/>
          </p:nvPr>
        </p:nvSpPr>
        <p:spPr>
          <a:xfrm>
            <a:off x="838200" y="365125"/>
            <a:ext cx="4847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a:t>Spilleregel</a:t>
            </a:r>
            <a:endParaRPr/>
          </a:p>
        </p:txBody>
      </p:sp>
      <p:sp>
        <p:nvSpPr>
          <p:cNvPr id="186" name="Google Shape;186;g3501960729b_0_42"/>
          <p:cNvSpPr txBox="1">
            <a:spLocks noGrp="1"/>
          </p:cNvSpPr>
          <p:nvPr>
            <p:ph type="body" idx="1"/>
          </p:nvPr>
        </p:nvSpPr>
        <p:spPr>
          <a:xfrm>
            <a:off x="838200" y="1974563"/>
            <a:ext cx="10271760" cy="4351200"/>
          </a:xfrm>
          <a:prstGeom prst="rect">
            <a:avLst/>
          </a:prstGeom>
          <a:noFill/>
          <a:ln>
            <a:noFill/>
          </a:ln>
        </p:spPr>
        <p:txBody>
          <a:bodyPr spcFirstLastPara="1" wrap="square" lIns="91425" tIns="45700" rIns="91425" bIns="45700" anchor="t" anchorCtr="0">
            <a:normAutofit/>
          </a:bodyPr>
          <a:lstStyle/>
          <a:p>
            <a:pPr marL="228600" lvl="0" indent="-50800" algn="l" rtl="0">
              <a:lnSpc>
                <a:spcPct val="115000"/>
              </a:lnSpc>
              <a:spcBef>
                <a:spcPts val="0"/>
              </a:spcBef>
              <a:spcAft>
                <a:spcPts val="0"/>
              </a:spcAft>
              <a:buClr>
                <a:schemeClr val="dk1"/>
              </a:buClr>
              <a:buSzPts val="2800"/>
              <a:buNone/>
            </a:pPr>
            <a:r>
              <a:rPr lang="fi-FI" sz="2200" b="1" dirty="0" err="1">
                <a:latin typeface="Montserrat Light" panose="00000400000000000000" pitchFamily="50" charset="0"/>
                <a:ea typeface="Montserrat"/>
                <a:cs typeface="Montserrat"/>
                <a:sym typeface="Montserrat"/>
              </a:rPr>
              <a:t>Fortæl</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om</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dine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egne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oplevelser</a:t>
            </a:r>
            <a:r>
              <a:rPr lang="fi-FI" sz="2200"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a:p>
            <a:pPr marL="228600" lvl="0" indent="-50800" algn="l" rtl="0">
              <a:lnSpc>
                <a:spcPct val="115000"/>
              </a:lnSpc>
              <a:spcBef>
                <a:spcPts val="0"/>
              </a:spcBef>
              <a:spcAft>
                <a:spcPts val="0"/>
              </a:spcAft>
              <a:buClr>
                <a:schemeClr val="dk1"/>
              </a:buClr>
              <a:buSzPts val="2800"/>
              <a:buNone/>
            </a:pPr>
            <a:endParaRPr sz="2200" dirty="0">
              <a:latin typeface="Montserrat Light" panose="00000400000000000000" pitchFamily="50" charset="0"/>
              <a:ea typeface="Montserrat"/>
              <a:cs typeface="Montserrat"/>
              <a:sym typeface="Montserrat"/>
            </a:endParaRPr>
          </a:p>
          <a:p>
            <a:pPr marL="228600" lvl="0" indent="-50800" algn="l" rtl="0">
              <a:lnSpc>
                <a:spcPct val="115000"/>
              </a:lnSpc>
              <a:spcBef>
                <a:spcPts val="0"/>
              </a:spcBef>
              <a:spcAft>
                <a:spcPts val="0"/>
              </a:spcAft>
              <a:buClr>
                <a:schemeClr val="dk1"/>
              </a:buClr>
              <a:buSzPts val="2800"/>
              <a:buNone/>
            </a:pPr>
            <a:r>
              <a:rPr lang="fi-FI" sz="2200" i="1" dirty="0">
                <a:latin typeface="Montserrat Light" panose="00000400000000000000" pitchFamily="50" charset="0"/>
                <a:ea typeface="Montserrat"/>
                <a:cs typeface="Montserrat"/>
                <a:sym typeface="Montserrat"/>
              </a:rPr>
              <a:t>“For at vi </a:t>
            </a:r>
            <a:r>
              <a:rPr lang="fi-FI" sz="2200" i="1" dirty="0" err="1">
                <a:latin typeface="Montserrat Light" panose="00000400000000000000" pitchFamily="50" charset="0"/>
                <a:ea typeface="Montserrat"/>
                <a:cs typeface="Montserrat"/>
                <a:sym typeface="Montserrat"/>
              </a:rPr>
              <a:t>bedre</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kan</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forstå</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det</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emne</a:t>
            </a:r>
            <a:r>
              <a:rPr lang="fi-FI" sz="2200" i="1" dirty="0">
                <a:latin typeface="Montserrat Light" panose="00000400000000000000" pitchFamily="50" charset="0"/>
                <a:ea typeface="Montserrat"/>
                <a:cs typeface="Montserrat"/>
                <a:sym typeface="Montserrat"/>
              </a:rPr>
              <a:t>, vi </a:t>
            </a:r>
            <a:r>
              <a:rPr lang="fi-FI" sz="2200" i="1" dirty="0" err="1">
                <a:latin typeface="Montserrat Light" panose="00000400000000000000" pitchFamily="50" charset="0"/>
                <a:ea typeface="Montserrat"/>
                <a:cs typeface="Montserrat"/>
                <a:sym typeface="Montserrat"/>
              </a:rPr>
              <a:t>diskuterer</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og</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hinanden</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er</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det</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godt</a:t>
            </a:r>
            <a:r>
              <a:rPr lang="fi-FI" sz="2200" i="1" dirty="0">
                <a:latin typeface="Montserrat Light" panose="00000400000000000000" pitchFamily="50" charset="0"/>
                <a:ea typeface="Montserrat"/>
                <a:cs typeface="Montserrat"/>
                <a:sym typeface="Montserrat"/>
              </a:rPr>
              <a:t> at </a:t>
            </a:r>
            <a:r>
              <a:rPr lang="fi-FI" sz="2200" i="1" dirty="0" err="1">
                <a:latin typeface="Montserrat Light" panose="00000400000000000000" pitchFamily="50" charset="0"/>
                <a:ea typeface="Montserrat"/>
                <a:cs typeface="Montserrat"/>
                <a:sym typeface="Montserrat"/>
              </a:rPr>
              <a:t>tale</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om</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vores</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egne</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erfaringer</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Det</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betyder</a:t>
            </a:r>
            <a:r>
              <a:rPr lang="fi-FI" sz="2200" i="1" dirty="0">
                <a:latin typeface="Montserrat Light" panose="00000400000000000000" pitchFamily="50" charset="0"/>
                <a:ea typeface="Montserrat"/>
                <a:cs typeface="Montserrat"/>
                <a:sym typeface="Montserrat"/>
              </a:rPr>
              <a:t>, at vi </a:t>
            </a:r>
            <a:r>
              <a:rPr lang="fi-FI" sz="2200" i="1" dirty="0" err="1">
                <a:latin typeface="Montserrat Light" panose="00000400000000000000" pitchFamily="50" charset="0"/>
                <a:ea typeface="Montserrat"/>
                <a:cs typeface="Montserrat"/>
                <a:sym typeface="Montserrat"/>
              </a:rPr>
              <a:t>fortæller</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andre</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hvilke</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faktorer</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begivenheder</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og</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situationer</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der</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har</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påvirket</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vores</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egne</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opfattelser</a:t>
            </a:r>
            <a:r>
              <a:rPr lang="fi-FI" sz="2200" i="1" dirty="0">
                <a:latin typeface="Montserrat Light" panose="00000400000000000000" pitchFamily="50" charset="0"/>
                <a:ea typeface="Montserrat"/>
                <a:cs typeface="Montserrat"/>
                <a:sym typeface="Montserrat"/>
              </a:rPr>
              <a:t>.”</a:t>
            </a:r>
            <a:endParaRPr sz="2200" i="1" dirty="0">
              <a:latin typeface="Montserrat Light" panose="00000400000000000000" pitchFamily="50" charset="0"/>
              <a:ea typeface="Montserrat"/>
              <a:cs typeface="Montserrat"/>
              <a:sym typeface="Montserrat"/>
            </a:endParaRPr>
          </a:p>
        </p:txBody>
      </p:sp>
      <p:pic>
        <p:nvPicPr>
          <p:cNvPr id="189" name="Google Shape;189;g3501960729b_0_42" title="Skærmbillede 2025-04-25 kl. 14.27.27.png"/>
          <p:cNvPicPr preferRelativeResize="0"/>
          <p:nvPr/>
        </p:nvPicPr>
        <p:blipFill>
          <a:blip r:embed="rId3">
            <a:alphaModFix/>
          </a:blip>
          <a:stretch>
            <a:fillRect/>
          </a:stretch>
        </p:blipFill>
        <p:spPr>
          <a:xfrm>
            <a:off x="3124775" y="648863"/>
            <a:ext cx="839450" cy="7582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g3501960729b_0_58"/>
          <p:cNvSpPr txBox="1">
            <a:spLocks noGrp="1"/>
          </p:cNvSpPr>
          <p:nvPr>
            <p:ph type="title"/>
          </p:nvPr>
        </p:nvSpPr>
        <p:spPr>
          <a:xfrm>
            <a:off x="838200" y="365125"/>
            <a:ext cx="4847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a:t>Spilleregel</a:t>
            </a:r>
            <a:endParaRPr/>
          </a:p>
        </p:txBody>
      </p:sp>
      <p:sp>
        <p:nvSpPr>
          <p:cNvPr id="196" name="Google Shape;196;g3501960729b_0_58"/>
          <p:cNvSpPr txBox="1">
            <a:spLocks noGrp="1"/>
          </p:cNvSpPr>
          <p:nvPr>
            <p:ph type="body" idx="1"/>
          </p:nvPr>
        </p:nvSpPr>
        <p:spPr>
          <a:xfrm>
            <a:off x="838200" y="1825625"/>
            <a:ext cx="10235184" cy="4351200"/>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r>
              <a:rPr lang="fi-FI" sz="2200" b="1" dirty="0" err="1">
                <a:latin typeface="Montserrat Light" panose="00000400000000000000" pitchFamily="50" charset="0"/>
                <a:ea typeface="Montserrat"/>
                <a:cs typeface="Montserrat"/>
                <a:sym typeface="Montserrat"/>
              </a:rPr>
              <a:t>Vær</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nærværende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og</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respekter</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andre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og</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diskussionens</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fortrolighed</a:t>
            </a:r>
            <a:r>
              <a:rPr lang="fi-FI" sz="2200"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a:p>
            <a:pPr marL="228600" lvl="0" indent="-50800" algn="l" rtl="0">
              <a:lnSpc>
                <a:spcPct val="90000"/>
              </a:lnSpc>
              <a:spcBef>
                <a:spcPts val="0"/>
              </a:spcBef>
              <a:spcAft>
                <a:spcPts val="0"/>
              </a:spcAft>
              <a:buClr>
                <a:schemeClr val="dk1"/>
              </a:buClr>
              <a:buSzPts val="2800"/>
              <a:buNone/>
            </a:pPr>
            <a:endParaRPr sz="2200" dirty="0">
              <a:latin typeface="Montserrat Light" panose="00000400000000000000" pitchFamily="50" charset="0"/>
              <a:ea typeface="Montserrat"/>
              <a:cs typeface="Montserrat"/>
              <a:sym typeface="Montserrat"/>
            </a:endParaRPr>
          </a:p>
          <a:p>
            <a:pPr marL="228600" lvl="0" indent="-50800" algn="l" rtl="0">
              <a:lnSpc>
                <a:spcPct val="90000"/>
              </a:lnSpc>
              <a:spcBef>
                <a:spcPts val="0"/>
              </a:spcBef>
              <a:spcAft>
                <a:spcPts val="0"/>
              </a:spcAft>
              <a:buClr>
                <a:schemeClr val="dk1"/>
              </a:buClr>
              <a:buSzPts val="2800"/>
              <a:buNone/>
            </a:pPr>
            <a:r>
              <a:rPr lang="fi-FI" sz="2200" i="1" dirty="0">
                <a:latin typeface="Montserrat Light" panose="00000400000000000000" pitchFamily="50" charset="0"/>
                <a:ea typeface="Montserrat"/>
                <a:cs typeface="Montserrat"/>
                <a:sym typeface="Montserrat"/>
              </a:rPr>
              <a:t>“I </a:t>
            </a:r>
            <a:r>
              <a:rPr lang="fi-FI" sz="2200" i="1" dirty="0" err="1">
                <a:latin typeface="Montserrat Light" panose="00000400000000000000" pitchFamily="50" charset="0"/>
                <a:ea typeface="Montserrat"/>
                <a:cs typeface="Montserrat"/>
                <a:sym typeface="Montserrat"/>
              </a:rPr>
              <a:t>dialogen</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er</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det</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vigtigt</a:t>
            </a:r>
            <a:r>
              <a:rPr lang="fi-FI" sz="2200" i="1" dirty="0">
                <a:latin typeface="Montserrat Light" panose="00000400000000000000" pitchFamily="50" charset="0"/>
                <a:ea typeface="Montserrat"/>
                <a:cs typeface="Montserrat"/>
                <a:sym typeface="Montserrat"/>
              </a:rPr>
              <a:t>, at vi </a:t>
            </a:r>
            <a:r>
              <a:rPr lang="fi-FI" sz="2200" i="1" dirty="0" err="1">
                <a:latin typeface="Montserrat Light" panose="00000400000000000000" pitchFamily="50" charset="0"/>
                <a:ea typeface="Montserrat"/>
                <a:cs typeface="Montserrat"/>
                <a:sym typeface="Montserrat"/>
              </a:rPr>
              <a:t>koncentrerer</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os</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helt</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om</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hinanden</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og</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om</a:t>
            </a:r>
            <a:r>
              <a:rPr lang="fi-FI" sz="2200" i="1" dirty="0">
                <a:latin typeface="Montserrat Light" panose="00000400000000000000" pitchFamily="50" charset="0"/>
                <a:ea typeface="Montserrat"/>
                <a:cs typeface="Montserrat"/>
                <a:sym typeface="Montserrat"/>
              </a:rPr>
              <a:t> at </a:t>
            </a:r>
            <a:r>
              <a:rPr lang="fi-FI" sz="2200" i="1" dirty="0" err="1">
                <a:latin typeface="Montserrat Light" panose="00000400000000000000" pitchFamily="50" charset="0"/>
                <a:ea typeface="Montserrat"/>
                <a:cs typeface="Montserrat"/>
                <a:sym typeface="Montserrat"/>
              </a:rPr>
              <a:t>forstå</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den</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sag</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der</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diskuteres</a:t>
            </a:r>
            <a:r>
              <a:rPr lang="fi-FI" sz="2200" i="1" dirty="0">
                <a:latin typeface="Montserrat Light" panose="00000400000000000000" pitchFamily="50" charset="0"/>
                <a:ea typeface="Montserrat"/>
                <a:cs typeface="Montserrat"/>
                <a:sym typeface="Montserrat"/>
              </a:rPr>
              <a:t>. Vi </a:t>
            </a:r>
            <a:r>
              <a:rPr lang="fi-FI" sz="2200" i="1" dirty="0" err="1">
                <a:latin typeface="Montserrat Light" panose="00000400000000000000" pitchFamily="50" charset="0"/>
                <a:ea typeface="Montserrat"/>
                <a:cs typeface="Montserrat"/>
                <a:sym typeface="Montserrat"/>
              </a:rPr>
              <a:t>skal</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respektere</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folks</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forskellige</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synspunkter</a:t>
            </a:r>
            <a:r>
              <a:rPr lang="fi-FI" sz="2200" i="1" dirty="0">
                <a:latin typeface="Montserrat Light" panose="00000400000000000000" pitchFamily="50" charset="0"/>
                <a:ea typeface="Montserrat"/>
                <a:cs typeface="Montserrat"/>
                <a:sym typeface="Montserrat"/>
              </a:rPr>
              <a:t>. Vi </a:t>
            </a:r>
            <a:r>
              <a:rPr lang="fi-FI" sz="2200" i="1" dirty="0" err="1">
                <a:latin typeface="Montserrat Light" panose="00000400000000000000" pitchFamily="50" charset="0"/>
                <a:ea typeface="Montserrat"/>
                <a:cs typeface="Montserrat"/>
                <a:sym typeface="Montserrat"/>
              </a:rPr>
              <a:t>skal</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sørge</a:t>
            </a:r>
            <a:r>
              <a:rPr lang="fi-FI" sz="2200" i="1" dirty="0">
                <a:latin typeface="Montserrat Light" panose="00000400000000000000" pitchFamily="50" charset="0"/>
                <a:ea typeface="Montserrat"/>
                <a:cs typeface="Montserrat"/>
                <a:sym typeface="Montserrat"/>
              </a:rPr>
              <a:t> for at </a:t>
            </a:r>
            <a:r>
              <a:rPr lang="fi-FI" sz="2200" i="1" dirty="0" err="1">
                <a:latin typeface="Montserrat Light" panose="00000400000000000000" pitchFamily="50" charset="0"/>
                <a:ea typeface="Montserrat"/>
                <a:cs typeface="Montserrat"/>
                <a:sym typeface="Montserrat"/>
              </a:rPr>
              <a:t>holde</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diskussionen</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fortrolig</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så</a:t>
            </a:r>
            <a:r>
              <a:rPr lang="fi-FI" sz="2200" i="1" dirty="0">
                <a:latin typeface="Montserrat Light" panose="00000400000000000000" pitchFamily="50" charset="0"/>
                <a:ea typeface="Montserrat"/>
                <a:cs typeface="Montserrat"/>
                <a:sym typeface="Montserrat"/>
              </a:rPr>
              <a:t> alle </a:t>
            </a:r>
            <a:r>
              <a:rPr lang="fi-FI" sz="2200" i="1" dirty="0" err="1">
                <a:latin typeface="Montserrat Light" panose="00000400000000000000" pitchFamily="50" charset="0"/>
                <a:ea typeface="Montserrat"/>
                <a:cs typeface="Montserrat"/>
                <a:sym typeface="Montserrat"/>
              </a:rPr>
              <a:t>kan</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tale</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så</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frit</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som</a:t>
            </a:r>
            <a:r>
              <a:rPr lang="fi-FI" sz="2200" i="1" dirty="0">
                <a:latin typeface="Montserrat Light" panose="00000400000000000000" pitchFamily="50" charset="0"/>
                <a:ea typeface="Montserrat"/>
                <a:cs typeface="Montserrat"/>
                <a:sym typeface="Montserrat"/>
              </a:rPr>
              <a:t> </a:t>
            </a:r>
            <a:r>
              <a:rPr lang="fi-FI" sz="2200" i="1" dirty="0" err="1">
                <a:latin typeface="Montserrat Light" panose="00000400000000000000" pitchFamily="50" charset="0"/>
                <a:ea typeface="Montserrat"/>
                <a:cs typeface="Montserrat"/>
                <a:sym typeface="Montserrat"/>
              </a:rPr>
              <a:t>muligt</a:t>
            </a:r>
            <a:r>
              <a:rPr lang="fi-FI" sz="2200" i="1" dirty="0">
                <a:latin typeface="Montserrat Light" panose="00000400000000000000" pitchFamily="50" charset="0"/>
                <a:ea typeface="Montserrat"/>
                <a:cs typeface="Montserrat"/>
                <a:sym typeface="Montserrat"/>
              </a:rPr>
              <a:t>.”</a:t>
            </a:r>
            <a:endParaRPr sz="2200" i="1" dirty="0">
              <a:solidFill>
                <a:srgbClr val="1F1F1F"/>
              </a:solidFill>
              <a:latin typeface="Montserrat Light" panose="00000400000000000000" pitchFamily="50" charset="0"/>
              <a:ea typeface="Montserrat"/>
              <a:cs typeface="Montserrat"/>
              <a:sym typeface="Montserrat"/>
            </a:endParaRPr>
          </a:p>
          <a:p>
            <a:pPr marL="228600" lvl="0" indent="-50800" algn="l" rtl="0">
              <a:lnSpc>
                <a:spcPct val="90000"/>
              </a:lnSpc>
              <a:spcBef>
                <a:spcPts val="0"/>
              </a:spcBef>
              <a:spcAft>
                <a:spcPts val="0"/>
              </a:spcAft>
              <a:buClr>
                <a:schemeClr val="dk1"/>
              </a:buClr>
              <a:buSzPts val="2800"/>
              <a:buNone/>
            </a:pPr>
            <a:endParaRPr sz="2200" i="1" dirty="0">
              <a:latin typeface="Montserrat Light" panose="00000400000000000000" pitchFamily="50" charset="0"/>
              <a:ea typeface="Montserrat"/>
              <a:cs typeface="Montserrat"/>
              <a:sym typeface="Montserrat"/>
            </a:endParaRPr>
          </a:p>
        </p:txBody>
      </p:sp>
      <p:pic>
        <p:nvPicPr>
          <p:cNvPr id="199" name="Google Shape;199;g3501960729b_0_58" title="Skærmbillede 2025-04-25 kl. 14.28.29.png"/>
          <p:cNvPicPr preferRelativeResize="0"/>
          <p:nvPr/>
        </p:nvPicPr>
        <p:blipFill>
          <a:blip r:embed="rId3">
            <a:alphaModFix/>
          </a:blip>
          <a:stretch>
            <a:fillRect/>
          </a:stretch>
        </p:blipFill>
        <p:spPr>
          <a:xfrm>
            <a:off x="3122725" y="647212"/>
            <a:ext cx="841675" cy="761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3501960729b_0_86"/>
          <p:cNvSpPr txBox="1">
            <a:spLocks noGrp="1"/>
          </p:cNvSpPr>
          <p:nvPr>
            <p:ph type="title"/>
          </p:nvPr>
        </p:nvSpPr>
        <p:spPr>
          <a:xfrm>
            <a:off x="753524" y="682625"/>
            <a:ext cx="6479379"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dirty="0" err="1"/>
              <a:t>Dialogpaus</a:t>
            </a:r>
            <a:r>
              <a:rPr lang="fi-FI" dirty="0"/>
              <a:t> </a:t>
            </a:r>
            <a:r>
              <a:rPr lang="fi-FI" dirty="0" err="1"/>
              <a:t>Samtalespørgsmål</a:t>
            </a:r>
            <a:endParaRPr dirty="0"/>
          </a:p>
        </p:txBody>
      </p:sp>
      <p:sp>
        <p:nvSpPr>
          <p:cNvPr id="208" name="Google Shape;208;g3501960729b_0_86"/>
          <p:cNvSpPr txBox="1">
            <a:spLocks noGrp="1"/>
          </p:cNvSpPr>
          <p:nvPr>
            <p:ph type="body" idx="1"/>
          </p:nvPr>
        </p:nvSpPr>
        <p:spPr>
          <a:xfrm>
            <a:off x="611632" y="2008325"/>
            <a:ext cx="8148320" cy="4351200"/>
          </a:xfrm>
          <a:prstGeom prst="rect">
            <a:avLst/>
          </a:prstGeom>
          <a:noFill/>
          <a:ln>
            <a:noFill/>
          </a:ln>
        </p:spPr>
        <p:txBody>
          <a:bodyPr spcFirstLastPara="1" wrap="square" lIns="91425" tIns="45700" rIns="91425" bIns="45700" anchor="t" anchorCtr="0">
            <a:normAutofit/>
          </a:bodyPr>
          <a:lstStyle/>
          <a:p>
            <a:pPr marL="342900">
              <a:spcBef>
                <a:spcPts val="0"/>
              </a:spcBef>
              <a:buSzPts val="2800"/>
            </a:pPr>
            <a:endParaRPr sz="2200" dirty="0"/>
          </a:p>
          <a:p>
            <a:pPr marL="520700">
              <a:spcBef>
                <a:spcPts val="0"/>
              </a:spcBef>
              <a:buSzPts val="2800"/>
            </a:pPr>
            <a:r>
              <a:rPr lang="fi-FI" sz="2200" dirty="0" err="1"/>
              <a:t>Hvordan</a:t>
            </a:r>
            <a:r>
              <a:rPr lang="fi-FI" sz="2200" dirty="0"/>
              <a:t> </a:t>
            </a:r>
            <a:r>
              <a:rPr lang="fi-FI" sz="2200" dirty="0" err="1"/>
              <a:t>ser</a:t>
            </a:r>
            <a:r>
              <a:rPr lang="fi-FI" sz="2200" dirty="0"/>
              <a:t> du </a:t>
            </a:r>
            <a:r>
              <a:rPr lang="fi-FI" sz="2200" dirty="0" err="1"/>
              <a:t>på</a:t>
            </a:r>
            <a:r>
              <a:rPr lang="fi-FI" sz="2200" dirty="0"/>
              <a:t> </a:t>
            </a:r>
            <a:r>
              <a:rPr lang="fi-FI" sz="2200" dirty="0" err="1"/>
              <a:t>tekstilindustrien</a:t>
            </a:r>
            <a:r>
              <a:rPr lang="fi-FI" sz="2200" dirty="0"/>
              <a:t>?</a:t>
            </a:r>
            <a:endParaRPr sz="2200" dirty="0"/>
          </a:p>
          <a:p>
            <a:pPr marL="520700">
              <a:spcBef>
                <a:spcPts val="0"/>
              </a:spcBef>
              <a:buSzPts val="2800"/>
            </a:pPr>
            <a:endParaRPr sz="2200" dirty="0"/>
          </a:p>
          <a:p>
            <a:pPr marL="520700">
              <a:spcBef>
                <a:spcPts val="0"/>
              </a:spcBef>
              <a:buSzPts val="2800"/>
            </a:pPr>
            <a:r>
              <a:rPr lang="fi-FI" sz="2200" dirty="0" err="1"/>
              <a:t>Hvad</a:t>
            </a:r>
            <a:r>
              <a:rPr lang="fi-FI" sz="2200" dirty="0"/>
              <a:t> </a:t>
            </a:r>
            <a:r>
              <a:rPr lang="fi-FI" sz="2200" dirty="0" err="1"/>
              <a:t>gør</a:t>
            </a:r>
            <a:r>
              <a:rPr lang="fi-FI" sz="2200" dirty="0"/>
              <a:t> du, </a:t>
            </a:r>
            <a:r>
              <a:rPr lang="fi-FI" sz="2200" dirty="0" err="1"/>
              <a:t>når</a:t>
            </a:r>
            <a:r>
              <a:rPr lang="fi-FI" sz="2200" dirty="0"/>
              <a:t> du </a:t>
            </a:r>
            <a:r>
              <a:rPr lang="fi-FI" sz="2200" dirty="0" err="1"/>
              <a:t>skal</a:t>
            </a:r>
            <a:r>
              <a:rPr lang="fi-FI" sz="2200" dirty="0"/>
              <a:t> </a:t>
            </a:r>
            <a:r>
              <a:rPr lang="fi-FI" sz="2200" dirty="0" err="1"/>
              <a:t>have</a:t>
            </a:r>
            <a:r>
              <a:rPr lang="fi-FI" sz="2200" dirty="0"/>
              <a:t> nyt </a:t>
            </a:r>
            <a:r>
              <a:rPr lang="fi-FI" sz="2200" dirty="0" err="1"/>
              <a:t>tøj</a:t>
            </a:r>
            <a:r>
              <a:rPr lang="fi-FI" sz="2200" dirty="0"/>
              <a:t>?</a:t>
            </a:r>
            <a:endParaRPr sz="2200" dirty="0"/>
          </a:p>
          <a:p>
            <a:pPr marL="520700">
              <a:spcBef>
                <a:spcPts val="0"/>
              </a:spcBef>
              <a:buSzPts val="2800"/>
            </a:pPr>
            <a:endParaRPr sz="2200" dirty="0"/>
          </a:p>
          <a:p>
            <a:pPr marL="520700">
              <a:spcBef>
                <a:spcPts val="0"/>
              </a:spcBef>
              <a:buSzPts val="2800"/>
            </a:pPr>
            <a:r>
              <a:rPr lang="fi-FI" sz="2200" dirty="0" err="1"/>
              <a:t>Har</a:t>
            </a:r>
            <a:r>
              <a:rPr lang="fi-FI" sz="2200" dirty="0"/>
              <a:t> du </a:t>
            </a:r>
            <a:r>
              <a:rPr lang="fi-FI" sz="2200" dirty="0" err="1"/>
              <a:t>nogle</a:t>
            </a:r>
            <a:r>
              <a:rPr lang="fi-FI" sz="2200" dirty="0"/>
              <a:t> </a:t>
            </a:r>
            <a:r>
              <a:rPr lang="fi-FI" sz="2200" dirty="0" err="1"/>
              <a:t>gode</a:t>
            </a:r>
            <a:r>
              <a:rPr lang="fi-FI" sz="2200" dirty="0"/>
              <a:t> </a:t>
            </a:r>
            <a:r>
              <a:rPr lang="fi-FI" sz="2200" dirty="0" err="1"/>
              <a:t>eksempler</a:t>
            </a:r>
            <a:r>
              <a:rPr lang="fi-FI" sz="2200" dirty="0"/>
              <a:t> </a:t>
            </a:r>
            <a:r>
              <a:rPr lang="fi-FI" sz="2200" dirty="0" err="1"/>
              <a:t>på</a:t>
            </a:r>
            <a:r>
              <a:rPr lang="fi-FI" sz="2200" dirty="0"/>
              <a:t> </a:t>
            </a:r>
            <a:r>
              <a:rPr lang="fi-FI" sz="2200" dirty="0" err="1"/>
              <a:t>hvordan</a:t>
            </a:r>
            <a:r>
              <a:rPr lang="fi-FI" sz="2200" dirty="0"/>
              <a:t> vi </a:t>
            </a:r>
            <a:r>
              <a:rPr lang="fi-FI" sz="2200" dirty="0" err="1"/>
              <a:t>kan</a:t>
            </a:r>
            <a:r>
              <a:rPr lang="fi-FI" sz="2200" dirty="0"/>
              <a:t> </a:t>
            </a:r>
            <a:r>
              <a:rPr lang="fi-FI" sz="2200" dirty="0" err="1"/>
              <a:t>spare</a:t>
            </a:r>
            <a:r>
              <a:rPr lang="fi-FI" sz="2200" dirty="0"/>
              <a:t> </a:t>
            </a:r>
            <a:r>
              <a:rPr lang="fi-FI" sz="2200" dirty="0" err="1"/>
              <a:t>på</a:t>
            </a:r>
            <a:r>
              <a:rPr lang="fi-FI" sz="2200" dirty="0"/>
              <a:t> </a:t>
            </a:r>
            <a:r>
              <a:rPr lang="fi-FI" sz="2200" dirty="0" err="1"/>
              <a:t>vores</a:t>
            </a:r>
            <a:r>
              <a:rPr lang="fi-FI" sz="2200" dirty="0"/>
              <a:t> </a:t>
            </a:r>
            <a:r>
              <a:rPr lang="fi-FI" sz="2200" dirty="0" err="1"/>
              <a:t>ressourcer</a:t>
            </a:r>
            <a:r>
              <a:rPr lang="fi-FI" sz="2200" dirty="0"/>
              <a:t>?</a:t>
            </a:r>
            <a:endParaRPr sz="2200" dirty="0"/>
          </a:p>
          <a:p>
            <a:pPr marL="520700">
              <a:spcBef>
                <a:spcPts val="0"/>
              </a:spcBef>
              <a:buSzPts val="2800"/>
            </a:pPr>
            <a:endParaRPr sz="2200" dirty="0"/>
          </a:p>
          <a:p>
            <a:pPr marL="520700">
              <a:spcBef>
                <a:spcPts val="0"/>
              </a:spcBef>
              <a:buSzPts val="2800"/>
            </a:pPr>
            <a:endParaRPr sz="2200" dirty="0"/>
          </a:p>
          <a:p>
            <a:pPr marL="342900">
              <a:spcBef>
                <a:spcPts val="0"/>
              </a:spcBef>
              <a:buSzPts val="2800"/>
            </a:pPr>
            <a:endParaRPr sz="2400" dirty="0"/>
          </a:p>
        </p:txBody>
      </p:sp>
      <p:pic>
        <p:nvPicPr>
          <p:cNvPr id="209" name="Google Shape;209;g3501960729b_0_86" title="Skærmbillede 2025-04-25 kl. 13.29.44.png"/>
          <p:cNvPicPr preferRelativeResize="0"/>
          <p:nvPr/>
        </p:nvPicPr>
        <p:blipFill>
          <a:blip r:embed="rId3">
            <a:alphaModFix/>
          </a:blip>
          <a:stretch>
            <a:fillRect/>
          </a:stretch>
        </p:blipFill>
        <p:spPr>
          <a:xfrm>
            <a:off x="9170785" y="2008325"/>
            <a:ext cx="2100188" cy="2175600"/>
          </a:xfrm>
          <a:prstGeom prst="rect">
            <a:avLst/>
          </a:prstGeom>
          <a:noFill/>
          <a:ln>
            <a:noFill/>
          </a:ln>
        </p:spPr>
      </p:pic>
      <p:sp>
        <p:nvSpPr>
          <p:cNvPr id="3" name="Tekstiruutu 4">
            <a:extLst>
              <a:ext uri="{FF2B5EF4-FFF2-40B4-BE49-F238E27FC236}">
                <a16:creationId xmlns:a16="http://schemas.microsoft.com/office/drawing/2014/main" id="{F74802E2-A3BF-38BD-1AC0-9EDA472FCF9C}"/>
              </a:ext>
            </a:extLst>
          </p:cNvPr>
          <p:cNvSpPr txBox="1"/>
          <p:nvPr/>
        </p:nvSpPr>
        <p:spPr>
          <a:xfrm>
            <a:off x="9092287" y="4193415"/>
            <a:ext cx="2900931" cy="20005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buClr>
                <a:srgbClr val="000000"/>
              </a:buClr>
              <a:buSzPts val="1400"/>
              <a:defRPr/>
            </a:pPr>
            <a:r>
              <a:rPr kumimoji="0" lang="da-DK" sz="700" b="0" i="0"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rPr>
              <a:t>Billlede: </a:t>
            </a:r>
            <a:r>
              <a:rPr lang="da-DK" sz="700" dirty="0">
                <a:solidFill>
                  <a:srgbClr val="000000"/>
                </a:solidFill>
                <a:latin typeface="Montserrat Light" panose="00000400000000000000" pitchFamily="50" charset="0"/>
                <a:ea typeface="Gill Sans"/>
                <a:cs typeface="Gill Sans"/>
                <a:sym typeface="Gill Sans"/>
              </a:rPr>
              <a:t>Stiftelsen Dialogpaus, www.dialogpaus.fi </a:t>
            </a:r>
            <a:endParaRPr kumimoji="0" lang="sv-SE" sz="700" b="0" i="1"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3501960729b_0_93"/>
          <p:cNvSpPr txBox="1">
            <a:spLocks noGrp="1"/>
          </p:cNvSpPr>
          <p:nvPr>
            <p:ph type="title"/>
          </p:nvPr>
        </p:nvSpPr>
        <p:spPr>
          <a:xfrm>
            <a:off x="838200" y="502285"/>
            <a:ext cx="4847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sz="3800" dirty="0" err="1"/>
              <a:t>Lineær</a:t>
            </a:r>
            <a:r>
              <a:rPr lang="fi-FI" sz="3800" dirty="0"/>
              <a:t> </a:t>
            </a:r>
            <a:r>
              <a:rPr lang="fi-FI" sz="3800" dirty="0" err="1"/>
              <a:t>og</a:t>
            </a:r>
            <a:r>
              <a:rPr lang="fi-FI" sz="3800" dirty="0"/>
              <a:t> </a:t>
            </a:r>
            <a:r>
              <a:rPr lang="fi-FI" sz="3800" dirty="0" err="1"/>
              <a:t>cirkulær</a:t>
            </a:r>
            <a:r>
              <a:rPr lang="fi-FI" sz="3800" dirty="0"/>
              <a:t> </a:t>
            </a:r>
            <a:r>
              <a:rPr lang="fi-FI" sz="3800" dirty="0" err="1"/>
              <a:t>økonomi</a:t>
            </a:r>
            <a:endParaRPr sz="3800" dirty="0"/>
          </a:p>
        </p:txBody>
      </p:sp>
      <p:sp>
        <p:nvSpPr>
          <p:cNvPr id="217" name="Google Shape;217;g3501960729b_0_93"/>
          <p:cNvSpPr txBox="1">
            <a:spLocks noGrp="1"/>
          </p:cNvSpPr>
          <p:nvPr>
            <p:ph type="body" idx="1"/>
          </p:nvPr>
        </p:nvSpPr>
        <p:spPr>
          <a:xfrm>
            <a:off x="753588" y="1928569"/>
            <a:ext cx="6424452" cy="4514100"/>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r>
              <a:rPr lang="fi-FI" sz="2200" u="sng" dirty="0" err="1">
                <a:latin typeface="Montserrat Light" panose="00000400000000000000" pitchFamily="50" charset="0"/>
                <a:ea typeface="Montserrat"/>
                <a:cs typeface="Montserrat"/>
                <a:sym typeface="Montserrat"/>
              </a:rPr>
              <a:t>Lineær</a:t>
            </a:r>
            <a:r>
              <a:rPr lang="fi-FI" sz="2200" u="sng" dirty="0">
                <a:latin typeface="Montserrat Light" panose="00000400000000000000" pitchFamily="50" charset="0"/>
                <a:ea typeface="Montserrat"/>
                <a:cs typeface="Montserrat"/>
                <a:sym typeface="Montserrat"/>
              </a:rPr>
              <a:t> </a:t>
            </a:r>
            <a:r>
              <a:rPr lang="fi-FI" sz="2200" u="sng" dirty="0" err="1">
                <a:latin typeface="Montserrat Light" panose="00000400000000000000" pitchFamily="50" charset="0"/>
                <a:ea typeface="Montserrat"/>
                <a:cs typeface="Montserrat"/>
                <a:sym typeface="Montserrat"/>
              </a:rPr>
              <a:t>økonomi</a:t>
            </a:r>
            <a:r>
              <a:rPr lang="fi-FI" sz="2200" u="sng" dirty="0">
                <a:latin typeface="Montserrat Light" panose="00000400000000000000" pitchFamily="50" charset="0"/>
                <a:ea typeface="Montserrat"/>
                <a:cs typeface="Montserrat"/>
                <a:sym typeface="Montserrat"/>
              </a:rPr>
              <a:t>:</a:t>
            </a:r>
            <a:endParaRPr sz="2200" u="sng" dirty="0">
              <a:latin typeface="Montserrat Light" panose="00000400000000000000" pitchFamily="50" charset="0"/>
              <a:ea typeface="Montserrat"/>
              <a:cs typeface="Montserrat"/>
              <a:sym typeface="Montserrat"/>
            </a:endParaRPr>
          </a:p>
          <a:p>
            <a:pPr marL="228600" lvl="0" indent="-50800" algn="l" rtl="0">
              <a:lnSpc>
                <a:spcPct val="90000"/>
              </a:lnSpc>
              <a:spcBef>
                <a:spcPts val="0"/>
              </a:spcBef>
              <a:spcAft>
                <a:spcPts val="0"/>
              </a:spcAft>
              <a:buClr>
                <a:schemeClr val="dk1"/>
              </a:buClr>
              <a:buSzPts val="2800"/>
              <a:buNone/>
            </a:pPr>
            <a:r>
              <a:rPr lang="fi-FI" sz="2200" dirty="0" err="1">
                <a:latin typeface="Montserrat Light" panose="00000400000000000000" pitchFamily="50" charset="0"/>
                <a:ea typeface="Montserrat"/>
                <a:cs typeface="Montserrat"/>
                <a:sym typeface="Montserrat"/>
              </a:rPr>
              <a:t>Skaffe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råvarer</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fremstille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forbruge</a:t>
            </a:r>
            <a:r>
              <a:rPr lang="fi-FI" sz="2200" dirty="0">
                <a:latin typeface="Montserrat Light" panose="00000400000000000000" pitchFamily="50" charset="0"/>
                <a:ea typeface="Montserrat"/>
                <a:cs typeface="Montserrat"/>
                <a:sym typeface="Montserrat"/>
              </a:rPr>
              <a:t>/</a:t>
            </a:r>
            <a:r>
              <a:rPr lang="fi-FI" sz="2200" dirty="0" err="1">
                <a:latin typeface="Montserrat Light" panose="00000400000000000000" pitchFamily="50" charset="0"/>
                <a:ea typeface="Montserrat"/>
                <a:cs typeface="Montserrat"/>
                <a:sym typeface="Montserrat"/>
              </a:rPr>
              <a:t>bruge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og</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spilde</a:t>
            </a:r>
            <a:r>
              <a:rPr lang="fi-FI" sz="2200"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a:p>
            <a:pPr marL="0" lvl="0" indent="0" algn="l" rtl="0">
              <a:lnSpc>
                <a:spcPct val="90000"/>
              </a:lnSpc>
              <a:spcBef>
                <a:spcPts val="0"/>
              </a:spcBef>
              <a:spcAft>
                <a:spcPts val="0"/>
              </a:spcAft>
              <a:buClr>
                <a:schemeClr val="dk1"/>
              </a:buClr>
              <a:buSzPts val="2800"/>
              <a:buNone/>
            </a:pPr>
            <a:endParaRPr sz="2200" dirty="0">
              <a:latin typeface="Montserrat Light" panose="00000400000000000000" pitchFamily="50" charset="0"/>
              <a:ea typeface="Montserrat"/>
              <a:cs typeface="Montserrat"/>
              <a:sym typeface="Montserrat"/>
            </a:endParaRPr>
          </a:p>
          <a:p>
            <a:pPr marL="228600" lvl="0" indent="-50800" algn="l" rtl="0">
              <a:lnSpc>
                <a:spcPct val="90000"/>
              </a:lnSpc>
              <a:spcBef>
                <a:spcPts val="0"/>
              </a:spcBef>
              <a:spcAft>
                <a:spcPts val="0"/>
              </a:spcAft>
              <a:buClr>
                <a:schemeClr val="dk1"/>
              </a:buClr>
              <a:buSzPts val="2800"/>
              <a:buNone/>
            </a:pPr>
            <a:r>
              <a:rPr lang="fi-FI" sz="2200" u="sng" dirty="0" err="1">
                <a:latin typeface="Montserrat Light" panose="00000400000000000000" pitchFamily="50" charset="0"/>
                <a:ea typeface="Montserrat"/>
                <a:cs typeface="Montserrat"/>
                <a:sym typeface="Montserrat"/>
              </a:rPr>
              <a:t>Cirkulær</a:t>
            </a:r>
            <a:r>
              <a:rPr lang="fi-FI" sz="2200" u="sng" dirty="0">
                <a:latin typeface="Montserrat Light" panose="00000400000000000000" pitchFamily="50" charset="0"/>
                <a:ea typeface="Montserrat"/>
                <a:cs typeface="Montserrat"/>
                <a:sym typeface="Montserrat"/>
              </a:rPr>
              <a:t> </a:t>
            </a:r>
            <a:r>
              <a:rPr lang="fi-FI" sz="2200" u="sng" dirty="0" err="1">
                <a:latin typeface="Montserrat Light" panose="00000400000000000000" pitchFamily="50" charset="0"/>
                <a:ea typeface="Montserrat"/>
                <a:cs typeface="Montserrat"/>
                <a:sym typeface="Montserrat"/>
              </a:rPr>
              <a:t>økonomi</a:t>
            </a:r>
            <a:r>
              <a:rPr lang="fi-FI" sz="2200" u="sng"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a:p>
            <a:pPr marL="228600" lvl="0" indent="-50800" algn="l" rtl="0">
              <a:lnSpc>
                <a:spcPct val="90000"/>
              </a:lnSpc>
              <a:spcBef>
                <a:spcPts val="0"/>
              </a:spcBef>
              <a:spcAft>
                <a:spcPts val="0"/>
              </a:spcAft>
              <a:buClr>
                <a:schemeClr val="dk1"/>
              </a:buClr>
              <a:buSzPts val="2800"/>
              <a:buNone/>
            </a:pPr>
            <a:r>
              <a:rPr lang="fi-FI" sz="2200" dirty="0" err="1">
                <a:latin typeface="Montserrat Light" panose="00000400000000000000" pitchFamily="50" charset="0"/>
                <a:ea typeface="Montserrat"/>
                <a:cs typeface="Montserrat"/>
                <a:sym typeface="Montserrat"/>
              </a:rPr>
              <a:t>Forlænge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produktets</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levetid</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reducér</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spild</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genbrug</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og</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reparere</a:t>
            </a:r>
            <a:r>
              <a:rPr lang="fi-FI" sz="2200"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a:p>
            <a:pPr marL="228600" lvl="0" indent="-50800" algn="l" rtl="0">
              <a:lnSpc>
                <a:spcPct val="90000"/>
              </a:lnSpc>
              <a:spcBef>
                <a:spcPts val="0"/>
              </a:spcBef>
              <a:spcAft>
                <a:spcPts val="0"/>
              </a:spcAft>
              <a:buClr>
                <a:schemeClr val="dk1"/>
              </a:buClr>
              <a:buSzPts val="2800"/>
              <a:buNone/>
            </a:pPr>
            <a:endParaRPr sz="2200" dirty="0">
              <a:latin typeface="Montserrat Light" panose="00000400000000000000" pitchFamily="50" charset="0"/>
              <a:ea typeface="Montserrat"/>
              <a:cs typeface="Montserrat"/>
              <a:sym typeface="Montserrat"/>
            </a:endParaRPr>
          </a:p>
        </p:txBody>
      </p:sp>
      <p:pic>
        <p:nvPicPr>
          <p:cNvPr id="218" name="Google Shape;218;g3501960729b_0_93"/>
          <p:cNvPicPr preferRelativeResize="0"/>
          <p:nvPr/>
        </p:nvPicPr>
        <p:blipFill>
          <a:blip r:embed="rId3">
            <a:alphaModFix/>
          </a:blip>
          <a:stretch>
            <a:fillRect/>
          </a:stretch>
        </p:blipFill>
        <p:spPr>
          <a:xfrm>
            <a:off x="7377284" y="1562809"/>
            <a:ext cx="4061128" cy="43511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17"/>
                                        </p:tgtEl>
                                        <p:attrNameLst>
                                          <p:attrName>style.visibility</p:attrName>
                                        </p:attrNameLst>
                                      </p:cBhvr>
                                      <p:to>
                                        <p:strVal val="visible"/>
                                      </p:to>
                                    </p:set>
                                    <p:anim calcmode="lin" valueType="num">
                                      <p:cBhvr additive="base">
                                        <p:cTn id="7" dur="1000"/>
                                        <p:tgtEl>
                                          <p:spTgt spid="21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g3501960729b_0_102"/>
          <p:cNvSpPr txBox="1">
            <a:spLocks noGrp="1"/>
          </p:cNvSpPr>
          <p:nvPr>
            <p:ph type="title"/>
          </p:nvPr>
        </p:nvSpPr>
        <p:spPr>
          <a:xfrm>
            <a:off x="978408" y="515700"/>
            <a:ext cx="4847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dirty="0" err="1"/>
              <a:t>Lektion</a:t>
            </a:r>
            <a:r>
              <a:rPr lang="fi-FI" sz="3800" dirty="0"/>
              <a:t> 2</a:t>
            </a:r>
            <a:endParaRPr sz="3800" dirty="0"/>
          </a:p>
        </p:txBody>
      </p:sp>
      <p:sp>
        <p:nvSpPr>
          <p:cNvPr id="226" name="Google Shape;226;g3501960729b_0_102"/>
          <p:cNvSpPr txBox="1">
            <a:spLocks noGrp="1"/>
          </p:cNvSpPr>
          <p:nvPr>
            <p:ph type="body" idx="1"/>
          </p:nvPr>
        </p:nvSpPr>
        <p:spPr>
          <a:xfrm>
            <a:off x="978408" y="1969416"/>
            <a:ext cx="10235184" cy="5016600"/>
          </a:xfrm>
          <a:prstGeom prst="rect">
            <a:avLst/>
          </a:prstGeom>
          <a:noFill/>
          <a:ln>
            <a:noFill/>
          </a:ln>
        </p:spPr>
        <p:txBody>
          <a:bodyPr spcFirstLastPara="1" wrap="square" lIns="91425" tIns="45700" rIns="91425" bIns="45700" anchor="t" anchorCtr="0">
            <a:normAutofit/>
          </a:bodyPr>
          <a:lstStyle/>
          <a:p>
            <a:pPr marL="457200" lvl="0" indent="-381000" algn="l" rtl="0">
              <a:lnSpc>
                <a:spcPct val="90000"/>
              </a:lnSpc>
              <a:spcBef>
                <a:spcPts val="0"/>
              </a:spcBef>
              <a:spcAft>
                <a:spcPts val="0"/>
              </a:spcAft>
              <a:buClr>
                <a:srgbClr val="FFD966"/>
              </a:buClr>
              <a:buSzPts val="2400"/>
              <a:buFont typeface="Montserrat"/>
              <a:buChar char="●"/>
            </a:pPr>
            <a:r>
              <a:rPr lang="fi-FI" sz="2200" b="1" dirty="0">
                <a:latin typeface="Montserrat Light" panose="00000400000000000000" pitchFamily="50" charset="0"/>
                <a:ea typeface="Montserrat"/>
                <a:cs typeface="Montserrat"/>
                <a:sym typeface="Montserrat"/>
              </a:rPr>
              <a:t>I </a:t>
            </a:r>
            <a:r>
              <a:rPr lang="fi-FI" sz="2200" b="1" dirty="0" err="1">
                <a:latin typeface="Montserrat Light" panose="00000400000000000000" pitchFamily="50" charset="0"/>
                <a:ea typeface="Montserrat"/>
                <a:cs typeface="Montserrat"/>
                <a:sym typeface="Montserrat"/>
              </a:rPr>
              <a:t>deles</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ind</a:t>
            </a:r>
            <a:r>
              <a:rPr lang="fi-FI" sz="2200" b="1" dirty="0">
                <a:latin typeface="Montserrat Light" panose="00000400000000000000" pitchFamily="50" charset="0"/>
                <a:ea typeface="Montserrat"/>
                <a:cs typeface="Montserrat"/>
                <a:sym typeface="Montserrat"/>
              </a:rPr>
              <a:t> i </a:t>
            </a:r>
            <a:r>
              <a:rPr lang="fi-FI" sz="2200" b="1" dirty="0" err="1">
                <a:latin typeface="Montserrat Light" panose="00000400000000000000" pitchFamily="50" charset="0"/>
                <a:ea typeface="Montserrat"/>
                <a:cs typeface="Montserrat"/>
                <a:sym typeface="Montserrat"/>
              </a:rPr>
              <a:t>grupper</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med</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forskellige</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arbejdsområder</a:t>
            </a:r>
            <a:r>
              <a:rPr lang="fi-FI" sz="2200" b="1" dirty="0">
                <a:latin typeface="Montserrat Light" panose="00000400000000000000" pitchFamily="50" charset="0"/>
                <a:ea typeface="Montserrat"/>
                <a:cs typeface="Montserrat"/>
                <a:sym typeface="Montserrat"/>
              </a:rPr>
              <a:t>: </a:t>
            </a:r>
            <a:endParaRPr sz="2200" b="1"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dirty="0" err="1">
                <a:latin typeface="Montserrat Light" panose="00000400000000000000" pitchFamily="50" charset="0"/>
                <a:ea typeface="Montserrat"/>
                <a:cs typeface="Montserrat"/>
                <a:sym typeface="Montserrat"/>
              </a:rPr>
              <a:t>Jeans</a:t>
            </a:r>
            <a:endParaRPr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dirty="0" err="1">
                <a:latin typeface="Montserrat Light" panose="00000400000000000000" pitchFamily="50" charset="0"/>
                <a:ea typeface="Montserrat"/>
                <a:cs typeface="Montserrat"/>
                <a:sym typeface="Montserrat"/>
              </a:rPr>
              <a:t>Sko</a:t>
            </a:r>
            <a:endParaRPr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dirty="0" err="1">
                <a:latin typeface="Montserrat Light" panose="00000400000000000000" pitchFamily="50" charset="0"/>
                <a:ea typeface="Montserrat"/>
                <a:cs typeface="Montserrat"/>
                <a:sym typeface="Montserrat"/>
              </a:rPr>
              <a:t>Shein</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vs</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Fusion</a:t>
            </a:r>
            <a:r>
              <a:rPr lang="fi-FI" sz="2200" dirty="0">
                <a:latin typeface="Montserrat Light" panose="00000400000000000000" pitchFamily="50" charset="0"/>
                <a:ea typeface="Montserrat"/>
                <a:cs typeface="Montserrat"/>
                <a:sym typeface="Montserrat"/>
              </a:rPr>
              <a:t> </a:t>
            </a:r>
            <a:endParaRPr sz="2200" dirty="0">
              <a:latin typeface="Montserrat Light" panose="00000400000000000000" pitchFamily="50" charset="0"/>
              <a:ea typeface="Montserrat"/>
              <a:cs typeface="Montserrat"/>
              <a:sym typeface="Montserrat"/>
            </a:endParaRPr>
          </a:p>
          <a:p>
            <a:pPr marL="0" lvl="0" indent="0" algn="l" rtl="0">
              <a:lnSpc>
                <a:spcPct val="90000"/>
              </a:lnSpc>
              <a:spcBef>
                <a:spcPts val="0"/>
              </a:spcBef>
              <a:spcAft>
                <a:spcPts val="0"/>
              </a:spcAft>
              <a:buNone/>
            </a:pPr>
            <a:endParaRPr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b="1" dirty="0" err="1">
                <a:latin typeface="Montserrat Light" panose="00000400000000000000" pitchFamily="50" charset="0"/>
                <a:ea typeface="Montserrat"/>
                <a:cs typeface="Montserrat"/>
                <a:sym typeface="Montserrat"/>
              </a:rPr>
              <a:t>Søg</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information</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om</a:t>
            </a:r>
            <a:r>
              <a:rPr lang="fi-FI" sz="2200" b="1" dirty="0">
                <a:latin typeface="Montserrat Light" panose="00000400000000000000" pitchFamily="50" charset="0"/>
                <a:ea typeface="Montserrat"/>
                <a:cs typeface="Montserrat"/>
                <a:sym typeface="Montserrat"/>
              </a:rPr>
              <a:t>:</a:t>
            </a:r>
            <a:endParaRPr sz="2200" b="1"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Char char="-"/>
            </a:pPr>
            <a:r>
              <a:rPr lang="fi-FI" sz="2200" dirty="0" err="1">
                <a:latin typeface="Montserrat Light" panose="00000400000000000000" pitchFamily="50" charset="0"/>
              </a:rPr>
              <a:t>Forbrug</a:t>
            </a:r>
            <a:endParaRPr sz="2200" dirty="0">
              <a:latin typeface="Montserrat Light" panose="00000400000000000000" pitchFamily="50" charset="0"/>
            </a:endParaRPr>
          </a:p>
          <a:p>
            <a:pPr marL="457200" lvl="0" indent="-368300" algn="l" rtl="0">
              <a:lnSpc>
                <a:spcPct val="90000"/>
              </a:lnSpc>
              <a:spcBef>
                <a:spcPts val="0"/>
              </a:spcBef>
              <a:spcAft>
                <a:spcPts val="0"/>
              </a:spcAft>
              <a:buClr>
                <a:srgbClr val="FFD966"/>
              </a:buClr>
              <a:buSzPts val="2200"/>
              <a:buChar char="-"/>
            </a:pPr>
            <a:r>
              <a:rPr lang="fi-FI" sz="2200" dirty="0" err="1">
                <a:latin typeface="Montserrat Light" panose="00000400000000000000" pitchFamily="50" charset="0"/>
              </a:rPr>
              <a:t>Affald</a:t>
            </a:r>
            <a:endParaRPr sz="2200" dirty="0">
              <a:latin typeface="Montserrat Light" panose="00000400000000000000" pitchFamily="50" charset="0"/>
            </a:endParaRPr>
          </a:p>
          <a:p>
            <a:pPr marL="457200" lvl="0" indent="-368300" algn="l" rtl="0">
              <a:lnSpc>
                <a:spcPct val="90000"/>
              </a:lnSpc>
              <a:spcBef>
                <a:spcPts val="0"/>
              </a:spcBef>
              <a:spcAft>
                <a:spcPts val="0"/>
              </a:spcAft>
              <a:buClr>
                <a:srgbClr val="FFD966"/>
              </a:buClr>
              <a:buSzPts val="2200"/>
              <a:buChar char="-"/>
            </a:pPr>
            <a:r>
              <a:rPr lang="fi-FI" sz="2200" dirty="0" err="1">
                <a:latin typeface="Montserrat Light" panose="00000400000000000000" pitchFamily="50" charset="0"/>
              </a:rPr>
              <a:t>Genbrug</a:t>
            </a:r>
            <a:endParaRPr sz="2200" dirty="0">
              <a:latin typeface="Montserrat Light" panose="00000400000000000000" pitchFamily="50" charset="0"/>
            </a:endParaRPr>
          </a:p>
          <a:p>
            <a:pPr marL="457200" lvl="0" indent="-368300" algn="l" rtl="0">
              <a:lnSpc>
                <a:spcPct val="90000"/>
              </a:lnSpc>
              <a:spcBef>
                <a:spcPts val="0"/>
              </a:spcBef>
              <a:spcAft>
                <a:spcPts val="0"/>
              </a:spcAft>
              <a:buClr>
                <a:srgbClr val="FFD966"/>
              </a:buClr>
              <a:buSzPts val="2200"/>
              <a:buChar char="-"/>
            </a:pPr>
            <a:r>
              <a:rPr lang="fi-FI" sz="2200" dirty="0" err="1">
                <a:latin typeface="Montserrat Light" panose="00000400000000000000" pitchFamily="50" charset="0"/>
              </a:rPr>
              <a:t>Sortering</a:t>
            </a:r>
            <a:endParaRPr sz="2200" dirty="0">
              <a:latin typeface="Montserrat Light" panose="00000400000000000000" pitchFamily="50" charset="0"/>
            </a:endParaRPr>
          </a:p>
          <a:p>
            <a:pPr marL="457200" lvl="0" indent="-368300" algn="l" rtl="0">
              <a:lnSpc>
                <a:spcPct val="90000"/>
              </a:lnSpc>
              <a:spcBef>
                <a:spcPts val="0"/>
              </a:spcBef>
              <a:spcAft>
                <a:spcPts val="0"/>
              </a:spcAft>
              <a:buClr>
                <a:srgbClr val="FFD966"/>
              </a:buClr>
              <a:buSzPts val="2200"/>
              <a:buChar char="-"/>
            </a:pPr>
            <a:r>
              <a:rPr lang="fi-FI" sz="2200" dirty="0" err="1">
                <a:latin typeface="Montserrat Light" panose="00000400000000000000" pitchFamily="50" charset="0"/>
              </a:rPr>
              <a:t>Reparere</a:t>
            </a:r>
            <a:endParaRPr sz="2200" dirty="0">
              <a:latin typeface="Montserrat Light" panose="00000400000000000000" pitchFamily="50" charset="0"/>
            </a:endParaRPr>
          </a:p>
          <a:p>
            <a:pPr marL="0" lvl="0" indent="0" algn="l" rtl="0">
              <a:lnSpc>
                <a:spcPct val="90000"/>
              </a:lnSpc>
              <a:spcBef>
                <a:spcPts val="0"/>
              </a:spcBef>
              <a:spcAft>
                <a:spcPts val="0"/>
              </a:spcAft>
              <a:buNone/>
            </a:pPr>
            <a:endParaRPr sz="2200" dirty="0">
              <a:latin typeface="Montserrat Light" panose="00000400000000000000" pitchFamily="50" charset="0"/>
            </a:endParaRPr>
          </a:p>
          <a:p>
            <a:pPr marL="457200" lvl="0" indent="-368300" algn="l" rtl="0">
              <a:lnSpc>
                <a:spcPct val="90000"/>
              </a:lnSpc>
              <a:spcBef>
                <a:spcPts val="0"/>
              </a:spcBef>
              <a:spcAft>
                <a:spcPts val="0"/>
              </a:spcAft>
              <a:buClr>
                <a:srgbClr val="FFD966"/>
              </a:buClr>
              <a:buSzPts val="2200"/>
              <a:buChar char="●"/>
            </a:pPr>
            <a:r>
              <a:rPr lang="fi-FI" sz="2200" b="1" dirty="0" err="1">
                <a:latin typeface="Montserrat Light" panose="00000400000000000000" pitchFamily="50" charset="0"/>
                <a:ea typeface="Montserrat"/>
                <a:cs typeface="Montserrat"/>
                <a:sym typeface="Montserrat"/>
              </a:rPr>
              <a:t>Skriv</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informationen</a:t>
            </a:r>
            <a:r>
              <a:rPr lang="fi-FI" sz="2200" b="1" dirty="0">
                <a:latin typeface="Montserrat Light" panose="00000400000000000000" pitchFamily="50" charset="0"/>
                <a:ea typeface="Montserrat"/>
                <a:cs typeface="Montserrat"/>
                <a:sym typeface="Montserrat"/>
              </a:rPr>
              <a:t> i en </a:t>
            </a:r>
            <a:r>
              <a:rPr lang="fi-FI" sz="2200" b="1" dirty="0" err="1">
                <a:latin typeface="Montserrat Light" panose="00000400000000000000" pitchFamily="50" charset="0"/>
                <a:ea typeface="Montserrat"/>
                <a:cs typeface="Montserrat"/>
                <a:sym typeface="Montserrat"/>
              </a:rPr>
              <a:t>præsentation</a:t>
            </a:r>
            <a:r>
              <a:rPr lang="fi-FI" sz="2200" b="1" dirty="0">
                <a:latin typeface="Montserrat Light" panose="00000400000000000000" pitchFamily="50" charset="0"/>
                <a:ea typeface="Montserrat"/>
                <a:cs typeface="Montserrat"/>
                <a:sym typeface="Montserrat"/>
              </a:rPr>
              <a:t>.</a:t>
            </a:r>
            <a:endParaRPr sz="2200" b="1" dirty="0">
              <a:latin typeface="Montserrat Light" panose="00000400000000000000" pitchFamily="50" charset="0"/>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g3501960729b_0_109"/>
          <p:cNvSpPr txBox="1">
            <a:spLocks noGrp="1"/>
          </p:cNvSpPr>
          <p:nvPr>
            <p:ph type="title"/>
          </p:nvPr>
        </p:nvSpPr>
        <p:spPr>
          <a:xfrm>
            <a:off x="1248300" y="612013"/>
            <a:ext cx="4847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sz="4800" dirty="0" err="1"/>
              <a:t>Lektion</a:t>
            </a:r>
            <a:r>
              <a:rPr lang="fi-FI" sz="3800" dirty="0"/>
              <a:t> 3</a:t>
            </a:r>
            <a:endParaRPr sz="3800" dirty="0"/>
          </a:p>
        </p:txBody>
      </p:sp>
      <p:sp>
        <p:nvSpPr>
          <p:cNvPr id="234" name="Google Shape;234;g3501960729b_0_109"/>
          <p:cNvSpPr txBox="1">
            <a:spLocks noGrp="1"/>
          </p:cNvSpPr>
          <p:nvPr>
            <p:ph type="body" idx="1"/>
          </p:nvPr>
        </p:nvSpPr>
        <p:spPr>
          <a:xfrm>
            <a:off x="792480" y="2330481"/>
            <a:ext cx="10335768" cy="5016600"/>
          </a:xfrm>
          <a:prstGeom prst="rect">
            <a:avLst/>
          </a:prstGeom>
          <a:noFill/>
          <a:ln>
            <a:noFill/>
          </a:ln>
        </p:spPr>
        <p:txBody>
          <a:bodyPr spcFirstLastPara="1" wrap="square" lIns="91425" tIns="45700" rIns="91425" bIns="45700" anchor="t" anchorCtr="0">
            <a:normAutofit/>
          </a:bodyPr>
          <a:lstStyle/>
          <a:p>
            <a:pPr marL="457200" lvl="0" indent="-381000" algn="l" rtl="0">
              <a:lnSpc>
                <a:spcPct val="90000"/>
              </a:lnSpc>
              <a:spcBef>
                <a:spcPts val="0"/>
              </a:spcBef>
              <a:spcAft>
                <a:spcPts val="0"/>
              </a:spcAft>
              <a:buClr>
                <a:srgbClr val="FFD966"/>
              </a:buClr>
              <a:buSzPts val="2400"/>
              <a:buFont typeface="Montserrat"/>
              <a:buChar char="●"/>
            </a:pPr>
            <a:r>
              <a:rPr lang="fi-FI" sz="2200" b="1" dirty="0">
                <a:latin typeface="Montserrat Light" panose="00000400000000000000" pitchFamily="50" charset="0"/>
                <a:ea typeface="Montserrat"/>
                <a:cs typeface="Montserrat"/>
                <a:sym typeface="Montserrat"/>
              </a:rPr>
              <a:t>I </a:t>
            </a:r>
            <a:r>
              <a:rPr lang="fi-FI" sz="2200" b="1" dirty="0" err="1">
                <a:latin typeface="Montserrat Light" panose="00000400000000000000" pitchFamily="50" charset="0"/>
                <a:ea typeface="Montserrat"/>
                <a:cs typeface="Montserrat"/>
                <a:sym typeface="Montserrat"/>
              </a:rPr>
              <a:t>deles</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ind</a:t>
            </a:r>
            <a:r>
              <a:rPr lang="fi-FI" sz="2200" b="1" dirty="0">
                <a:latin typeface="Montserrat Light" panose="00000400000000000000" pitchFamily="50" charset="0"/>
                <a:ea typeface="Montserrat"/>
                <a:cs typeface="Montserrat"/>
                <a:sym typeface="Montserrat"/>
              </a:rPr>
              <a:t> i </a:t>
            </a:r>
            <a:r>
              <a:rPr lang="fi-FI" sz="2200" b="1" dirty="0" err="1">
                <a:latin typeface="Montserrat Light" panose="00000400000000000000" pitchFamily="50" charset="0"/>
                <a:ea typeface="Montserrat"/>
                <a:cs typeface="Montserrat"/>
                <a:sym typeface="Montserrat"/>
              </a:rPr>
              <a:t>tværgrupper</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og</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præsenterer</a:t>
            </a:r>
            <a:r>
              <a:rPr lang="fi-FI" sz="2200" b="1" dirty="0">
                <a:latin typeface="Montserrat Light" panose="00000400000000000000" pitchFamily="50" charset="0"/>
                <a:ea typeface="Montserrat"/>
                <a:cs typeface="Montserrat"/>
                <a:sym typeface="Montserrat"/>
              </a:rPr>
              <a:t> i </a:t>
            </a:r>
            <a:r>
              <a:rPr lang="fi-FI" sz="2200" b="1" dirty="0" err="1">
                <a:latin typeface="Montserrat Light" panose="00000400000000000000" pitchFamily="50" charset="0"/>
                <a:ea typeface="Montserrat"/>
                <a:cs typeface="Montserrat"/>
                <a:sym typeface="Montserrat"/>
              </a:rPr>
              <a:t>mindre</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grupper</a:t>
            </a:r>
            <a:r>
              <a:rPr lang="fi-FI" sz="2200" b="1" dirty="0">
                <a:latin typeface="Montserrat Light" panose="00000400000000000000" pitchFamily="50" charset="0"/>
                <a:ea typeface="Montserrat"/>
                <a:cs typeface="Montserrat"/>
                <a:sym typeface="Montserrat"/>
              </a:rPr>
              <a:t> for </a:t>
            </a:r>
            <a:r>
              <a:rPr lang="fi-FI" sz="2200" b="1" dirty="0" err="1">
                <a:latin typeface="Montserrat Light" panose="00000400000000000000" pitchFamily="50" charset="0"/>
                <a:ea typeface="Montserrat"/>
                <a:cs typeface="Montserrat"/>
                <a:sym typeface="Montserrat"/>
              </a:rPr>
              <a:t>hinanden</a:t>
            </a:r>
            <a:r>
              <a:rPr lang="fi-FI" sz="2200" b="1" dirty="0">
                <a:latin typeface="Montserrat Light" panose="00000400000000000000" pitchFamily="50" charset="0"/>
                <a:ea typeface="Montserrat"/>
                <a:cs typeface="Montserrat"/>
                <a:sym typeface="Montserrat"/>
              </a:rPr>
              <a:t>. </a:t>
            </a:r>
            <a:endParaRPr sz="2200" b="1" dirty="0">
              <a:latin typeface="Montserrat Light" panose="00000400000000000000" pitchFamily="50" charset="0"/>
              <a:ea typeface="Montserrat"/>
              <a:cs typeface="Montserrat"/>
              <a:sym typeface="Montserrat"/>
            </a:endParaRPr>
          </a:p>
          <a:p>
            <a:pPr marL="457200" lvl="0" indent="0" algn="l" rtl="0">
              <a:lnSpc>
                <a:spcPct val="90000"/>
              </a:lnSpc>
              <a:spcBef>
                <a:spcPts val="0"/>
              </a:spcBef>
              <a:spcAft>
                <a:spcPts val="0"/>
              </a:spcAft>
              <a:buNone/>
            </a:pPr>
            <a:endParaRPr sz="2200" b="1"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b="1" dirty="0">
                <a:latin typeface="Montserrat Light" panose="00000400000000000000" pitchFamily="50" charset="0"/>
                <a:ea typeface="Montserrat"/>
                <a:cs typeface="Montserrat"/>
                <a:sym typeface="Montserrat"/>
              </a:rPr>
              <a:t>I </a:t>
            </a:r>
            <a:r>
              <a:rPr lang="fi-FI" sz="2200" b="1" dirty="0" err="1">
                <a:latin typeface="Montserrat Light" panose="00000400000000000000" pitchFamily="50" charset="0"/>
                <a:ea typeface="Montserrat"/>
                <a:cs typeface="Montserrat"/>
                <a:sym typeface="Montserrat"/>
              </a:rPr>
              <a:t>får</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uddybende</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spørgsmål</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når</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tiden</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er</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gået</a:t>
            </a:r>
            <a:r>
              <a:rPr lang="fi-FI" sz="2200" b="1" dirty="0">
                <a:latin typeface="Montserrat Light" panose="00000400000000000000" pitchFamily="50" charset="0"/>
                <a:ea typeface="Montserrat"/>
                <a:cs typeface="Montserrat"/>
                <a:sym typeface="Montserrat"/>
              </a:rPr>
              <a:t>:</a:t>
            </a:r>
            <a:endParaRPr sz="2200" b="1"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dirty="0" err="1">
                <a:latin typeface="Montserrat Light" panose="00000400000000000000" pitchFamily="50" charset="0"/>
                <a:ea typeface="Montserrat"/>
                <a:cs typeface="Montserrat"/>
                <a:sym typeface="Montserrat"/>
              </a:rPr>
              <a:t>Hvordan</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kan</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tøjindustrien</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gå</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fra</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lineær</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til</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cirkulær</a:t>
            </a:r>
            <a:r>
              <a:rPr lang="fi-FI" sz="2200"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dirty="0" err="1">
                <a:latin typeface="Montserrat Light" panose="00000400000000000000" pitchFamily="50" charset="0"/>
                <a:ea typeface="Montserrat"/>
                <a:cs typeface="Montserrat"/>
                <a:sym typeface="Montserrat"/>
              </a:rPr>
              <a:t>Hvem</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bærer</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ansvaret</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Individet</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virksomhederne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eller</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samfundet</a:t>
            </a:r>
            <a:r>
              <a:rPr lang="fi-FI" sz="2200"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dirty="0" err="1">
                <a:latin typeface="Montserrat Light" panose="00000400000000000000" pitchFamily="50" charset="0"/>
                <a:ea typeface="Montserrat"/>
                <a:cs typeface="Montserrat"/>
                <a:sym typeface="Montserrat"/>
              </a:rPr>
              <a:t>Giv</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konkrete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eksempler</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på</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hvad</a:t>
            </a:r>
            <a:r>
              <a:rPr lang="fi-FI" sz="2200" dirty="0">
                <a:latin typeface="Montserrat Light" panose="00000400000000000000" pitchFamily="50" charset="0"/>
                <a:ea typeface="Montserrat"/>
                <a:cs typeface="Montserrat"/>
                <a:sym typeface="Montserrat"/>
              </a:rPr>
              <a:t> du </a:t>
            </a:r>
            <a:r>
              <a:rPr lang="fi-FI" sz="2200" dirty="0" err="1">
                <a:latin typeface="Montserrat Light" panose="00000400000000000000" pitchFamily="50" charset="0"/>
                <a:ea typeface="Montserrat"/>
                <a:cs typeface="Montserrat"/>
                <a:sym typeface="Montserrat"/>
              </a:rPr>
              <a:t>som</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individ</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kan</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gøre</a:t>
            </a:r>
            <a:r>
              <a:rPr lang="fi-FI" sz="2200" dirty="0">
                <a:latin typeface="Montserrat Light" panose="00000400000000000000" pitchFamily="50" charset="0"/>
                <a:ea typeface="Montserrat"/>
                <a:cs typeface="Montserrat"/>
                <a:sym typeface="Montserrat"/>
              </a:rPr>
              <a:t> for at </a:t>
            </a:r>
            <a:r>
              <a:rPr lang="fi-FI" sz="2200" dirty="0" err="1">
                <a:latin typeface="Montserrat Light" panose="00000400000000000000" pitchFamily="50" charset="0"/>
                <a:ea typeface="Montserrat"/>
                <a:cs typeface="Montserrat"/>
                <a:sym typeface="Montserrat"/>
              </a:rPr>
              <a:t>bidrage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til</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den</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bæredygtige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udvikling</a:t>
            </a:r>
            <a:r>
              <a:rPr lang="fi-FI" sz="2200" dirty="0">
                <a:latin typeface="Montserrat Light" panose="00000400000000000000" pitchFamily="50" charset="0"/>
                <a:ea typeface="Montserrat"/>
                <a:cs typeface="Montserrat"/>
                <a:sym typeface="Montserrat"/>
              </a:rPr>
              <a:t> i </a:t>
            </a:r>
            <a:r>
              <a:rPr lang="fi-FI" sz="2200" dirty="0" err="1">
                <a:latin typeface="Montserrat Light" panose="00000400000000000000" pitchFamily="50" charset="0"/>
                <a:ea typeface="Montserrat"/>
                <a:cs typeface="Montserrat"/>
                <a:sym typeface="Montserrat"/>
              </a:rPr>
              <a:t>tekstilindustrien</a:t>
            </a:r>
            <a:r>
              <a:rPr lang="fi-FI" sz="2200"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3501960729b_0_116"/>
          <p:cNvSpPr txBox="1">
            <a:spLocks noGrp="1"/>
          </p:cNvSpPr>
          <p:nvPr>
            <p:ph type="title"/>
          </p:nvPr>
        </p:nvSpPr>
        <p:spPr>
          <a:xfrm>
            <a:off x="1022162" y="721741"/>
            <a:ext cx="4847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dirty="0" err="1"/>
              <a:t>Lektion</a:t>
            </a:r>
            <a:r>
              <a:rPr lang="fi-FI" dirty="0"/>
              <a:t> 4</a:t>
            </a:r>
            <a:endParaRPr dirty="0"/>
          </a:p>
        </p:txBody>
      </p:sp>
      <p:sp>
        <p:nvSpPr>
          <p:cNvPr id="242" name="Google Shape;242;g3501960729b_0_116"/>
          <p:cNvSpPr txBox="1">
            <a:spLocks noGrp="1"/>
          </p:cNvSpPr>
          <p:nvPr>
            <p:ph type="body" idx="1"/>
          </p:nvPr>
        </p:nvSpPr>
        <p:spPr>
          <a:xfrm>
            <a:off x="838199" y="2138457"/>
            <a:ext cx="10063325" cy="5016600"/>
          </a:xfrm>
          <a:prstGeom prst="rect">
            <a:avLst/>
          </a:prstGeom>
          <a:noFill/>
          <a:ln>
            <a:noFill/>
          </a:ln>
        </p:spPr>
        <p:txBody>
          <a:bodyPr spcFirstLastPara="1" wrap="square" lIns="91425" tIns="45700" rIns="91425" bIns="45700" anchor="t" anchorCtr="0">
            <a:normAutofit/>
          </a:bodyPr>
          <a:lstStyle/>
          <a:p>
            <a:pPr marL="457200" lvl="0" indent="0" algn="l" rtl="0">
              <a:lnSpc>
                <a:spcPct val="90000"/>
              </a:lnSpc>
              <a:spcBef>
                <a:spcPts val="0"/>
              </a:spcBef>
              <a:spcAft>
                <a:spcPts val="0"/>
              </a:spcAft>
              <a:buNone/>
            </a:pPr>
            <a:endParaRPr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dirty="0">
                <a:latin typeface="Montserrat Light" panose="00000400000000000000" pitchFamily="50" charset="0"/>
                <a:ea typeface="Montserrat"/>
                <a:cs typeface="Montserrat"/>
                <a:sym typeface="Montserrat"/>
              </a:rPr>
              <a:t>I </a:t>
            </a:r>
            <a:r>
              <a:rPr lang="fi-FI" sz="2200" dirty="0" err="1">
                <a:latin typeface="Montserrat Light" panose="00000400000000000000" pitchFamily="50" charset="0"/>
                <a:ea typeface="Montserrat"/>
                <a:cs typeface="Montserrat"/>
                <a:sym typeface="Montserrat"/>
              </a:rPr>
              <a:t>ser</a:t>
            </a:r>
            <a:r>
              <a:rPr lang="fi-FI" sz="2200" dirty="0">
                <a:latin typeface="Montserrat Light" panose="00000400000000000000" pitchFamily="50" charset="0"/>
                <a:ea typeface="Montserrat"/>
                <a:cs typeface="Montserrat"/>
                <a:sym typeface="Montserrat"/>
              </a:rPr>
              <a:t> et nyt </a:t>
            </a:r>
            <a:r>
              <a:rPr lang="fi-FI" sz="2200" dirty="0" err="1">
                <a:latin typeface="Montserrat Light" panose="00000400000000000000" pitchFamily="50" charset="0"/>
                <a:ea typeface="Montserrat"/>
                <a:cs typeface="Montserrat"/>
                <a:sym typeface="Montserrat"/>
              </a:rPr>
              <a:t>filmklip</a:t>
            </a:r>
            <a:r>
              <a:rPr lang="fi-FI" sz="2200"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a:p>
            <a:pPr marL="457200" lvl="0" indent="0" algn="l" rtl="0">
              <a:lnSpc>
                <a:spcPct val="90000"/>
              </a:lnSpc>
              <a:spcBef>
                <a:spcPts val="0"/>
              </a:spcBef>
              <a:spcAft>
                <a:spcPts val="0"/>
              </a:spcAft>
              <a:buNone/>
            </a:pPr>
            <a:endParaRPr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dirty="0">
                <a:latin typeface="Montserrat Light" panose="00000400000000000000" pitchFamily="50" charset="0"/>
                <a:ea typeface="Montserrat"/>
                <a:cs typeface="Montserrat"/>
                <a:sym typeface="Montserrat"/>
              </a:rPr>
              <a:t>I </a:t>
            </a:r>
            <a:r>
              <a:rPr lang="fi-FI" sz="2200" dirty="0" err="1">
                <a:latin typeface="Montserrat Light" panose="00000400000000000000" pitchFamily="50" charset="0"/>
                <a:ea typeface="Montserrat"/>
                <a:cs typeface="Montserrat"/>
                <a:sym typeface="Montserrat"/>
              </a:rPr>
              <a:t>deltager</a:t>
            </a:r>
            <a:r>
              <a:rPr lang="fi-FI" sz="2200" dirty="0">
                <a:latin typeface="Montserrat Light" panose="00000400000000000000" pitchFamily="50" charset="0"/>
                <a:ea typeface="Montserrat"/>
                <a:cs typeface="Montserrat"/>
                <a:sym typeface="Montserrat"/>
              </a:rPr>
              <a:t> i en </a:t>
            </a:r>
            <a:r>
              <a:rPr lang="fi-FI" sz="2200" dirty="0" err="1">
                <a:latin typeface="Montserrat Light" panose="00000400000000000000" pitchFamily="50" charset="0"/>
                <a:ea typeface="Montserrat"/>
                <a:cs typeface="Montserrat"/>
                <a:sym typeface="Montserrat"/>
              </a:rPr>
              <a:t>ny</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Dialogpaus</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med</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jeres</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nye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viden</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ud</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fra</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følgende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spørgsmål</a:t>
            </a:r>
            <a:r>
              <a:rPr lang="fi-FI" sz="2200"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356a0be0e79_0_6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pic>
        <p:nvPicPr>
          <p:cNvPr id="248" name="Google Shape;248;g356a0be0e79_0_60" descr="Många appar som Shein, Wish, och Ali Express säljer prylar extremt billigt. Men hur kan det vara så billigt? Karin har undersökt var grejerna kommer ifrån och hur de tillverkas.&#10;&#10;Det här är en video från Lilla Aktuellt! Sveriges största nyhetsprogram för barn och unga. Här får ni koll!&#10;&#10;Kommentarsregler:&#10;Tyck gärna till om innehållet, men våra kommentarsfält på Youtube är till för barn och unga i vår målgrupp. Vuxna som har åsikter är välkomna att kontakta oss med feedback via kontakt.svt.se.&#10;&#10;Vi vill att ni är snälla mot varandra, och kommentarer som innehåller något av det här tas bort:&#10;- Hat mot minoriteter, hot, och personangrepp&#10;- Falsk information eller marknadsföring&#10;- Saker som inte har med videons ämne att göra&#10;&#10;Vi lägger upp utvalda klipp varje vecka där vi berättar för er om stora nyheter, förklarar saker som pågår i Sverige och världen, och håller koll på viktiga händelser i era liv. Lilla Aktuellt gör journalistik för barn och är noggranna med fakta.&#10;&#10;Hela programmet kan ni se varje måndag-torsdag klockan 19.15 i SVT Barn. Där hittar ni också ännu fler videoklipp: https://www.svt.se/barnkanalen/barnplay/lilla-aktuellt&#10;&#10;Lilla Aktuellt är en del av SVT Barn och public service i Sverige. SVT Barn gör barnprogram på svenska och allt innehåll är reklamfritt." title="Vem betalar priset för billiga grejer? | Lilla Aktuellt">
            <a:hlinkClick r:id="rId3"/>
          </p:cNvPr>
          <p:cNvPicPr preferRelativeResize="0"/>
          <p:nvPr/>
        </p:nvPicPr>
        <p:blipFill>
          <a:blip r:embed="rId4">
            <a:alphaModFix/>
          </a:blip>
          <a:stretch>
            <a:fillRect/>
          </a:stretch>
        </p:blipFill>
        <p:spPr>
          <a:xfrm>
            <a:off x="749188" y="492100"/>
            <a:ext cx="10693625" cy="60151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8"/>
                                        </p:tgtEl>
                                        <p:attrNameLst>
                                          <p:attrName>style.visibility</p:attrName>
                                        </p:attrNameLst>
                                      </p:cBhvr>
                                      <p:to>
                                        <p:strVal val="visible"/>
                                      </p:to>
                                    </p:set>
                                    <p:animEffect transition="in" filter="fade">
                                      <p:cBhvr>
                                        <p:cTn id="7" dur="1000"/>
                                        <p:tgtEl>
                                          <p:spTgt spid="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g3501960729b_0_123"/>
          <p:cNvSpPr txBox="1">
            <a:spLocks noGrp="1"/>
          </p:cNvSpPr>
          <p:nvPr>
            <p:ph type="title"/>
          </p:nvPr>
        </p:nvSpPr>
        <p:spPr>
          <a:xfrm>
            <a:off x="840755" y="796824"/>
            <a:ext cx="8554068"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dirty="0" err="1"/>
              <a:t>Dialogpaus</a:t>
            </a:r>
            <a:r>
              <a:rPr lang="fi-FI" dirty="0"/>
              <a:t> </a:t>
            </a:r>
            <a:r>
              <a:rPr lang="fi-FI" dirty="0" err="1"/>
              <a:t>Samtalespørgsmål</a:t>
            </a:r>
            <a:endParaRPr dirty="0"/>
          </a:p>
        </p:txBody>
      </p:sp>
      <p:sp>
        <p:nvSpPr>
          <p:cNvPr id="256" name="Google Shape;256;g3501960729b_0_123"/>
          <p:cNvSpPr txBox="1">
            <a:spLocks noGrp="1"/>
          </p:cNvSpPr>
          <p:nvPr>
            <p:ph type="body" idx="1"/>
          </p:nvPr>
        </p:nvSpPr>
        <p:spPr>
          <a:xfrm>
            <a:off x="838200" y="2122524"/>
            <a:ext cx="7848600" cy="5016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endParaRPr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dirty="0" err="1">
                <a:latin typeface="Montserrat Light" panose="00000400000000000000" pitchFamily="50" charset="0"/>
                <a:ea typeface="Montserrat"/>
                <a:cs typeface="Montserrat"/>
                <a:sym typeface="Montserrat"/>
              </a:rPr>
              <a:t>Hvordan</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ser</a:t>
            </a:r>
            <a:r>
              <a:rPr lang="fi-FI" sz="2200" dirty="0">
                <a:latin typeface="Montserrat Light" panose="00000400000000000000" pitchFamily="50" charset="0"/>
                <a:ea typeface="Montserrat"/>
                <a:cs typeface="Montserrat"/>
                <a:sym typeface="Montserrat"/>
              </a:rPr>
              <a:t> du </a:t>
            </a:r>
            <a:r>
              <a:rPr lang="fi-FI" sz="2200" dirty="0" err="1">
                <a:latin typeface="Montserrat Light" panose="00000400000000000000" pitchFamily="50" charset="0"/>
                <a:ea typeface="Montserrat"/>
                <a:cs typeface="Montserrat"/>
                <a:sym typeface="Montserrat"/>
              </a:rPr>
              <a:t>på</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unge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og</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voksnes</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ansvar</a:t>
            </a:r>
            <a:r>
              <a:rPr lang="fi-FI" sz="2200" dirty="0">
                <a:latin typeface="Montserrat Light" panose="00000400000000000000" pitchFamily="50" charset="0"/>
                <a:ea typeface="Montserrat"/>
                <a:cs typeface="Montserrat"/>
                <a:sym typeface="Montserrat"/>
              </a:rPr>
              <a:t> i </a:t>
            </a:r>
            <a:r>
              <a:rPr lang="fi-FI" sz="2200" dirty="0" err="1">
                <a:latin typeface="Montserrat Light" panose="00000400000000000000" pitchFamily="50" charset="0"/>
                <a:ea typeface="Montserrat"/>
                <a:cs typeface="Montserrat"/>
                <a:sym typeface="Montserrat"/>
              </a:rPr>
              <a:t>forhold</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til</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tekstilindustrien</a:t>
            </a:r>
            <a:r>
              <a:rPr lang="fi-FI" sz="2200"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a:p>
            <a:pPr marL="457200" lvl="0" indent="0" algn="l" rtl="0">
              <a:lnSpc>
                <a:spcPct val="90000"/>
              </a:lnSpc>
              <a:spcBef>
                <a:spcPts val="0"/>
              </a:spcBef>
              <a:spcAft>
                <a:spcPts val="0"/>
              </a:spcAft>
              <a:buNone/>
            </a:pPr>
            <a:endParaRPr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dirty="0" err="1">
                <a:latin typeface="Montserrat Light" panose="00000400000000000000" pitchFamily="50" charset="0"/>
                <a:ea typeface="Montserrat"/>
                <a:cs typeface="Montserrat"/>
                <a:sym typeface="Montserrat"/>
              </a:rPr>
              <a:t>Har</a:t>
            </a:r>
            <a:r>
              <a:rPr lang="fi-FI" sz="2200" dirty="0">
                <a:latin typeface="Montserrat Light" panose="00000400000000000000" pitchFamily="50" charset="0"/>
                <a:ea typeface="Montserrat"/>
                <a:cs typeface="Montserrat"/>
                <a:sym typeface="Montserrat"/>
              </a:rPr>
              <a:t> du </a:t>
            </a:r>
            <a:r>
              <a:rPr lang="fi-FI" sz="2200" dirty="0" err="1">
                <a:latin typeface="Montserrat Light" panose="00000400000000000000" pitchFamily="50" charset="0"/>
                <a:ea typeface="Montserrat"/>
                <a:cs typeface="Montserrat"/>
                <a:sym typeface="Montserrat"/>
              </a:rPr>
              <a:t>ændret</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dit</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syn</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på</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tøjindustrien</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inden</a:t>
            </a:r>
            <a:r>
              <a:rPr lang="fi-FI" sz="2200" dirty="0">
                <a:latin typeface="Montserrat Light" panose="00000400000000000000" pitchFamily="50" charset="0"/>
                <a:ea typeface="Montserrat"/>
                <a:cs typeface="Montserrat"/>
                <a:sym typeface="Montserrat"/>
              </a:rPr>
              <a:t> for </a:t>
            </a:r>
            <a:r>
              <a:rPr lang="fi-FI" sz="2200" dirty="0" err="1">
                <a:latin typeface="Montserrat Light" panose="00000400000000000000" pitchFamily="50" charset="0"/>
                <a:ea typeface="Montserrat"/>
                <a:cs typeface="Montserrat"/>
                <a:sym typeface="Montserrat"/>
              </a:rPr>
              <a:t>dette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arbejdsområde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hvis</a:t>
            </a:r>
            <a:r>
              <a:rPr lang="fi-FI" sz="2200" dirty="0">
                <a:latin typeface="Montserrat Light" panose="00000400000000000000" pitchFamily="50" charset="0"/>
                <a:ea typeface="Montserrat"/>
                <a:cs typeface="Montserrat"/>
                <a:sym typeface="Montserrat"/>
              </a:rPr>
              <a:t> ja, </a:t>
            </a:r>
            <a:r>
              <a:rPr lang="fi-FI" sz="2200" dirty="0" err="1">
                <a:latin typeface="Montserrat Light" panose="00000400000000000000" pitchFamily="50" charset="0"/>
                <a:ea typeface="Montserrat"/>
                <a:cs typeface="Montserrat"/>
                <a:sym typeface="Montserrat"/>
              </a:rPr>
              <a:t>hvordan</a:t>
            </a:r>
            <a:r>
              <a:rPr lang="fi-FI" sz="2200"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p:txBody>
      </p:sp>
      <p:pic>
        <p:nvPicPr>
          <p:cNvPr id="257" name="Google Shape;257;g3501960729b_0_123" title="Skærmbillede 2025-04-25 kl. 13.29.44.png"/>
          <p:cNvPicPr preferRelativeResize="0"/>
          <p:nvPr/>
        </p:nvPicPr>
        <p:blipFill>
          <a:blip r:embed="rId3">
            <a:alphaModFix/>
          </a:blip>
          <a:stretch>
            <a:fillRect/>
          </a:stretch>
        </p:blipFill>
        <p:spPr>
          <a:xfrm>
            <a:off x="9394823" y="2050675"/>
            <a:ext cx="2046699" cy="2123726"/>
          </a:xfrm>
          <a:prstGeom prst="rect">
            <a:avLst/>
          </a:prstGeom>
          <a:noFill/>
          <a:ln>
            <a:noFill/>
          </a:ln>
        </p:spPr>
      </p:pic>
      <p:sp>
        <p:nvSpPr>
          <p:cNvPr id="2" name="Tekstiruutu 4">
            <a:extLst>
              <a:ext uri="{FF2B5EF4-FFF2-40B4-BE49-F238E27FC236}">
                <a16:creationId xmlns:a16="http://schemas.microsoft.com/office/drawing/2014/main" id="{217355B6-9683-7C6B-3B41-60ACA8D380DE}"/>
              </a:ext>
            </a:extLst>
          </p:cNvPr>
          <p:cNvSpPr txBox="1"/>
          <p:nvPr/>
        </p:nvSpPr>
        <p:spPr>
          <a:xfrm>
            <a:off x="9291069" y="4174401"/>
            <a:ext cx="2900931" cy="20005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buClr>
                <a:srgbClr val="000000"/>
              </a:buClr>
              <a:buSzPts val="1400"/>
              <a:defRPr/>
            </a:pPr>
            <a:r>
              <a:rPr kumimoji="0" lang="da-DK" sz="700" b="0" i="0"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rPr>
              <a:t>Billlede: </a:t>
            </a:r>
            <a:r>
              <a:rPr lang="da-DK" sz="700" dirty="0">
                <a:solidFill>
                  <a:srgbClr val="000000"/>
                </a:solidFill>
                <a:latin typeface="Montserrat Light" panose="00000400000000000000" pitchFamily="50" charset="0"/>
                <a:ea typeface="Gill Sans"/>
                <a:cs typeface="Gill Sans"/>
                <a:sym typeface="Gill Sans"/>
              </a:rPr>
              <a:t>Stiftelsen Dialogpaus, www.dialogpaus.fi </a:t>
            </a:r>
            <a:endParaRPr kumimoji="0" lang="sv-SE" sz="700" b="0" i="1"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g356a0be0e79_2_32"/>
          <p:cNvSpPr txBox="1">
            <a:spLocks noGrp="1"/>
          </p:cNvSpPr>
          <p:nvPr>
            <p:ph type="title"/>
          </p:nvPr>
        </p:nvSpPr>
        <p:spPr>
          <a:xfrm>
            <a:off x="838200" y="770612"/>
            <a:ext cx="46848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dirty="0" err="1"/>
              <a:t>OPhæng</a:t>
            </a:r>
            <a:r>
              <a:rPr lang="fi-FI" dirty="0"/>
              <a:t> </a:t>
            </a:r>
            <a:r>
              <a:rPr lang="fi-FI" dirty="0" err="1"/>
              <a:t>til</a:t>
            </a:r>
            <a:r>
              <a:rPr lang="fi-FI" dirty="0"/>
              <a:t> </a:t>
            </a:r>
            <a:r>
              <a:rPr lang="fi-FI" dirty="0" err="1"/>
              <a:t>klassen</a:t>
            </a:r>
            <a:endParaRPr dirty="0"/>
          </a:p>
        </p:txBody>
      </p:sp>
      <p:sp>
        <p:nvSpPr>
          <p:cNvPr id="263" name="Google Shape;263;g356a0be0e79_2_32"/>
          <p:cNvSpPr txBox="1">
            <a:spLocks noGrp="1"/>
          </p:cNvSpPr>
          <p:nvPr>
            <p:ph type="body" idx="1"/>
          </p:nvPr>
        </p:nvSpPr>
        <p:spPr>
          <a:xfrm>
            <a:off x="838200" y="2241850"/>
            <a:ext cx="5956298" cy="3393000"/>
          </a:xfrm>
          <a:prstGeom prst="rect">
            <a:avLst/>
          </a:prstGeom>
        </p:spPr>
        <p:txBody>
          <a:bodyPr spcFirstLastPara="1" wrap="square" lIns="91425" tIns="45700" rIns="91425" bIns="45700" anchor="t" anchorCtr="0">
            <a:normAutofit/>
          </a:bodyPr>
          <a:lstStyle/>
          <a:p>
            <a:pPr marL="0" lvl="0" indent="0" rtl="0">
              <a:spcBef>
                <a:spcPts val="1000"/>
              </a:spcBef>
              <a:spcAft>
                <a:spcPts val="0"/>
              </a:spcAft>
              <a:buNone/>
            </a:pPr>
            <a:r>
              <a:rPr lang="fi-FI" sz="2200" dirty="0" err="1">
                <a:latin typeface="Montserrat Light" panose="00000400000000000000" pitchFamily="50" charset="0"/>
                <a:ea typeface="Montserrat"/>
                <a:cs typeface="Montserrat"/>
                <a:sym typeface="Montserrat"/>
              </a:rPr>
              <a:t>Elever</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og</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læreren</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kan</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holde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øje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med</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hinandens</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gode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gerninger</a:t>
            </a:r>
            <a:r>
              <a:rPr lang="fi-FI" sz="2200" dirty="0">
                <a:latin typeface="Montserrat Light" panose="00000400000000000000" pitchFamily="50" charset="0"/>
                <a:ea typeface="Montserrat"/>
                <a:cs typeface="Montserrat"/>
                <a:sym typeface="Montserrat"/>
              </a:rPr>
              <a:t> for </a:t>
            </a:r>
            <a:r>
              <a:rPr lang="fi-FI" sz="2200" dirty="0" err="1">
                <a:latin typeface="Montserrat Light" panose="00000400000000000000" pitchFamily="50" charset="0"/>
                <a:ea typeface="Montserrat"/>
                <a:cs typeface="Montserrat"/>
                <a:sym typeface="Montserrat"/>
              </a:rPr>
              <a:t>klimaet</a:t>
            </a:r>
            <a:endParaRPr sz="2200" dirty="0">
              <a:latin typeface="Montserrat Light" panose="00000400000000000000" pitchFamily="50" charset="0"/>
              <a:ea typeface="Montserrat"/>
              <a:cs typeface="Montserrat"/>
              <a:sym typeface="Montserrat"/>
            </a:endParaRPr>
          </a:p>
        </p:txBody>
      </p:sp>
      <p:pic>
        <p:nvPicPr>
          <p:cNvPr id="264" name="Google Shape;264;g356a0be0e79_2_32" title="IMG_4140.jpeg"/>
          <p:cNvPicPr preferRelativeResize="0"/>
          <p:nvPr/>
        </p:nvPicPr>
        <p:blipFill rotWithShape="1">
          <a:blip r:embed="rId3">
            <a:alphaModFix/>
          </a:blip>
          <a:srcRect l="12026" t="7487" r="4633" b="26071"/>
          <a:stretch/>
        </p:blipFill>
        <p:spPr>
          <a:xfrm>
            <a:off x="6907250" y="1238287"/>
            <a:ext cx="4684800" cy="497950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271" name="Google Shape;271;p3" descr="Kuva, joka sisältää kohteen teksti, kuvakaappaus, Fontti, graafinen suunnittelu&#10;&#10;Kuvaus luotu automaattisesti"/>
          <p:cNvPicPr preferRelativeResize="0"/>
          <p:nvPr/>
        </p:nvPicPr>
        <p:blipFill rotWithShape="1">
          <a:blip r:embed="rId3">
            <a:alphaModFix/>
          </a:blip>
          <a:srcRect/>
          <a:stretch/>
        </p:blipFill>
        <p:spPr>
          <a:xfrm>
            <a:off x="1016508" y="1524000"/>
            <a:ext cx="10158984" cy="3810000"/>
          </a:xfrm>
          <a:prstGeom prst="rect">
            <a:avLst/>
          </a:prstGeom>
          <a:noFill/>
          <a:ln>
            <a:noFill/>
          </a:ln>
        </p:spPr>
      </p:pic>
    </p:spTree>
  </p:cSld>
  <p:clrMapOvr>
    <a:masterClrMapping/>
  </p:clrMapOvr>
</p:sld>
</file>

<file path=ppt/theme/theme1.xml><?xml version="1.0" encoding="utf-8"?>
<a:theme xmlns:a="http://schemas.openxmlformats.org/drawingml/2006/main" name="Office-te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740</Words>
  <Application>Microsoft Office PowerPoint</Application>
  <PresentationFormat>Laajakuva</PresentationFormat>
  <Paragraphs>115</Paragraphs>
  <Slides>22</Slides>
  <Notes>22</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22</vt:i4>
      </vt:variant>
    </vt:vector>
  </HeadingPairs>
  <TitlesOfParts>
    <vt:vector size="27" baseType="lpstr">
      <vt:lpstr>Montserrat Light</vt:lpstr>
      <vt:lpstr>Arial</vt:lpstr>
      <vt:lpstr>Bebas Neue</vt:lpstr>
      <vt:lpstr>Montserrat</vt:lpstr>
      <vt:lpstr>Office-teema</vt:lpstr>
      <vt:lpstr>PowerPoint-esitys</vt:lpstr>
      <vt:lpstr>introduktion</vt:lpstr>
      <vt:lpstr>Lektioner</vt:lpstr>
      <vt:lpstr>svar og byt aktivitet</vt:lpstr>
      <vt:lpstr>svar og byt aktivitet</vt:lpstr>
      <vt:lpstr>PowerPoint-esitys</vt:lpstr>
      <vt:lpstr>Gruppediskussion 2&amp;2</vt:lpstr>
      <vt:lpstr>En kirkegård af tøj!</vt:lpstr>
      <vt:lpstr>Spilleregel          til </vt:lpstr>
      <vt:lpstr>Spilleregel </vt:lpstr>
      <vt:lpstr>Spilleregel</vt:lpstr>
      <vt:lpstr>Spilleregel</vt:lpstr>
      <vt:lpstr>Spilleregel</vt:lpstr>
      <vt:lpstr>Dialogpaus Samtalespørgsmål</vt:lpstr>
      <vt:lpstr>Lineær og cirkulær økonomi</vt:lpstr>
      <vt:lpstr>Lektion 2</vt:lpstr>
      <vt:lpstr>Lektion 3</vt:lpstr>
      <vt:lpstr>Lektion 4</vt:lpstr>
      <vt:lpstr>PowerPoint-esitys</vt:lpstr>
      <vt:lpstr>Dialogpaus Samtalespørgsmål</vt:lpstr>
      <vt:lpstr>OPhæng til klassen</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Jessica Mukkala</dc:creator>
  <cp:lastModifiedBy>Oona Mertoniemi</cp:lastModifiedBy>
  <cp:revision>4</cp:revision>
  <dcterms:created xsi:type="dcterms:W3CDTF">2024-05-06T12:17:41Z</dcterms:created>
  <dcterms:modified xsi:type="dcterms:W3CDTF">2025-08-21T13:18:36Z</dcterms:modified>
</cp:coreProperties>
</file>