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Amatic SC" panose="00000500000000000000" pitchFamily="2" charset="-79"/>
      <p:regular r:id="rId18"/>
      <p:bold r:id="rId19"/>
    </p:embeddedFont>
    <p:embeddedFont>
      <p:font typeface="Bebas Neue" panose="020B0606020202050201" pitchFamily="34" charset="0"/>
      <p:regular r:id="rId20"/>
    </p:embeddedFont>
    <p:embeddedFont>
      <p:font typeface="Montserrat Light" panose="00000400000000000000" pitchFamily="50"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79FD186-3DF1-4BE9-8A0E-07CBFC60E8EA}">
  <a:tblStyle styleId="{979FD186-3DF1-4BE9-8A0E-07CBFC60E8E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6" d="100"/>
          <a:sy n="126" d="100"/>
        </p:scale>
        <p:origin x="1140"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1d7485f68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 name="Google Shape;60;g31d7485f687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1d7485f687_1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1d7485f687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Sofie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1d7485f687_1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1d7485f687_1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Sofie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1d7485f687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1d7485f687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Alberte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1d7485f687_2_8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1d7485f687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Alberte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1d7485f687_9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1d7485f687_9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Silja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1d7485f687_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1d7485f687_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Silja</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1d7485f687_2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1d7485f687_2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Pernilla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1d7485f687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1d7485f687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Pernilla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1d7485f687_2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1d7485f687_2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Pernilla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1d7485f687_9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1d7485f687_9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Alberte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1d7485f687_2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1d7485f687_2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Sofie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1d7485f687_2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1d7485f687_2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Alberte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1d7485f687_2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1d7485f687_2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Silja</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1d7485f687_1_4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g31d7485f687_1_4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300"/>
              <a:buFont typeface="Bebas Neue"/>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
              <a:t>‹#›</a:t>
            </a:fld>
            <a:endParaRPr/>
          </a:p>
        </p:txBody>
      </p:sp>
      <p:pic>
        <p:nvPicPr>
          <p:cNvPr id="56" name="Google Shape;56;p13" descr="Kuva, joka sisältää kohteen Värikkyys, kuvio, keltainen, appelsiini&#10;&#10;Kuvaus luotu automaattisesti"/>
          <p:cNvPicPr preferRelativeResize="0"/>
          <p:nvPr/>
        </p:nvPicPr>
        <p:blipFill rotWithShape="1">
          <a:blip r:embed="rId2">
            <a:alphaModFix/>
          </a:blip>
          <a:srcRect t="9999"/>
          <a:stretch/>
        </p:blipFill>
        <p:spPr>
          <a:xfrm>
            <a:off x="0" y="0"/>
            <a:ext cx="9143998" cy="5143501"/>
          </a:xfrm>
          <a:prstGeom prst="rect">
            <a:avLst/>
          </a:prstGeom>
          <a:noFill/>
          <a:ln>
            <a:noFill/>
          </a:ln>
        </p:spPr>
      </p:pic>
      <p:sp>
        <p:nvSpPr>
          <p:cNvPr id="57" name="Google Shape;57;p13"/>
          <p:cNvSpPr/>
          <p:nvPr/>
        </p:nvSpPr>
        <p:spPr>
          <a:xfrm>
            <a:off x="245143" y="273844"/>
            <a:ext cx="8653800" cy="4662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www.youtube.com/watch?v=2ojNg2RZmWw" TargetMode="External"/><Relationship Id="rId5" Type="http://schemas.openxmlformats.org/officeDocument/2006/relationships/image" Target="../media/image4.jpg"/><Relationship Id="rId4" Type="http://schemas.openxmlformats.org/officeDocument/2006/relationships/hyperlink" Target="http://www.youtube.com/watch?v=m0C27MJcf-0" TargetMode="Externa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2.jpg"/><Relationship Id="rId4" Type="http://schemas.openxmlformats.org/officeDocument/2006/relationships/hyperlink" Target="http://www.youtube.com/watch?v=tVO23JmFI4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2" name="Google Shape;62;p14" descr="Kuva, joka sisältää kohteen teksti, Grafiikka, graafinen suunnittelu, juliste&#10;&#10;Kuvaus luotu automaattisesti"/>
          <p:cNvPicPr preferRelativeResize="0"/>
          <p:nvPr/>
        </p:nvPicPr>
        <p:blipFill rotWithShape="1">
          <a:blip r:embed="rId3">
            <a:alphaModFix/>
          </a:blip>
          <a:srcRect/>
          <a:stretch/>
        </p:blipFill>
        <p:spPr>
          <a:xfrm>
            <a:off x="235847" y="0"/>
            <a:ext cx="8672307"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da" sz="4000" b="1" dirty="0">
                <a:solidFill>
                  <a:schemeClr val="tx1"/>
                </a:solidFill>
                <a:latin typeface="Bebas Neue" panose="020B0606020202050201" pitchFamily="34" charset="0"/>
              </a:rPr>
              <a:t>Dagsorden </a:t>
            </a:r>
            <a:endParaRPr sz="4000" b="1" dirty="0">
              <a:solidFill>
                <a:schemeClr val="tx1"/>
              </a:solidFill>
              <a:latin typeface="Bebas Neue" panose="020B0606020202050201" pitchFamily="34" charset="0"/>
            </a:endParaRPr>
          </a:p>
        </p:txBody>
      </p:sp>
      <p:sp>
        <p:nvSpPr>
          <p:cNvPr id="68" name="Google Shape;68;p15"/>
          <p:cNvSpPr txBox="1">
            <a:spLocks noGrp="1"/>
          </p:cNvSpPr>
          <p:nvPr>
            <p:ph type="body" idx="1"/>
          </p:nvPr>
        </p:nvSpPr>
        <p:spPr>
          <a:xfrm>
            <a:off x="628650" y="1190425"/>
            <a:ext cx="7886700" cy="860700"/>
          </a:xfrm>
          <a:prstGeom prst="rect">
            <a:avLst/>
          </a:prstGeom>
        </p:spPr>
        <p:txBody>
          <a:bodyPr spcFirstLastPara="1" wrap="square" lIns="68575" tIns="34275" rIns="68575" bIns="34275" anchor="t" anchorCtr="0">
            <a:noAutofit/>
          </a:bodyPr>
          <a:lstStyle/>
          <a:p>
            <a:pPr marL="457200" lvl="0" indent="-323850" algn="l" rtl="0">
              <a:lnSpc>
                <a:spcPct val="100000"/>
              </a:lnSpc>
              <a:spcBef>
                <a:spcPts val="800"/>
              </a:spcBef>
              <a:spcAft>
                <a:spcPts val="0"/>
              </a:spcAft>
              <a:buSzPts val="1500"/>
              <a:buChar char="★"/>
            </a:pPr>
            <a:r>
              <a:rPr lang="da" sz="1400" dirty="0">
                <a:solidFill>
                  <a:schemeClr val="dk1"/>
                </a:solidFill>
                <a:latin typeface="Montserrat Light" panose="00000400000000000000" pitchFamily="50" charset="0"/>
              </a:rPr>
              <a:t>Intro med video, statistik og tiktok </a:t>
            </a:r>
            <a:endParaRPr sz="1400" dirty="0">
              <a:solidFill>
                <a:schemeClr val="dk1"/>
              </a:solidFill>
              <a:latin typeface="Montserrat Light" panose="00000400000000000000" pitchFamily="50" charset="0"/>
            </a:endParaRPr>
          </a:p>
          <a:p>
            <a:pPr marL="457200" lvl="0" indent="-323850" algn="l" rtl="0">
              <a:lnSpc>
                <a:spcPct val="100000"/>
              </a:lnSpc>
              <a:spcBef>
                <a:spcPts val="0"/>
              </a:spcBef>
              <a:spcAft>
                <a:spcPts val="0"/>
              </a:spcAft>
              <a:buSzPts val="1500"/>
              <a:buChar char="★"/>
            </a:pPr>
            <a:r>
              <a:rPr lang="da" sz="1400" dirty="0">
                <a:solidFill>
                  <a:schemeClr val="dk1"/>
                </a:solidFill>
                <a:latin typeface="Montserrat Light" panose="00000400000000000000" pitchFamily="50" charset="0"/>
              </a:rPr>
              <a:t>Gennemgang af dialog pause </a:t>
            </a:r>
            <a:endParaRPr sz="1400" dirty="0">
              <a:solidFill>
                <a:schemeClr val="dk1"/>
              </a:solidFill>
              <a:latin typeface="Montserrat Light" panose="00000400000000000000" pitchFamily="50" charset="0"/>
            </a:endParaRPr>
          </a:p>
          <a:p>
            <a:pPr marL="457200" lvl="0" indent="-323850" algn="l" rtl="0">
              <a:lnSpc>
                <a:spcPct val="100000"/>
              </a:lnSpc>
              <a:spcBef>
                <a:spcPts val="0"/>
              </a:spcBef>
              <a:spcAft>
                <a:spcPts val="0"/>
              </a:spcAft>
              <a:buSzPts val="1500"/>
              <a:buChar char="★"/>
            </a:pPr>
            <a:r>
              <a:rPr lang="da" sz="1400" dirty="0">
                <a:solidFill>
                  <a:schemeClr val="dk1"/>
                </a:solidFill>
                <a:latin typeface="Montserrat Light" panose="00000400000000000000" pitchFamily="50" charset="0"/>
              </a:rPr>
              <a:t>Dialog pause med citat</a:t>
            </a:r>
            <a:endParaRPr sz="1400" dirty="0">
              <a:solidFill>
                <a:schemeClr val="dk1"/>
              </a:solidFill>
              <a:latin typeface="Montserrat Light" panose="00000400000000000000" pitchFamily="50" charset="0"/>
            </a:endParaRPr>
          </a:p>
          <a:p>
            <a:pPr marL="457200" lvl="0" indent="-323850" algn="l" rtl="0">
              <a:lnSpc>
                <a:spcPct val="100000"/>
              </a:lnSpc>
              <a:spcBef>
                <a:spcPts val="0"/>
              </a:spcBef>
              <a:spcAft>
                <a:spcPts val="0"/>
              </a:spcAft>
              <a:buClr>
                <a:schemeClr val="dk1"/>
              </a:buClr>
              <a:buSzPts val="1500"/>
              <a:buChar char="★"/>
            </a:pPr>
            <a:r>
              <a:rPr lang="da" sz="1400" dirty="0">
                <a:solidFill>
                  <a:schemeClr val="dk1"/>
                </a:solidFill>
                <a:latin typeface="Montserrat Light" panose="00000400000000000000" pitchFamily="50" charset="0"/>
              </a:rPr>
              <a:t>Elevopgave</a:t>
            </a:r>
            <a:endParaRPr sz="1400" dirty="0">
              <a:solidFill>
                <a:schemeClr val="dk1"/>
              </a:solidFill>
              <a:latin typeface="Montserrat Light" panose="00000400000000000000" pitchFamily="50" charset="0"/>
            </a:endParaRPr>
          </a:p>
        </p:txBody>
      </p:sp>
      <p:sp>
        <p:nvSpPr>
          <p:cNvPr id="69" name="Google Shape;69;p15"/>
          <p:cNvSpPr txBox="1"/>
          <p:nvPr/>
        </p:nvSpPr>
        <p:spPr>
          <a:xfrm>
            <a:off x="7640781" y="277524"/>
            <a:ext cx="1597223" cy="51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4D9F39"/>
                </a:solidFill>
              </a:rPr>
              <a:t>1. </a:t>
            </a:r>
            <a:r>
              <a:rPr lang="da" sz="1800" dirty="0">
                <a:solidFill>
                  <a:srgbClr val="4D9F39"/>
                </a:solidFill>
                <a:latin typeface="Montserrat Light" panose="00000400000000000000" pitchFamily="50" charset="0"/>
              </a:rPr>
              <a:t>lektion</a:t>
            </a:r>
            <a:endParaRPr sz="1800" dirty="0">
              <a:solidFill>
                <a:srgbClr val="4D9F39"/>
              </a:solidFill>
              <a:latin typeface="Montserrat Light" panose="00000400000000000000" pitchFamily="50" charset="0"/>
            </a:endParaRPr>
          </a:p>
        </p:txBody>
      </p:sp>
      <p:sp>
        <p:nvSpPr>
          <p:cNvPr id="70" name="Google Shape;70;p15"/>
          <p:cNvSpPr/>
          <p:nvPr/>
        </p:nvSpPr>
        <p:spPr>
          <a:xfrm>
            <a:off x="628650" y="2697975"/>
            <a:ext cx="3691800" cy="1188300"/>
          </a:xfrm>
          <a:prstGeom prst="rightArrow">
            <a:avLst>
              <a:gd name="adj1" fmla="val 50000"/>
              <a:gd name="adj2" fmla="val 50000"/>
            </a:avLst>
          </a:prstGeom>
          <a:solidFill>
            <a:srgbClr val="C5182D"/>
          </a:solidFill>
          <a:ln w="9525" cap="flat" cmpd="sng">
            <a:solidFill>
              <a:schemeClr val="dk2"/>
            </a:solidFill>
            <a:prstDash val="solid"/>
            <a:round/>
            <a:headEnd type="none" w="sm" len="sm"/>
            <a:tailEnd type="none" w="sm" len="sm"/>
          </a:ln>
          <a:effectLst>
            <a:outerShdw blurRad="57150" dist="19050" dir="5400000" algn="bl" rotWithShape="0">
              <a:srgbClr val="C5182D">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da" sz="4900">
                <a:solidFill>
                  <a:schemeClr val="dk1"/>
                </a:solidFill>
                <a:latin typeface="Amatic SC"/>
                <a:ea typeface="Amatic SC"/>
                <a:cs typeface="Amatic SC"/>
                <a:sym typeface="Amatic SC"/>
              </a:rPr>
              <a:t>Mål: </a:t>
            </a:r>
            <a:endParaRPr sz="4900">
              <a:solidFill>
                <a:schemeClr val="dk1"/>
              </a:solidFill>
              <a:latin typeface="Amatic SC"/>
              <a:ea typeface="Amatic SC"/>
              <a:cs typeface="Amatic SC"/>
              <a:sym typeface="Amatic SC"/>
            </a:endParaRPr>
          </a:p>
        </p:txBody>
      </p:sp>
      <p:sp>
        <p:nvSpPr>
          <p:cNvPr id="71" name="Google Shape;71;p15"/>
          <p:cNvSpPr/>
          <p:nvPr/>
        </p:nvSpPr>
        <p:spPr>
          <a:xfrm>
            <a:off x="4691200" y="1987975"/>
            <a:ext cx="3881400" cy="2619000"/>
          </a:xfrm>
          <a:prstGeom prst="roundRect">
            <a:avLst>
              <a:gd name="adj" fmla="val 16667"/>
            </a:avLst>
          </a:prstGeom>
          <a:solidFill>
            <a:srgbClr val="C5182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da" b="1" dirty="0">
                <a:solidFill>
                  <a:schemeClr val="dk1"/>
                </a:solidFill>
                <a:latin typeface="Montserrat Light" panose="00000400000000000000" pitchFamily="50" charset="0"/>
              </a:rPr>
              <a:t>Faglig mål:</a:t>
            </a:r>
            <a:endParaRPr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Clr>
                <a:schemeClr val="dk1"/>
              </a:buClr>
              <a:buSzPts val="1100"/>
              <a:buFont typeface="Arial"/>
              <a:buNone/>
            </a:pPr>
            <a:r>
              <a:rPr lang="da" dirty="0">
                <a:solidFill>
                  <a:schemeClr val="dk1"/>
                </a:solidFill>
                <a:latin typeface="Montserrat Light" panose="00000400000000000000" pitchFamily="50" charset="0"/>
              </a:rPr>
              <a:t>Eleverne analyserer deres egne forbrugsvaner, og får viden om forbrugets konsekvenser for miljø, økonomi og sundhed.</a:t>
            </a:r>
            <a:endParaRPr dirty="0">
              <a:solidFill>
                <a:schemeClr val="dk1"/>
              </a:solidFill>
              <a:latin typeface="Montserrat Light" panose="00000400000000000000" pitchFamily="50" charset="0"/>
            </a:endParaRPr>
          </a:p>
          <a:p>
            <a:pPr marL="0" lvl="0" indent="0" algn="l" rtl="0">
              <a:spcBef>
                <a:spcPts val="1200"/>
              </a:spcBef>
              <a:spcAft>
                <a:spcPts val="0"/>
              </a:spcAft>
              <a:buClr>
                <a:schemeClr val="dk1"/>
              </a:buClr>
              <a:buSzPts val="1100"/>
              <a:buFont typeface="Arial"/>
              <a:buNone/>
            </a:pPr>
            <a:r>
              <a:rPr lang="da" b="1" dirty="0">
                <a:solidFill>
                  <a:schemeClr val="dk1"/>
                </a:solidFill>
                <a:latin typeface="Montserrat Light" panose="00000400000000000000" pitchFamily="50" charset="0"/>
              </a:rPr>
              <a:t>Dialog mål:</a:t>
            </a:r>
            <a:endParaRPr b="1" dirty="0">
              <a:solidFill>
                <a:schemeClr val="dk1"/>
              </a:solidFill>
              <a:latin typeface="Montserrat Light" panose="00000400000000000000" pitchFamily="50" charset="0"/>
            </a:endParaRPr>
          </a:p>
          <a:p>
            <a:pPr marL="0" lvl="0" indent="0" algn="l" rtl="0">
              <a:spcBef>
                <a:spcPts val="0"/>
              </a:spcBef>
              <a:spcAft>
                <a:spcPts val="0"/>
              </a:spcAft>
              <a:buClr>
                <a:schemeClr val="dk1"/>
              </a:buClr>
              <a:buSzPts val="1100"/>
              <a:buFont typeface="Arial"/>
              <a:buNone/>
            </a:pPr>
            <a:r>
              <a:rPr lang="da" dirty="0">
                <a:solidFill>
                  <a:schemeClr val="dk1"/>
                </a:solidFill>
                <a:latin typeface="Montserrat Light" panose="00000400000000000000" pitchFamily="50" charset="0"/>
              </a:rPr>
              <a:t>Eleverne skal kunne forstå konceptet om dialog pause metoden, samt lærer at anvende den</a:t>
            </a:r>
            <a:endParaRPr dirty="0">
              <a:latin typeface="Montserrat Light" panose="00000400000000000000"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6"/>
          <p:cNvPicPr preferRelativeResize="0"/>
          <p:nvPr/>
        </p:nvPicPr>
        <p:blipFill>
          <a:blip r:embed="rId3">
            <a:alphaModFix/>
          </a:blip>
          <a:stretch>
            <a:fillRect/>
          </a:stretch>
        </p:blipFill>
        <p:spPr>
          <a:xfrm>
            <a:off x="0" y="-71975"/>
            <a:ext cx="9144000" cy="5215475"/>
          </a:xfrm>
          <a:prstGeom prst="rect">
            <a:avLst/>
          </a:prstGeom>
          <a:noFill/>
          <a:ln>
            <a:noFill/>
          </a:ln>
        </p:spPr>
      </p:pic>
      <p:sp>
        <p:nvSpPr>
          <p:cNvPr id="77" name="Google Shape;77;p16"/>
          <p:cNvSpPr txBox="1"/>
          <p:nvPr/>
        </p:nvSpPr>
        <p:spPr>
          <a:xfrm>
            <a:off x="1412125" y="208215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78" name="Google Shape;78;p16" descr="Læs mere om Verdensmål 3 på www.verdensmålene.dk: https://www.verdensmaalene.dk/maal/3" title="Verdensmål 3: Sundhed og trivsel">
            <a:hlinkClick r:id="rId4"/>
          </p:cNvPr>
          <p:cNvPicPr preferRelativeResize="0"/>
          <p:nvPr/>
        </p:nvPicPr>
        <p:blipFill>
          <a:blip r:embed="rId5">
            <a:alphaModFix/>
          </a:blip>
          <a:stretch>
            <a:fillRect/>
          </a:stretch>
        </p:blipFill>
        <p:spPr>
          <a:xfrm>
            <a:off x="348225" y="369775"/>
            <a:ext cx="4063900" cy="2201975"/>
          </a:xfrm>
          <a:prstGeom prst="rect">
            <a:avLst/>
          </a:prstGeom>
          <a:noFill/>
          <a:ln>
            <a:noFill/>
          </a:ln>
        </p:spPr>
      </p:pic>
      <p:pic>
        <p:nvPicPr>
          <p:cNvPr id="79" name="Google Shape;79;p16" descr="Læs mere om Verdensmål 12 på www.verdensmålene.dk: https://www.verdensmaalene.dk/maal/12&#10;&#10;Credits:&#10;Food waste tv&#10;“Taste the waste” - film trailer&#10;https://youtu.be/JCojaGk6gXw" title="Verdensmål 12: Ansvarligt forbrug og produktion">
            <a:hlinkClick r:id="rId6"/>
          </p:cNvPr>
          <p:cNvPicPr preferRelativeResize="0"/>
          <p:nvPr/>
        </p:nvPicPr>
        <p:blipFill>
          <a:blip r:embed="rId7">
            <a:alphaModFix/>
          </a:blip>
          <a:stretch>
            <a:fillRect/>
          </a:stretch>
        </p:blipFill>
        <p:spPr>
          <a:xfrm>
            <a:off x="4412125" y="2571750"/>
            <a:ext cx="4218125" cy="2254225"/>
          </a:xfrm>
          <a:prstGeom prst="rect">
            <a:avLst/>
          </a:prstGeom>
          <a:noFill/>
          <a:ln>
            <a:noFill/>
          </a:ln>
        </p:spPr>
      </p:pic>
      <p:sp>
        <p:nvSpPr>
          <p:cNvPr id="80" name="Google Shape;80;p16"/>
          <p:cNvSpPr txBox="1"/>
          <p:nvPr/>
        </p:nvSpPr>
        <p:spPr>
          <a:xfrm>
            <a:off x="517200" y="2816900"/>
            <a:ext cx="31239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600">
                <a:solidFill>
                  <a:schemeClr val="dk2"/>
                </a:solidFill>
                <a:latin typeface="Montserrat Light" panose="00000400000000000000" pitchFamily="50" charset="0"/>
              </a:rPr>
              <a:t>Mål 3 - Sundhed og trivsel </a:t>
            </a:r>
            <a:endParaRPr sz="1600">
              <a:solidFill>
                <a:schemeClr val="dk2"/>
              </a:solidFill>
              <a:latin typeface="Montserrat Light" panose="00000400000000000000" pitchFamily="50" charset="0"/>
            </a:endParaRPr>
          </a:p>
        </p:txBody>
      </p:sp>
      <p:sp>
        <p:nvSpPr>
          <p:cNvPr id="81" name="Google Shape;81;p16"/>
          <p:cNvSpPr txBox="1"/>
          <p:nvPr/>
        </p:nvSpPr>
        <p:spPr>
          <a:xfrm>
            <a:off x="4370425" y="1856825"/>
            <a:ext cx="4481400"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600" dirty="0">
                <a:solidFill>
                  <a:schemeClr val="dk2"/>
                </a:solidFill>
                <a:latin typeface="Montserrat Light" panose="00000400000000000000" pitchFamily="50" charset="0"/>
              </a:rPr>
              <a:t>Mål 12 - Ansvarligt forbrug og produktion</a:t>
            </a:r>
            <a:endParaRPr sz="1600" dirty="0">
              <a:solidFill>
                <a:schemeClr val="dk2"/>
              </a:solidFill>
              <a:latin typeface="Montserrat Light" panose="00000400000000000000" pitchFamily="50" charset="0"/>
            </a:endParaRPr>
          </a:p>
        </p:txBody>
      </p:sp>
      <p:sp>
        <p:nvSpPr>
          <p:cNvPr id="82" name="Google Shape;82;p16"/>
          <p:cNvSpPr txBox="1"/>
          <p:nvPr/>
        </p:nvSpPr>
        <p:spPr>
          <a:xfrm>
            <a:off x="7502236" y="369775"/>
            <a:ext cx="1201664" cy="47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4D9F39"/>
                </a:solidFill>
              </a:rPr>
              <a:t>1.</a:t>
            </a:r>
            <a:r>
              <a:rPr lang="da" sz="1800" dirty="0">
                <a:solidFill>
                  <a:srgbClr val="4D9F39"/>
                </a:solidFill>
                <a:latin typeface="Montserrat Light" panose="00000400000000000000" pitchFamily="50" charset="0"/>
              </a:rPr>
              <a:t>lektion</a:t>
            </a:r>
            <a:endParaRPr sz="1800" dirty="0">
              <a:solidFill>
                <a:srgbClr val="4D9F39"/>
              </a:solidFill>
              <a:latin typeface="Montserrat Light" panose="00000400000000000000" pitchFamily="50" charset="0"/>
            </a:endParaRPr>
          </a:p>
        </p:txBody>
      </p:sp>
      <p:pic>
        <p:nvPicPr>
          <p:cNvPr id="83" name="Google Shape;83;p16"/>
          <p:cNvPicPr preferRelativeResize="0"/>
          <p:nvPr/>
        </p:nvPicPr>
        <p:blipFill>
          <a:blip r:embed="rId8">
            <a:alphaModFix/>
          </a:blip>
          <a:stretch>
            <a:fillRect/>
          </a:stretch>
        </p:blipFill>
        <p:spPr>
          <a:xfrm>
            <a:off x="1888493" y="3410975"/>
            <a:ext cx="1807975" cy="1205924"/>
          </a:xfrm>
          <a:prstGeom prst="rect">
            <a:avLst/>
          </a:prstGeom>
          <a:noFill/>
          <a:ln>
            <a:noFill/>
          </a:ln>
        </p:spPr>
      </p:pic>
      <p:pic>
        <p:nvPicPr>
          <p:cNvPr id="84" name="Google Shape;84;p16"/>
          <p:cNvPicPr preferRelativeResize="0"/>
          <p:nvPr/>
        </p:nvPicPr>
        <p:blipFill>
          <a:blip r:embed="rId9">
            <a:alphaModFix/>
          </a:blip>
          <a:stretch>
            <a:fillRect/>
          </a:stretch>
        </p:blipFill>
        <p:spPr>
          <a:xfrm>
            <a:off x="5847963" y="603700"/>
            <a:ext cx="1346450" cy="13443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1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7"/>
          <p:cNvPicPr preferRelativeResize="0"/>
          <p:nvPr/>
        </p:nvPicPr>
        <p:blipFill>
          <a:blip r:embed="rId3">
            <a:alphaModFix/>
          </a:blip>
          <a:stretch>
            <a:fillRect/>
          </a:stretch>
        </p:blipFill>
        <p:spPr>
          <a:xfrm>
            <a:off x="-88900" y="0"/>
            <a:ext cx="9232900" cy="5143500"/>
          </a:xfrm>
          <a:prstGeom prst="rect">
            <a:avLst/>
          </a:prstGeom>
          <a:noFill/>
          <a:ln>
            <a:noFill/>
          </a:ln>
        </p:spPr>
      </p:pic>
      <p:sp>
        <p:nvSpPr>
          <p:cNvPr id="90" name="Google Shape;90;p17"/>
          <p:cNvSpPr txBox="1"/>
          <p:nvPr/>
        </p:nvSpPr>
        <p:spPr>
          <a:xfrm>
            <a:off x="1413250" y="1865125"/>
            <a:ext cx="5537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pic>
        <p:nvPicPr>
          <p:cNvPr id="91" name="Google Shape;91;p17"/>
          <p:cNvPicPr preferRelativeResize="0"/>
          <p:nvPr/>
        </p:nvPicPr>
        <p:blipFill rotWithShape="1">
          <a:blip r:embed="rId4">
            <a:alphaModFix/>
          </a:blip>
          <a:srcRect t="1229" b="1229"/>
          <a:stretch/>
        </p:blipFill>
        <p:spPr>
          <a:xfrm>
            <a:off x="395825" y="2623400"/>
            <a:ext cx="3890248" cy="2188275"/>
          </a:xfrm>
          <a:prstGeom prst="rect">
            <a:avLst/>
          </a:prstGeom>
          <a:noFill/>
          <a:ln>
            <a:noFill/>
          </a:ln>
        </p:spPr>
      </p:pic>
      <p:sp>
        <p:nvSpPr>
          <p:cNvPr id="92" name="Google Shape;92;p17"/>
          <p:cNvSpPr txBox="1"/>
          <p:nvPr/>
        </p:nvSpPr>
        <p:spPr>
          <a:xfrm>
            <a:off x="321854" y="331825"/>
            <a:ext cx="4970400" cy="106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b="1" dirty="0">
                <a:solidFill>
                  <a:schemeClr val="tx1"/>
                </a:solidFill>
                <a:latin typeface="Bebas Neue" panose="020B0606020202050201" pitchFamily="34" charset="0"/>
              </a:rPr>
              <a:t>Mental sundhed i Danmark og Sverige</a:t>
            </a:r>
            <a:r>
              <a:rPr lang="da" sz="2400" dirty="0">
                <a:solidFill>
                  <a:schemeClr val="tx1"/>
                </a:solidFill>
                <a:latin typeface="Bebas Neue" panose="020B0606020202050201" pitchFamily="34" charset="0"/>
              </a:rPr>
              <a:t> </a:t>
            </a:r>
            <a:endParaRPr sz="2400" dirty="0">
              <a:solidFill>
                <a:schemeClr val="tx1"/>
              </a:solidFill>
              <a:latin typeface="Bebas Neue" panose="020B0606020202050201" pitchFamily="34" charset="0"/>
            </a:endParaRPr>
          </a:p>
        </p:txBody>
      </p:sp>
      <p:pic>
        <p:nvPicPr>
          <p:cNvPr id="93" name="Google Shape;93;p17"/>
          <p:cNvPicPr preferRelativeResize="0"/>
          <p:nvPr/>
        </p:nvPicPr>
        <p:blipFill>
          <a:blip r:embed="rId5">
            <a:alphaModFix/>
          </a:blip>
          <a:stretch>
            <a:fillRect/>
          </a:stretch>
        </p:blipFill>
        <p:spPr>
          <a:xfrm>
            <a:off x="5100648" y="746750"/>
            <a:ext cx="3095076" cy="1988374"/>
          </a:xfrm>
          <a:prstGeom prst="rect">
            <a:avLst/>
          </a:prstGeom>
          <a:noFill/>
          <a:ln>
            <a:noFill/>
          </a:ln>
        </p:spPr>
      </p:pic>
      <p:pic>
        <p:nvPicPr>
          <p:cNvPr id="94" name="Google Shape;94;p17"/>
          <p:cNvPicPr preferRelativeResize="0"/>
          <p:nvPr/>
        </p:nvPicPr>
        <p:blipFill>
          <a:blip r:embed="rId6">
            <a:alphaModFix/>
          </a:blip>
          <a:stretch>
            <a:fillRect/>
          </a:stretch>
        </p:blipFill>
        <p:spPr>
          <a:xfrm>
            <a:off x="5100650" y="2663396"/>
            <a:ext cx="3245951" cy="1957904"/>
          </a:xfrm>
          <a:prstGeom prst="rect">
            <a:avLst/>
          </a:prstGeom>
          <a:noFill/>
          <a:ln>
            <a:noFill/>
          </a:ln>
        </p:spPr>
      </p:pic>
      <p:sp>
        <p:nvSpPr>
          <p:cNvPr id="95" name="Google Shape;95;p17"/>
          <p:cNvSpPr txBox="1"/>
          <p:nvPr/>
        </p:nvSpPr>
        <p:spPr>
          <a:xfrm>
            <a:off x="7625850" y="368150"/>
            <a:ext cx="1104600" cy="37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4D9F39"/>
                </a:solidFill>
              </a:rPr>
              <a:t>1.lektion</a:t>
            </a:r>
            <a:endParaRPr sz="1800" dirty="0">
              <a:solidFill>
                <a:srgbClr val="4D9F39"/>
              </a:solidFill>
            </a:endParaRPr>
          </a:p>
        </p:txBody>
      </p:sp>
      <p:pic>
        <p:nvPicPr>
          <p:cNvPr id="96" name="Google Shape;96;p17"/>
          <p:cNvPicPr preferRelativeResize="0"/>
          <p:nvPr/>
        </p:nvPicPr>
        <p:blipFill>
          <a:blip r:embed="rId7">
            <a:alphaModFix/>
          </a:blip>
          <a:stretch>
            <a:fillRect/>
          </a:stretch>
        </p:blipFill>
        <p:spPr>
          <a:xfrm>
            <a:off x="395825" y="857725"/>
            <a:ext cx="2582751" cy="1714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18"/>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2" name="Google Shape;102;p18"/>
          <p:cNvSpPr txBox="1"/>
          <p:nvPr/>
        </p:nvSpPr>
        <p:spPr>
          <a:xfrm>
            <a:off x="1088700" y="1508750"/>
            <a:ext cx="4637700" cy="263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03" name="Google Shape;103;p18" title="Tiktok overforbrug">
            <a:hlinkClick r:id="rId4"/>
          </p:cNvPr>
          <p:cNvPicPr preferRelativeResize="0"/>
          <p:nvPr/>
        </p:nvPicPr>
        <p:blipFill>
          <a:blip r:embed="rId5">
            <a:alphaModFix/>
          </a:blip>
          <a:stretch>
            <a:fillRect/>
          </a:stretch>
        </p:blipFill>
        <p:spPr>
          <a:xfrm>
            <a:off x="1042412" y="830950"/>
            <a:ext cx="6881375" cy="3870775"/>
          </a:xfrm>
          <a:prstGeom prst="rect">
            <a:avLst/>
          </a:prstGeom>
          <a:noFill/>
          <a:ln>
            <a:noFill/>
          </a:ln>
        </p:spPr>
      </p:pic>
      <p:sp>
        <p:nvSpPr>
          <p:cNvPr id="104" name="Google Shape;104;p18"/>
          <p:cNvSpPr txBox="1"/>
          <p:nvPr/>
        </p:nvSpPr>
        <p:spPr>
          <a:xfrm>
            <a:off x="7625825" y="378625"/>
            <a:ext cx="1051800" cy="37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a:solidFill>
                  <a:srgbClr val="4D9F39"/>
                </a:solidFill>
              </a:rPr>
              <a:t>1.lektion</a:t>
            </a:r>
            <a:endParaRPr sz="1800">
              <a:solidFill>
                <a:srgbClr val="4D9F3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19"/>
          <p:cNvPicPr preferRelativeResize="0"/>
          <p:nvPr/>
        </p:nvPicPr>
        <p:blipFill>
          <a:blip r:embed="rId3">
            <a:alphaModFix/>
          </a:blip>
          <a:stretch>
            <a:fillRect/>
          </a:stretch>
        </p:blipFill>
        <p:spPr>
          <a:xfrm>
            <a:off x="-88900" y="0"/>
            <a:ext cx="9232900" cy="5143500"/>
          </a:xfrm>
          <a:prstGeom prst="rect">
            <a:avLst/>
          </a:prstGeom>
          <a:noFill/>
          <a:ln>
            <a:noFill/>
          </a:ln>
        </p:spPr>
      </p:pic>
      <p:sp>
        <p:nvSpPr>
          <p:cNvPr id="110" name="Google Shape;110;p19"/>
          <p:cNvSpPr txBox="1"/>
          <p:nvPr/>
        </p:nvSpPr>
        <p:spPr>
          <a:xfrm>
            <a:off x="479100" y="1709641"/>
            <a:ext cx="4637700" cy="26319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Introduktion 3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Spilleregler 3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Introduktionstekst 5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Diskussion i par 5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Fælles diskussion 15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Skriv refleksioner ned 3 min </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Del refleksioner 7 min</a:t>
            </a:r>
            <a:endParaRPr sz="1800" dirty="0">
              <a:solidFill>
                <a:schemeClr val="dk1"/>
              </a:solidFill>
              <a:latin typeface="Montserrat Light" panose="00000400000000000000" pitchFamily="50" charset="0"/>
            </a:endParaRPr>
          </a:p>
          <a:p>
            <a:pPr marL="457200" lvl="0" indent="-342900" algn="l" rtl="0">
              <a:spcBef>
                <a:spcPts val="0"/>
              </a:spcBef>
              <a:spcAft>
                <a:spcPts val="0"/>
              </a:spcAft>
              <a:buClr>
                <a:schemeClr val="dk1"/>
              </a:buClr>
              <a:buSzPts val="1800"/>
              <a:buAutoNum type="arabicPeriod"/>
            </a:pPr>
            <a:r>
              <a:rPr lang="da" sz="1800" dirty="0">
                <a:solidFill>
                  <a:schemeClr val="dk1"/>
                </a:solidFill>
                <a:latin typeface="Montserrat Light" panose="00000400000000000000" pitchFamily="50" charset="0"/>
              </a:rPr>
              <a:t>Fælles opsamling 5 min </a:t>
            </a:r>
            <a:endParaRPr sz="1800" dirty="0">
              <a:solidFill>
                <a:schemeClr val="dk1"/>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p:txBody>
      </p:sp>
      <p:sp>
        <p:nvSpPr>
          <p:cNvPr id="111" name="Google Shape;111;p19"/>
          <p:cNvSpPr txBox="1"/>
          <p:nvPr/>
        </p:nvSpPr>
        <p:spPr>
          <a:xfrm>
            <a:off x="587327" y="677377"/>
            <a:ext cx="4585800" cy="6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3200" b="1" dirty="0">
                <a:solidFill>
                  <a:schemeClr val="tx1"/>
                </a:solidFill>
                <a:latin typeface="Bebas Neue" panose="020B0606020202050201" pitchFamily="34" charset="0"/>
              </a:rPr>
              <a:t>Dialogpause - Spilleregler:</a:t>
            </a:r>
            <a:r>
              <a:rPr lang="da" sz="3200" dirty="0">
                <a:solidFill>
                  <a:schemeClr val="tx1"/>
                </a:solidFill>
                <a:latin typeface="Bebas Neue" panose="020B0606020202050201" pitchFamily="34" charset="0"/>
              </a:rPr>
              <a:t> </a:t>
            </a:r>
            <a:endParaRPr sz="3200" dirty="0">
              <a:solidFill>
                <a:schemeClr val="tx1"/>
              </a:solidFill>
              <a:latin typeface="Bebas Neue" panose="020B0606020202050201" pitchFamily="34" charset="0"/>
            </a:endParaRPr>
          </a:p>
        </p:txBody>
      </p:sp>
      <p:pic>
        <p:nvPicPr>
          <p:cNvPr id="112" name="Google Shape;112;p19"/>
          <p:cNvPicPr preferRelativeResize="0"/>
          <p:nvPr/>
        </p:nvPicPr>
        <p:blipFill>
          <a:blip r:embed="rId4">
            <a:alphaModFix/>
          </a:blip>
          <a:stretch>
            <a:fillRect/>
          </a:stretch>
        </p:blipFill>
        <p:spPr>
          <a:xfrm>
            <a:off x="5375850" y="1350277"/>
            <a:ext cx="2922475" cy="2922475"/>
          </a:xfrm>
          <a:prstGeom prst="rect">
            <a:avLst/>
          </a:prstGeom>
          <a:noFill/>
          <a:ln>
            <a:noFill/>
          </a:ln>
        </p:spPr>
      </p:pic>
      <p:sp>
        <p:nvSpPr>
          <p:cNvPr id="113" name="Google Shape;113;p19"/>
          <p:cNvSpPr txBox="1"/>
          <p:nvPr/>
        </p:nvSpPr>
        <p:spPr>
          <a:xfrm>
            <a:off x="7509164" y="383525"/>
            <a:ext cx="1157936" cy="49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rPr>
              <a:t>2.</a:t>
            </a:r>
            <a:r>
              <a:rPr lang="da" sz="1800" dirty="0">
                <a:solidFill>
                  <a:srgbClr val="FCC30D"/>
                </a:solidFill>
                <a:latin typeface="Montserrat Light" panose="00000400000000000000" pitchFamily="50" charset="0"/>
              </a:rPr>
              <a:t>lektion</a:t>
            </a:r>
            <a:endParaRPr sz="1800" dirty="0">
              <a:solidFill>
                <a:srgbClr val="FCC30D"/>
              </a:solidFill>
              <a:latin typeface="Montserrat Light" panose="00000400000000000000" pitchFamily="50" charset="0"/>
            </a:endParaRPr>
          </a:p>
        </p:txBody>
      </p:sp>
      <p:sp>
        <p:nvSpPr>
          <p:cNvPr id="2" name="Tekstiruutu 4">
            <a:extLst>
              <a:ext uri="{FF2B5EF4-FFF2-40B4-BE49-F238E27FC236}">
                <a16:creationId xmlns:a16="http://schemas.microsoft.com/office/drawing/2014/main" id="{7273394D-416C-B710-9BC8-44205654A5F0}"/>
              </a:ext>
            </a:extLst>
          </p:cNvPr>
          <p:cNvSpPr txBox="1"/>
          <p:nvPr/>
        </p:nvSpPr>
        <p:spPr>
          <a:xfrm>
            <a:off x="5600117" y="4018583"/>
            <a:ext cx="2900931" cy="200055"/>
          </a:xfrm>
          <a:prstGeom prst="rect">
            <a:avLst/>
          </a:prstGeom>
          <a:noFill/>
        </p:spPr>
        <p:txBody>
          <a:bodyPr wrap="square">
            <a:spAutoFit/>
          </a:bodyPr>
          <a:lstStyle>
            <a:defPPr marR="0" lvl="0" algn="l" rtl="0">
              <a:lnSpc>
                <a:spcPct val="100000"/>
              </a:lnSpc>
              <a:spcBef>
                <a:spcPts val="0"/>
              </a:spcBef>
              <a:spcAft>
                <a:spcPts val="0"/>
              </a:spcAft>
              <a:defRPr lang="fi-FI"/>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pPr lvl="0">
              <a:buClr>
                <a:srgbClr val="000000"/>
              </a:buClr>
              <a:buSzPts val="1400"/>
              <a:defRPr/>
            </a:pPr>
            <a:r>
              <a:rPr kumimoji="0" lang="da-DK" sz="700" b="0" i="0"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rPr>
              <a:t>Billlede: </a:t>
            </a:r>
            <a:r>
              <a:rPr lang="da-DK" sz="700" dirty="0">
                <a:solidFill>
                  <a:srgbClr val="000000"/>
                </a:solidFill>
                <a:latin typeface="Montserrat Light" panose="00000400000000000000" pitchFamily="50" charset="0"/>
                <a:ea typeface="Gill Sans"/>
                <a:cs typeface="Gill Sans"/>
                <a:sym typeface="Gill Sans"/>
              </a:rPr>
              <a:t>Stiftelsen Dialogpaus, www.dialogpaus.fi </a:t>
            </a:r>
            <a:endParaRPr kumimoji="0" lang="sv-SE" sz="700" b="0" i="1"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0"/>
          <p:cNvPicPr preferRelativeResize="0"/>
          <p:nvPr/>
        </p:nvPicPr>
        <p:blipFill>
          <a:blip r:embed="rId3">
            <a:alphaModFix/>
          </a:blip>
          <a:stretch>
            <a:fillRect/>
          </a:stretch>
        </p:blipFill>
        <p:spPr>
          <a:xfrm>
            <a:off x="0" y="0"/>
            <a:ext cx="9144000" cy="5195156"/>
          </a:xfrm>
          <a:prstGeom prst="rect">
            <a:avLst/>
          </a:prstGeom>
          <a:noFill/>
          <a:ln>
            <a:noFill/>
          </a:ln>
        </p:spPr>
      </p:pic>
      <p:pic>
        <p:nvPicPr>
          <p:cNvPr id="119" name="Google Shape;119;p20"/>
          <p:cNvPicPr preferRelativeResize="0"/>
          <p:nvPr/>
        </p:nvPicPr>
        <p:blipFill rotWithShape="1">
          <a:blip r:embed="rId4">
            <a:alphaModFix/>
          </a:blip>
          <a:srcRect l="2476" r="3361"/>
          <a:stretch/>
        </p:blipFill>
        <p:spPr>
          <a:xfrm>
            <a:off x="288282" y="423200"/>
            <a:ext cx="8278800" cy="4461725"/>
          </a:xfrm>
          <a:prstGeom prst="rect">
            <a:avLst/>
          </a:prstGeom>
          <a:noFill/>
          <a:ln>
            <a:noFill/>
          </a:ln>
        </p:spPr>
      </p:pic>
      <p:sp>
        <p:nvSpPr>
          <p:cNvPr id="120" name="Google Shape;120;p20"/>
          <p:cNvSpPr txBox="1"/>
          <p:nvPr/>
        </p:nvSpPr>
        <p:spPr>
          <a:xfrm>
            <a:off x="7523018" y="340875"/>
            <a:ext cx="1236232" cy="42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latin typeface="Montserrat Light" panose="00000400000000000000" pitchFamily="50" charset="0"/>
              </a:rPr>
              <a:t>2.lektion</a:t>
            </a:r>
            <a:endParaRPr sz="1800" dirty="0">
              <a:solidFill>
                <a:srgbClr val="FCC30D"/>
              </a:solidFill>
              <a:latin typeface="Montserrat Light" panose="00000400000000000000" pitchFamily="50" charset="0"/>
            </a:endParaRPr>
          </a:p>
        </p:txBody>
      </p:sp>
      <p:sp>
        <p:nvSpPr>
          <p:cNvPr id="121" name="Google Shape;121;p20"/>
          <p:cNvSpPr txBox="1"/>
          <p:nvPr/>
        </p:nvSpPr>
        <p:spPr>
          <a:xfrm>
            <a:off x="6960800" y="4243900"/>
            <a:ext cx="1661700" cy="47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500" b="1" dirty="0">
                <a:solidFill>
                  <a:srgbClr val="FCC30D"/>
                </a:solidFill>
                <a:latin typeface="Montserrat Light" panose="00000400000000000000" pitchFamily="50" charset="0"/>
              </a:rPr>
              <a:t>3 minutter</a:t>
            </a:r>
            <a:endParaRPr sz="1500" b="1" dirty="0">
              <a:solidFill>
                <a:srgbClr val="FCC30D"/>
              </a:solidFill>
              <a:latin typeface="Montserrat Light" panose="00000400000000000000" pitchFamily="50"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2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7" name="Google Shape;127;p21"/>
          <p:cNvSpPr txBox="1"/>
          <p:nvPr/>
        </p:nvSpPr>
        <p:spPr>
          <a:xfrm>
            <a:off x="471075" y="1002418"/>
            <a:ext cx="8431500" cy="402107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Clr>
                <a:schemeClr val="dk1"/>
              </a:buClr>
              <a:buSzPts val="1100"/>
              <a:buFont typeface="Arial"/>
              <a:buNone/>
            </a:pPr>
            <a:r>
              <a:rPr lang="da" dirty="0">
                <a:solidFill>
                  <a:schemeClr val="dk1"/>
                </a:solidFill>
                <a:latin typeface="Montserrat Light" panose="00000400000000000000" pitchFamily="50" charset="0"/>
              </a:rPr>
              <a:t>I en verden, hvor vi ofte forbruger mere, end planeten kan klare, og hvor mange stadig lever uden adgang til basale ressourcer, er det vigtigere end nogensinde at tænke over vores valg. Gandhi minder os om, at jorden har nok til alles behov, men ikke til alles grådighed. Moder Teresa udtrykker sin frustration over det spild, vi kan undgå. Anne Lappé fremhæver, hvordan vores penge kan påvirke den verden, vi skaber. Og modedesignerne Gianni Versace og Vivienne Westwood inspirerer os til at handle med omtanke og tænke langsigtet.</a:t>
            </a:r>
            <a:endParaRPr dirty="0">
              <a:solidFill>
                <a:schemeClr val="dk1"/>
              </a:solidFill>
              <a:latin typeface="Montserrat Light" panose="00000400000000000000" pitchFamily="50" charset="0"/>
            </a:endParaRPr>
          </a:p>
          <a:p>
            <a:pPr marL="0" lvl="0" indent="0" algn="l" rtl="0">
              <a:lnSpc>
                <a:spcPct val="115000"/>
              </a:lnSpc>
              <a:spcBef>
                <a:spcPts val="1200"/>
              </a:spcBef>
              <a:spcAft>
                <a:spcPts val="0"/>
              </a:spcAft>
              <a:buClr>
                <a:schemeClr val="dk1"/>
              </a:buClr>
              <a:buSzPts val="1100"/>
              <a:buFont typeface="Arial"/>
              <a:buNone/>
            </a:pPr>
            <a:r>
              <a:rPr lang="da" dirty="0">
                <a:solidFill>
                  <a:schemeClr val="dk1"/>
                </a:solidFill>
                <a:latin typeface="Montserrat Light" panose="00000400000000000000" pitchFamily="50" charset="0"/>
              </a:rPr>
              <a:t>Disse tanker går hånd i hånd med FN's verdensmål for bæredygtig udvikling. Mål 12 handler om ansvarligt forbrug og produktion – at reducere spild, genbruge ressourcer og beskytte miljøet. Mål 3, sundhed og trivsel, minder os om vigtigheden af at skabe en verden, hvor alle kan leve sunde liv, fri for konsekvenserne af uholdbare systemer. Ved at reflektere over vores valg kan vi bidrage til en bedre og mere retfærdig fremtid for både mennesker og planeten.</a:t>
            </a:r>
            <a:endParaRPr dirty="0">
              <a:solidFill>
                <a:schemeClr val="dk1"/>
              </a:solidFill>
              <a:latin typeface="Montserrat Light" panose="00000400000000000000" pitchFamily="50" charset="0"/>
            </a:endParaRPr>
          </a:p>
          <a:p>
            <a:pPr marL="0" lvl="0" indent="0" algn="l" rtl="0">
              <a:lnSpc>
                <a:spcPct val="115000"/>
              </a:lnSpc>
              <a:spcBef>
                <a:spcPts val="1200"/>
              </a:spcBef>
              <a:spcAft>
                <a:spcPts val="1200"/>
              </a:spcAft>
              <a:buNone/>
            </a:pPr>
            <a:r>
              <a:rPr lang="da" b="1" dirty="0">
                <a:solidFill>
                  <a:schemeClr val="dk1"/>
                </a:solidFill>
                <a:latin typeface="Montserrat Light" panose="00000400000000000000" pitchFamily="50" charset="0"/>
              </a:rPr>
              <a:t>Diskutere nu </a:t>
            </a:r>
            <a:r>
              <a:rPr lang="da" b="1" dirty="0">
                <a:solidFill>
                  <a:srgbClr val="FCC30D"/>
                </a:solidFill>
                <a:latin typeface="Montserrat Light" panose="00000400000000000000" pitchFamily="50" charset="0"/>
              </a:rPr>
              <a:t>5 minutter</a:t>
            </a:r>
            <a:r>
              <a:rPr lang="da" b="1" dirty="0">
                <a:solidFill>
                  <a:schemeClr val="dk1"/>
                </a:solidFill>
                <a:latin typeface="Montserrat Light" panose="00000400000000000000" pitchFamily="50" charset="0"/>
              </a:rPr>
              <a:t> i par hvordan i forstår teksten, og hvordan det kan kobles til jeres hverdag. </a:t>
            </a:r>
            <a:endParaRPr sz="1800" b="1" dirty="0">
              <a:solidFill>
                <a:schemeClr val="dk1"/>
              </a:solidFill>
              <a:latin typeface="Montserrat Light" panose="00000400000000000000" pitchFamily="50" charset="0"/>
            </a:endParaRPr>
          </a:p>
        </p:txBody>
      </p:sp>
      <p:sp>
        <p:nvSpPr>
          <p:cNvPr id="128" name="Google Shape;128;p21"/>
          <p:cNvSpPr txBox="1"/>
          <p:nvPr/>
        </p:nvSpPr>
        <p:spPr>
          <a:xfrm>
            <a:off x="7670025" y="240525"/>
            <a:ext cx="1232550" cy="36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rPr>
              <a:t>2.</a:t>
            </a:r>
            <a:r>
              <a:rPr lang="da" sz="1800" dirty="0">
                <a:solidFill>
                  <a:srgbClr val="FCC30D"/>
                </a:solidFill>
                <a:latin typeface="Montserrat Light" panose="00000400000000000000" pitchFamily="50" charset="0"/>
              </a:rPr>
              <a:t>lektion</a:t>
            </a:r>
            <a:endParaRPr sz="1800" dirty="0">
              <a:solidFill>
                <a:srgbClr val="FCC30D"/>
              </a:solidFill>
              <a:latin typeface="Montserrat Light" panose="00000400000000000000" pitchFamily="50" charset="0"/>
            </a:endParaRPr>
          </a:p>
        </p:txBody>
      </p:sp>
      <p:sp>
        <p:nvSpPr>
          <p:cNvPr id="2" name="Google Shape;111;p19">
            <a:extLst>
              <a:ext uri="{FF2B5EF4-FFF2-40B4-BE49-F238E27FC236}">
                <a16:creationId xmlns:a16="http://schemas.microsoft.com/office/drawing/2014/main" id="{A54F1D82-987B-AB5C-4787-336F3357AF66}"/>
              </a:ext>
            </a:extLst>
          </p:cNvPr>
          <p:cNvSpPr txBox="1"/>
          <p:nvPr/>
        </p:nvSpPr>
        <p:spPr>
          <a:xfrm>
            <a:off x="450294" y="240525"/>
            <a:ext cx="6769437" cy="672900"/>
          </a:xfrm>
          <a:prstGeom prst="rect">
            <a:avLst/>
          </a:prstGeom>
          <a:noFill/>
          <a:ln>
            <a:noFill/>
          </a:ln>
        </p:spPr>
        <p:txBody>
          <a:bodyPr spcFirstLastPara="1" wrap="square" lIns="91425" tIns="91425" rIns="91425" bIns="91425" anchor="t" anchorCtr="0">
            <a:noAutofit/>
          </a:bodyPr>
          <a:lstStyle/>
          <a:p>
            <a:pPr lvl="0">
              <a:lnSpc>
                <a:spcPct val="115000"/>
              </a:lnSpc>
              <a:spcBef>
                <a:spcPts val="1200"/>
              </a:spcBef>
              <a:buClr>
                <a:schemeClr val="dk1"/>
              </a:buClr>
              <a:buSzPts val="1100"/>
            </a:pPr>
            <a:r>
              <a:rPr lang="fi-FI" sz="3200" b="1" dirty="0">
                <a:solidFill>
                  <a:schemeClr val="tx1"/>
                </a:solidFill>
                <a:latin typeface="Bebas Neue" panose="020B0606020202050201" pitchFamily="34" charset="0"/>
              </a:rPr>
              <a:t>Introduktion </a:t>
            </a:r>
            <a:r>
              <a:rPr lang="fi-FI" sz="3200" b="1" dirty="0" err="1">
                <a:solidFill>
                  <a:schemeClr val="tx1"/>
                </a:solidFill>
                <a:latin typeface="Bebas Neue" panose="020B0606020202050201" pitchFamily="34" charset="0"/>
              </a:rPr>
              <a:t>til</a:t>
            </a:r>
            <a:r>
              <a:rPr lang="fi-FI" sz="3200" b="1" dirty="0">
                <a:solidFill>
                  <a:schemeClr val="tx1"/>
                </a:solidFill>
                <a:latin typeface="Bebas Neue" panose="020B0606020202050201" pitchFamily="34" charset="0"/>
              </a:rPr>
              <a:t> </a:t>
            </a:r>
            <a:r>
              <a:rPr lang="fi-FI" sz="3200" b="1" dirty="0" err="1">
                <a:solidFill>
                  <a:schemeClr val="tx1"/>
                </a:solidFill>
                <a:latin typeface="Bebas Neue" panose="020B0606020202050201" pitchFamily="34" charset="0"/>
              </a:rPr>
              <a:t>dialogpaus</a:t>
            </a:r>
            <a:endParaRPr lang="fi-FI" sz="3200" b="1" dirty="0">
              <a:solidFill>
                <a:schemeClr val="tx1"/>
              </a:solidFill>
              <a:latin typeface="Bebas Neue" panose="020B0606020202050201"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2"/>
          <p:cNvPicPr preferRelativeResize="0"/>
          <p:nvPr/>
        </p:nvPicPr>
        <p:blipFill>
          <a:blip r:embed="rId3">
            <a:alphaModFix/>
          </a:blip>
          <a:stretch>
            <a:fillRect/>
          </a:stretch>
        </p:blipFill>
        <p:spPr>
          <a:xfrm>
            <a:off x="0" y="-114300"/>
            <a:ext cx="9144000" cy="5257800"/>
          </a:xfrm>
          <a:prstGeom prst="rect">
            <a:avLst/>
          </a:prstGeom>
          <a:noFill/>
          <a:ln>
            <a:noFill/>
          </a:ln>
        </p:spPr>
      </p:pic>
      <p:sp>
        <p:nvSpPr>
          <p:cNvPr id="134" name="Google Shape;134;p22"/>
          <p:cNvSpPr txBox="1"/>
          <p:nvPr/>
        </p:nvSpPr>
        <p:spPr>
          <a:xfrm>
            <a:off x="617742" y="1083200"/>
            <a:ext cx="7776900" cy="364096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Clr>
                <a:schemeClr val="dk1"/>
              </a:buClr>
              <a:buSzPts val="1100"/>
              <a:buFont typeface="Arial"/>
              <a:buNone/>
            </a:pPr>
            <a:r>
              <a:rPr lang="da" sz="1200" i="1" dirty="0">
                <a:solidFill>
                  <a:schemeClr val="dk1"/>
                </a:solidFill>
                <a:latin typeface="Montserrat Light" panose="00000400000000000000" pitchFamily="50" charset="0"/>
              </a:rPr>
              <a:t>"Jorden giver nok til at tilfredsstille ethvert menneskes behov, men ikke ethvert menneskes grådighed."</a:t>
            </a:r>
            <a:r>
              <a:rPr lang="da" sz="1200" dirty="0">
                <a:solidFill>
                  <a:schemeClr val="dk1"/>
                </a:solidFill>
                <a:latin typeface="Montserrat Light" panose="00000400000000000000" pitchFamily="50" charset="0"/>
              </a:rPr>
              <a:t> – Mahatma Gandhi</a:t>
            </a:r>
            <a:endParaRPr sz="12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Clr>
                <a:schemeClr val="dk1"/>
              </a:buClr>
              <a:buSzPts val="1100"/>
              <a:buFont typeface="Arial"/>
              <a:buNone/>
            </a:pPr>
            <a:r>
              <a:rPr lang="da" sz="1200" i="1" dirty="0">
                <a:solidFill>
                  <a:schemeClr val="dk1"/>
                </a:solidFill>
                <a:latin typeface="Montserrat Light" panose="00000400000000000000" pitchFamily="50" charset="0"/>
              </a:rPr>
              <a:t>"Jeg bliver bare vred, når jeg ser spild. Når jeg ser folk smide ting ud, som vi kunne bruge." </a:t>
            </a:r>
            <a:r>
              <a:rPr lang="da" sz="1200" dirty="0">
                <a:solidFill>
                  <a:schemeClr val="dk1"/>
                </a:solidFill>
                <a:latin typeface="Montserrat Light" panose="00000400000000000000" pitchFamily="50" charset="0"/>
              </a:rPr>
              <a:t>– Moder Teresa</a:t>
            </a:r>
            <a:endParaRPr sz="12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Clr>
                <a:schemeClr val="dk1"/>
              </a:buClr>
              <a:buSzPts val="1100"/>
              <a:buFont typeface="Arial"/>
              <a:buNone/>
            </a:pPr>
            <a:r>
              <a:rPr lang="da" sz="1200" i="1" dirty="0">
                <a:solidFill>
                  <a:schemeClr val="dk1"/>
                </a:solidFill>
                <a:latin typeface="Montserrat Light" panose="00000400000000000000" pitchFamily="50" charset="0"/>
              </a:rPr>
              <a:t>"Hver gang du bruger penge, stemmer du på den type verden, du ønsker."</a:t>
            </a:r>
            <a:r>
              <a:rPr lang="da" sz="1200" dirty="0">
                <a:solidFill>
                  <a:schemeClr val="dk1"/>
                </a:solidFill>
                <a:latin typeface="Montserrat Light" panose="00000400000000000000" pitchFamily="50" charset="0"/>
              </a:rPr>
              <a:t> – Anne Lappé</a:t>
            </a:r>
            <a:endParaRPr sz="12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Clr>
                <a:schemeClr val="dk1"/>
              </a:buClr>
              <a:buSzPts val="1100"/>
              <a:buFont typeface="Arial"/>
              <a:buNone/>
            </a:pPr>
            <a:r>
              <a:rPr lang="da" sz="1200" i="1" dirty="0">
                <a:solidFill>
                  <a:schemeClr val="dk1"/>
                </a:solidFill>
                <a:latin typeface="Montserrat Light" panose="00000400000000000000" pitchFamily="50" charset="0"/>
              </a:rPr>
              <a:t>"Lad dig ikke styre af trends. Gør ikke mode til dit alt, men beslut, hvem du er, og hvad du vil udtrykke gennem din påklædning og din måde at leve på."</a:t>
            </a:r>
            <a:r>
              <a:rPr lang="da" sz="1200" dirty="0">
                <a:solidFill>
                  <a:schemeClr val="dk1"/>
                </a:solidFill>
                <a:latin typeface="Montserrat Light" panose="00000400000000000000" pitchFamily="50" charset="0"/>
              </a:rPr>
              <a:t> – Gianni Versace, modedesigner</a:t>
            </a:r>
            <a:endParaRPr sz="1200" dirty="0">
              <a:solidFill>
                <a:schemeClr val="dk1"/>
              </a:solidFill>
              <a:latin typeface="Montserrat Light" panose="00000400000000000000" pitchFamily="50" charset="0"/>
            </a:endParaRPr>
          </a:p>
          <a:p>
            <a:pPr marL="0" lvl="0" indent="0" algn="l" rtl="0">
              <a:lnSpc>
                <a:spcPct val="100000"/>
              </a:lnSpc>
              <a:spcBef>
                <a:spcPts val="1200"/>
              </a:spcBef>
              <a:spcAft>
                <a:spcPts val="0"/>
              </a:spcAft>
              <a:buClr>
                <a:schemeClr val="dk1"/>
              </a:buClr>
              <a:buSzPts val="1100"/>
              <a:buFont typeface="Arial"/>
              <a:buNone/>
            </a:pPr>
            <a:r>
              <a:rPr lang="da" sz="1200" i="1" dirty="0">
                <a:solidFill>
                  <a:schemeClr val="dk1"/>
                </a:solidFill>
                <a:latin typeface="Montserrat Light" panose="00000400000000000000" pitchFamily="50" charset="0"/>
              </a:rPr>
              <a:t>"Køb mindre, vælg med omhu." </a:t>
            </a:r>
            <a:r>
              <a:rPr lang="da" sz="1200" dirty="0">
                <a:solidFill>
                  <a:schemeClr val="dk1"/>
                </a:solidFill>
                <a:latin typeface="Montserrat Light" panose="00000400000000000000" pitchFamily="50" charset="0"/>
              </a:rPr>
              <a:t>– Vivienne Westwood, modedesigner</a:t>
            </a:r>
            <a:endParaRPr sz="1200" dirty="0">
              <a:solidFill>
                <a:schemeClr val="dk1"/>
              </a:solidFill>
              <a:latin typeface="Montserrat Light" panose="00000400000000000000" pitchFamily="50" charset="0"/>
            </a:endParaRPr>
          </a:p>
          <a:p>
            <a:pPr marL="0" lvl="0" indent="0" algn="l" rtl="0">
              <a:lnSpc>
                <a:spcPct val="100000"/>
              </a:lnSpc>
              <a:spcBef>
                <a:spcPts val="1200"/>
              </a:spcBef>
              <a:spcAft>
                <a:spcPts val="0"/>
              </a:spcAft>
              <a:buClr>
                <a:schemeClr val="dk1"/>
              </a:buClr>
              <a:buSzPts val="1100"/>
              <a:buFont typeface="Arial"/>
              <a:buNone/>
            </a:pPr>
            <a:endParaRPr sz="1200" dirty="0">
              <a:solidFill>
                <a:schemeClr val="dk1"/>
              </a:solidFill>
              <a:latin typeface="Montserrat Light" panose="00000400000000000000" pitchFamily="50" charset="0"/>
            </a:endParaRPr>
          </a:p>
          <a:p>
            <a:pPr marL="0" lvl="0" indent="0" algn="l" rtl="0">
              <a:lnSpc>
                <a:spcPct val="100000"/>
              </a:lnSpc>
              <a:spcBef>
                <a:spcPts val="1200"/>
              </a:spcBef>
              <a:spcAft>
                <a:spcPts val="0"/>
              </a:spcAft>
              <a:buClr>
                <a:schemeClr val="dk1"/>
              </a:buClr>
              <a:buSzPts val="1100"/>
              <a:buFont typeface="Arial"/>
              <a:buNone/>
            </a:pPr>
            <a:r>
              <a:rPr lang="da" sz="1200" dirty="0">
                <a:solidFill>
                  <a:schemeClr val="dk1"/>
                </a:solidFill>
                <a:latin typeface="Montserrat Light" panose="00000400000000000000" pitchFamily="50" charset="0"/>
              </a:rPr>
              <a:t>Fler citat: Agood https://www.agood.com/sv/blogs/stories/15-quotes-on-sustainability-and-recycling</a:t>
            </a:r>
            <a:endParaRPr sz="1200" dirty="0">
              <a:solidFill>
                <a:schemeClr val="dk1"/>
              </a:solidFill>
              <a:latin typeface="Montserrat Light" panose="00000400000000000000" pitchFamily="50" charset="0"/>
            </a:endParaRPr>
          </a:p>
          <a:p>
            <a:pPr marL="0" lvl="0" indent="0" algn="l" rtl="0">
              <a:spcBef>
                <a:spcPts val="1200"/>
              </a:spcBef>
              <a:spcAft>
                <a:spcPts val="0"/>
              </a:spcAft>
              <a:buNone/>
            </a:pPr>
            <a:endParaRPr sz="1100" b="1" i="1" dirty="0">
              <a:solidFill>
                <a:schemeClr val="dk1"/>
              </a:solidFill>
              <a:highlight>
                <a:srgbClr val="FFFFFF"/>
              </a:highlight>
              <a:latin typeface="Montserrat Light" panose="00000400000000000000" pitchFamily="50" charset="0"/>
            </a:endParaRPr>
          </a:p>
        </p:txBody>
      </p:sp>
      <p:sp>
        <p:nvSpPr>
          <p:cNvPr id="136" name="Google Shape;136;p22"/>
          <p:cNvSpPr txBox="1"/>
          <p:nvPr/>
        </p:nvSpPr>
        <p:spPr>
          <a:xfrm>
            <a:off x="7550727" y="368150"/>
            <a:ext cx="1158673" cy="37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CC30D"/>
                </a:solidFill>
              </a:rPr>
              <a:t>2.</a:t>
            </a:r>
            <a:r>
              <a:rPr lang="da" sz="1800" dirty="0">
                <a:solidFill>
                  <a:srgbClr val="FCC30D"/>
                </a:solidFill>
                <a:latin typeface="Montserrat Light" panose="00000400000000000000" pitchFamily="50" charset="0"/>
              </a:rPr>
              <a:t>lektion</a:t>
            </a:r>
            <a:endParaRPr sz="1800" dirty="0">
              <a:solidFill>
                <a:srgbClr val="FCC30D"/>
              </a:solidFill>
              <a:latin typeface="Montserrat Light" panose="00000400000000000000" pitchFamily="50" charset="0"/>
            </a:endParaRPr>
          </a:p>
        </p:txBody>
      </p:sp>
      <p:sp>
        <p:nvSpPr>
          <p:cNvPr id="137" name="Google Shape;137;p22"/>
          <p:cNvSpPr txBox="1"/>
          <p:nvPr/>
        </p:nvSpPr>
        <p:spPr>
          <a:xfrm>
            <a:off x="7245928" y="4419850"/>
            <a:ext cx="1378070" cy="37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500" b="1">
                <a:solidFill>
                  <a:srgbClr val="FCC30D"/>
                </a:solidFill>
                <a:latin typeface="Montserrat Light" panose="00000400000000000000" pitchFamily="50" charset="0"/>
              </a:rPr>
              <a:t>15 minutter</a:t>
            </a:r>
            <a:endParaRPr sz="1500" b="1">
              <a:solidFill>
                <a:srgbClr val="FCC30D"/>
              </a:solidFill>
              <a:latin typeface="Montserrat Light" panose="00000400000000000000" pitchFamily="50" charset="0"/>
            </a:endParaRPr>
          </a:p>
        </p:txBody>
      </p:sp>
      <p:sp>
        <p:nvSpPr>
          <p:cNvPr id="2" name="Google Shape;111;p19">
            <a:extLst>
              <a:ext uri="{FF2B5EF4-FFF2-40B4-BE49-F238E27FC236}">
                <a16:creationId xmlns:a16="http://schemas.microsoft.com/office/drawing/2014/main" id="{92E48E86-0D34-4ED7-E507-D0DC55EE976E}"/>
              </a:ext>
            </a:extLst>
          </p:cNvPr>
          <p:cNvSpPr txBox="1"/>
          <p:nvPr/>
        </p:nvSpPr>
        <p:spPr>
          <a:xfrm>
            <a:off x="617742" y="410300"/>
            <a:ext cx="6769437" cy="672900"/>
          </a:xfrm>
          <a:prstGeom prst="rect">
            <a:avLst/>
          </a:prstGeom>
          <a:noFill/>
          <a:ln>
            <a:noFill/>
          </a:ln>
        </p:spPr>
        <p:txBody>
          <a:bodyPr spcFirstLastPara="1" wrap="square" lIns="91425" tIns="91425" rIns="91425" bIns="91425" anchor="t" anchorCtr="0">
            <a:noAutofit/>
          </a:bodyPr>
          <a:lstStyle/>
          <a:p>
            <a:pPr lvl="0"/>
            <a:r>
              <a:rPr lang="da-DK" sz="3200" b="1" dirty="0">
                <a:solidFill>
                  <a:schemeClr val="tx1"/>
                </a:solidFill>
                <a:latin typeface="Bebas Neue" panose="020B0606020202050201" pitchFamily="34" charset="0"/>
              </a:rPr>
              <a:t>Fælles diskussion - Citat til dialogpause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3" name="Google Shape;143;p23"/>
          <p:cNvSpPr txBox="1"/>
          <p:nvPr/>
        </p:nvSpPr>
        <p:spPr>
          <a:xfrm>
            <a:off x="356925" y="1333700"/>
            <a:ext cx="4003500" cy="406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800" dirty="0">
                <a:solidFill>
                  <a:schemeClr val="dk1"/>
                </a:solidFill>
                <a:latin typeface="Montserrat Light" panose="00000400000000000000" pitchFamily="50" charset="0"/>
              </a:rPr>
              <a:t>Skriv refleksioner ned som Dialogsamtale har givet dig.  </a:t>
            </a:r>
            <a:endParaRPr sz="1800" dirty="0">
              <a:solidFill>
                <a:schemeClr val="dk1"/>
              </a:solidFill>
              <a:latin typeface="Montserrat Light" panose="00000400000000000000" pitchFamily="50" charset="0"/>
            </a:endParaRPr>
          </a:p>
          <a:p>
            <a:pPr marL="0" lvl="0" indent="0" algn="l" rtl="0">
              <a:spcBef>
                <a:spcPts val="0"/>
              </a:spcBef>
              <a:spcAft>
                <a:spcPts val="0"/>
              </a:spcAft>
              <a:buNone/>
            </a:pPr>
            <a:r>
              <a:rPr lang="da" sz="1800" b="1" dirty="0">
                <a:solidFill>
                  <a:srgbClr val="FCC30D"/>
                </a:solidFill>
                <a:latin typeface="Montserrat Light" panose="00000400000000000000" pitchFamily="50" charset="0"/>
              </a:rPr>
              <a:t>3 minutter</a:t>
            </a:r>
            <a:endParaRPr sz="1800" b="1" dirty="0">
              <a:solidFill>
                <a:srgbClr val="FCC30D"/>
              </a:solidFill>
              <a:latin typeface="Montserrat Light" panose="00000400000000000000" pitchFamily="50" charset="0"/>
            </a:endParaRPr>
          </a:p>
          <a:p>
            <a:pPr marL="0" lvl="0" indent="0" algn="l" rtl="0">
              <a:spcBef>
                <a:spcPts val="0"/>
              </a:spcBef>
              <a:spcAft>
                <a:spcPts val="0"/>
              </a:spcAft>
              <a:buNone/>
            </a:pPr>
            <a:endParaRPr sz="1800" dirty="0">
              <a:solidFill>
                <a:schemeClr val="dk1"/>
              </a:solidFill>
              <a:latin typeface="Montserrat Light" panose="00000400000000000000" pitchFamily="50" charset="0"/>
            </a:endParaRPr>
          </a:p>
          <a:p>
            <a:pPr marL="0" lvl="0" indent="0" algn="l" rtl="0">
              <a:spcBef>
                <a:spcPts val="0"/>
              </a:spcBef>
              <a:spcAft>
                <a:spcPts val="0"/>
              </a:spcAft>
              <a:buNone/>
            </a:pPr>
            <a:endParaRPr sz="1800" dirty="0">
              <a:solidFill>
                <a:schemeClr val="dk1"/>
              </a:solidFill>
              <a:latin typeface="Montserrat Light" panose="00000400000000000000" pitchFamily="50" charset="0"/>
            </a:endParaRPr>
          </a:p>
          <a:p>
            <a:pPr marL="0" lvl="0" indent="0" algn="l" rtl="0">
              <a:spcBef>
                <a:spcPts val="0"/>
              </a:spcBef>
              <a:spcAft>
                <a:spcPts val="0"/>
              </a:spcAft>
              <a:buNone/>
            </a:pPr>
            <a:r>
              <a:rPr lang="da" sz="1800" dirty="0">
                <a:solidFill>
                  <a:schemeClr val="dk1"/>
                </a:solidFill>
                <a:latin typeface="Montserrat Light" panose="00000400000000000000" pitchFamily="50" charset="0"/>
              </a:rPr>
              <a:t>Del refleksioner med din </a:t>
            </a:r>
            <a:endParaRPr sz="1800" dirty="0">
              <a:solidFill>
                <a:schemeClr val="dk1"/>
              </a:solidFill>
              <a:latin typeface="Montserrat Light" panose="00000400000000000000" pitchFamily="50" charset="0"/>
            </a:endParaRPr>
          </a:p>
          <a:p>
            <a:pPr marL="0" lvl="0" indent="0" algn="l" rtl="0">
              <a:spcBef>
                <a:spcPts val="0"/>
              </a:spcBef>
              <a:spcAft>
                <a:spcPts val="0"/>
              </a:spcAft>
              <a:buNone/>
            </a:pPr>
            <a:r>
              <a:rPr lang="da" sz="1800" dirty="0">
                <a:solidFill>
                  <a:schemeClr val="dk1"/>
                </a:solidFill>
                <a:latin typeface="Montserrat Light" panose="00000400000000000000" pitchFamily="50" charset="0"/>
              </a:rPr>
              <a:t>dialog gruppe. </a:t>
            </a:r>
            <a:r>
              <a:rPr lang="da" sz="1800" b="1" dirty="0">
                <a:solidFill>
                  <a:srgbClr val="FCC30D"/>
                </a:solidFill>
                <a:latin typeface="Montserrat Light" panose="00000400000000000000" pitchFamily="50" charset="0"/>
              </a:rPr>
              <a:t>7 minutter</a:t>
            </a:r>
            <a:endParaRPr sz="1800" b="1" dirty="0">
              <a:solidFill>
                <a:srgbClr val="FCC30D"/>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a:p>
            <a:pPr marL="0" lvl="0" indent="0" algn="l" rtl="0">
              <a:spcBef>
                <a:spcPts val="0"/>
              </a:spcBef>
              <a:spcAft>
                <a:spcPts val="0"/>
              </a:spcAft>
              <a:buNone/>
            </a:pPr>
            <a:endParaRPr sz="1800" dirty="0">
              <a:solidFill>
                <a:schemeClr val="dk2"/>
              </a:solidFill>
              <a:latin typeface="Montserrat Light" panose="00000400000000000000" pitchFamily="50" charset="0"/>
            </a:endParaRPr>
          </a:p>
        </p:txBody>
      </p:sp>
      <p:pic>
        <p:nvPicPr>
          <p:cNvPr id="144" name="Google Shape;144;p23"/>
          <p:cNvPicPr preferRelativeResize="0"/>
          <p:nvPr/>
        </p:nvPicPr>
        <p:blipFill>
          <a:blip r:embed="rId4">
            <a:alphaModFix/>
          </a:blip>
          <a:stretch>
            <a:fillRect/>
          </a:stretch>
        </p:blipFill>
        <p:spPr>
          <a:xfrm>
            <a:off x="5093773" y="1225550"/>
            <a:ext cx="3494975" cy="2798775"/>
          </a:xfrm>
          <a:prstGeom prst="rect">
            <a:avLst/>
          </a:prstGeom>
          <a:noFill/>
          <a:ln>
            <a:noFill/>
          </a:ln>
        </p:spPr>
      </p:pic>
      <p:sp>
        <p:nvSpPr>
          <p:cNvPr id="145" name="Google Shape;145;p23"/>
          <p:cNvSpPr txBox="1"/>
          <p:nvPr/>
        </p:nvSpPr>
        <p:spPr>
          <a:xfrm>
            <a:off x="7594300" y="368150"/>
            <a:ext cx="1104600" cy="39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a:solidFill>
                  <a:srgbClr val="FCC30D"/>
                </a:solidFill>
              </a:rPr>
              <a:t>2.lektion</a:t>
            </a:r>
            <a:endParaRPr sz="1800">
              <a:solidFill>
                <a:srgbClr val="FCC30D"/>
              </a:solidFill>
            </a:endParaRPr>
          </a:p>
        </p:txBody>
      </p:sp>
      <p:pic>
        <p:nvPicPr>
          <p:cNvPr id="146" name="Google Shape;146;p23"/>
          <p:cNvPicPr preferRelativeResize="0"/>
          <p:nvPr/>
        </p:nvPicPr>
        <p:blipFill>
          <a:blip r:embed="rId5">
            <a:alphaModFix/>
          </a:blip>
          <a:stretch>
            <a:fillRect/>
          </a:stretch>
        </p:blipFill>
        <p:spPr>
          <a:xfrm>
            <a:off x="3943674" y="1225550"/>
            <a:ext cx="1058325" cy="1058325"/>
          </a:xfrm>
          <a:prstGeom prst="rect">
            <a:avLst/>
          </a:prstGeom>
          <a:noFill/>
          <a:ln>
            <a:noFill/>
          </a:ln>
        </p:spPr>
      </p:pic>
      <p:pic>
        <p:nvPicPr>
          <p:cNvPr id="147" name="Google Shape;147;p23"/>
          <p:cNvPicPr preferRelativeResize="0"/>
          <p:nvPr/>
        </p:nvPicPr>
        <p:blipFill>
          <a:blip r:embed="rId6">
            <a:alphaModFix/>
          </a:blip>
          <a:stretch>
            <a:fillRect/>
          </a:stretch>
        </p:blipFill>
        <p:spPr>
          <a:xfrm>
            <a:off x="3782799" y="2571750"/>
            <a:ext cx="1219200" cy="1219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4"/>
          <p:cNvPicPr preferRelativeResize="0"/>
          <p:nvPr/>
        </p:nvPicPr>
        <p:blipFill>
          <a:blip r:embed="rId3">
            <a:alphaModFix/>
          </a:blip>
          <a:stretch>
            <a:fillRect/>
          </a:stretch>
        </p:blipFill>
        <p:spPr>
          <a:xfrm>
            <a:off x="0" y="-50000"/>
            <a:ext cx="9144000" cy="5193500"/>
          </a:xfrm>
          <a:prstGeom prst="rect">
            <a:avLst/>
          </a:prstGeom>
          <a:noFill/>
          <a:ln>
            <a:noFill/>
          </a:ln>
        </p:spPr>
      </p:pic>
      <p:sp>
        <p:nvSpPr>
          <p:cNvPr id="153" name="Google Shape;153;p24"/>
          <p:cNvSpPr txBox="1"/>
          <p:nvPr/>
        </p:nvSpPr>
        <p:spPr>
          <a:xfrm>
            <a:off x="1610725" y="1278675"/>
            <a:ext cx="5264400" cy="251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lnSpc>
                <a:spcPct val="115000"/>
              </a:lnSpc>
              <a:spcBef>
                <a:spcPts val="1200"/>
              </a:spcBef>
              <a:spcAft>
                <a:spcPts val="0"/>
              </a:spcAft>
              <a:buClr>
                <a:schemeClr val="dk1"/>
              </a:buClr>
              <a:buSzPts val="1100"/>
              <a:buFont typeface="Arial"/>
              <a:buNone/>
            </a:pPr>
            <a:endParaRPr sz="1800">
              <a:solidFill>
                <a:schemeClr val="dk2"/>
              </a:solidFill>
            </a:endParaRPr>
          </a:p>
          <a:p>
            <a:pPr marL="0" lvl="0" indent="0" algn="l" rtl="0">
              <a:spcBef>
                <a:spcPts val="1200"/>
              </a:spcBef>
              <a:spcAft>
                <a:spcPts val="0"/>
              </a:spcAft>
              <a:buNone/>
            </a:pPr>
            <a:endParaRPr sz="1800">
              <a:solidFill>
                <a:schemeClr val="dk2"/>
              </a:solidFill>
            </a:endParaRPr>
          </a:p>
        </p:txBody>
      </p:sp>
      <p:pic>
        <p:nvPicPr>
          <p:cNvPr id="154" name="Google Shape;154;p24"/>
          <p:cNvPicPr preferRelativeResize="0"/>
          <p:nvPr/>
        </p:nvPicPr>
        <p:blipFill rotWithShape="1">
          <a:blip r:embed="rId4">
            <a:alphaModFix/>
          </a:blip>
          <a:srcRect t="6684" b="12773"/>
          <a:stretch/>
        </p:blipFill>
        <p:spPr>
          <a:xfrm>
            <a:off x="239600" y="205638"/>
            <a:ext cx="8664800" cy="4732225"/>
          </a:xfrm>
          <a:prstGeom prst="rect">
            <a:avLst/>
          </a:prstGeom>
          <a:noFill/>
          <a:ln>
            <a:noFill/>
          </a:ln>
        </p:spPr>
      </p:pic>
      <p:sp>
        <p:nvSpPr>
          <p:cNvPr id="155" name="Google Shape;155;p24"/>
          <p:cNvSpPr/>
          <p:nvPr/>
        </p:nvSpPr>
        <p:spPr>
          <a:xfrm>
            <a:off x="1689775" y="397575"/>
            <a:ext cx="5106300" cy="4281000"/>
          </a:xfrm>
          <a:prstGeom prst="star5">
            <a:avLst>
              <a:gd name="adj" fmla="val 19098"/>
              <a:gd name="hf" fmla="val 105146"/>
              <a:gd name="vf" fmla="val 110557"/>
            </a:avLst>
          </a:prstGeom>
          <a:solidFill>
            <a:srgbClr val="FCC30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endParaRPr sz="1800">
              <a:solidFill>
                <a:schemeClr val="dk2"/>
              </a:solidFill>
            </a:endParaRPr>
          </a:p>
        </p:txBody>
      </p:sp>
      <p:sp>
        <p:nvSpPr>
          <p:cNvPr id="156" name="Google Shape;156;p24"/>
          <p:cNvSpPr txBox="1"/>
          <p:nvPr/>
        </p:nvSpPr>
        <p:spPr>
          <a:xfrm>
            <a:off x="7604800" y="368125"/>
            <a:ext cx="1072800" cy="38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a:solidFill>
                  <a:srgbClr val="FCC30D"/>
                </a:solidFill>
              </a:rPr>
              <a:t>2.lektion</a:t>
            </a:r>
            <a:endParaRPr sz="1800">
              <a:solidFill>
                <a:srgbClr val="FCC30D"/>
              </a:solidFill>
            </a:endParaRPr>
          </a:p>
        </p:txBody>
      </p:sp>
      <p:sp>
        <p:nvSpPr>
          <p:cNvPr id="157" name="Google Shape;157;p24"/>
          <p:cNvSpPr txBox="1"/>
          <p:nvPr/>
        </p:nvSpPr>
        <p:spPr>
          <a:xfrm>
            <a:off x="2815475" y="2227175"/>
            <a:ext cx="3141900" cy="639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da" sz="2000" b="1" dirty="0">
                <a:solidFill>
                  <a:schemeClr val="dk1"/>
                </a:solidFill>
                <a:latin typeface="Montserrat Light" panose="00000400000000000000" pitchFamily="50" charset="0"/>
                <a:ea typeface="Comic Sans MS"/>
                <a:cs typeface="Comic Sans MS"/>
                <a:sym typeface="Comic Sans MS"/>
              </a:rPr>
              <a:t>Hvad har klassen lært?</a:t>
            </a:r>
            <a:r>
              <a:rPr lang="da" sz="2000" b="1" dirty="0">
                <a:solidFill>
                  <a:schemeClr val="dk2"/>
                </a:solidFill>
                <a:latin typeface="Montserrat Light" panose="00000400000000000000" pitchFamily="50" charset="0"/>
                <a:ea typeface="Comic Sans MS"/>
                <a:cs typeface="Comic Sans MS"/>
                <a:sym typeface="Comic Sans MS"/>
              </a:rPr>
              <a:t> </a:t>
            </a:r>
            <a:endParaRPr sz="2000" b="1" dirty="0">
              <a:solidFill>
                <a:schemeClr val="dk2"/>
              </a:solidFill>
              <a:latin typeface="Montserrat Light" panose="00000400000000000000" pitchFamily="50" charset="0"/>
              <a:ea typeface="Comic Sans MS"/>
              <a:cs typeface="Comic Sans MS"/>
              <a:sym typeface="Comic Sans MS"/>
            </a:endParaRPr>
          </a:p>
          <a:p>
            <a:pPr marL="0" lvl="0" indent="0" algn="l" rtl="0">
              <a:spcBef>
                <a:spcPts val="0"/>
              </a:spcBef>
              <a:spcAft>
                <a:spcPts val="0"/>
              </a:spcAft>
              <a:buClr>
                <a:schemeClr val="dk1"/>
              </a:buClr>
              <a:buSzPts val="1100"/>
              <a:buFont typeface="Arial"/>
              <a:buNone/>
            </a:pPr>
            <a:endParaRPr sz="1800" dirty="0">
              <a:solidFill>
                <a:schemeClr val="dk2"/>
              </a:solidFill>
            </a:endParaRPr>
          </a:p>
          <a:p>
            <a:pPr marL="0" lvl="0" indent="0" algn="l" rtl="0">
              <a:spcBef>
                <a:spcPts val="0"/>
              </a:spcBef>
              <a:spcAft>
                <a:spcPts val="0"/>
              </a:spcAft>
              <a:buNone/>
            </a:pPr>
            <a:endParaRPr sz="1800" dirty="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25"/>
          <p:cNvPicPr preferRelativeResize="0"/>
          <p:nvPr/>
        </p:nvPicPr>
        <p:blipFill>
          <a:blip r:embed="rId3">
            <a:alphaModFix/>
          </a:blip>
          <a:stretch>
            <a:fillRect/>
          </a:stretch>
        </p:blipFill>
        <p:spPr>
          <a:xfrm>
            <a:off x="0" y="0"/>
            <a:ext cx="9144000" cy="5143500"/>
          </a:xfrm>
          <a:prstGeom prst="rect">
            <a:avLst/>
          </a:prstGeom>
          <a:noFill/>
          <a:ln>
            <a:noFill/>
          </a:ln>
        </p:spPr>
      </p:pic>
      <p:sp>
        <p:nvSpPr>
          <p:cNvPr id="163" name="Google Shape;163;p25"/>
          <p:cNvSpPr txBox="1"/>
          <p:nvPr/>
        </p:nvSpPr>
        <p:spPr>
          <a:xfrm>
            <a:off x="559800" y="1367248"/>
            <a:ext cx="8024400" cy="417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da" sz="1200" b="1" dirty="0">
                <a:solidFill>
                  <a:schemeClr val="dk1"/>
                </a:solidFill>
                <a:latin typeface="Montserrat Light" panose="00000400000000000000" pitchFamily="50" charset="0"/>
              </a:rPr>
              <a:t>Trivsel og Ansvarligt Forbrug</a:t>
            </a:r>
            <a:endParaRPr sz="1200" b="1" dirty="0">
              <a:solidFill>
                <a:schemeClr val="dk1"/>
              </a:solidFill>
              <a:latin typeface="Montserrat Light" panose="00000400000000000000" pitchFamily="50" charset="0"/>
            </a:endParaRPr>
          </a:p>
          <a:p>
            <a:pPr marL="0" lvl="0" indent="0" algn="l" rtl="0">
              <a:lnSpc>
                <a:spcPct val="115000"/>
              </a:lnSpc>
              <a:spcBef>
                <a:spcPts val="1200"/>
              </a:spcBef>
              <a:spcAft>
                <a:spcPts val="0"/>
              </a:spcAft>
              <a:buClr>
                <a:schemeClr val="dk1"/>
              </a:buClr>
              <a:buSzPts val="1100"/>
              <a:buFont typeface="Arial"/>
              <a:buNone/>
            </a:pPr>
            <a:r>
              <a:rPr lang="da" sz="1200" b="1" dirty="0">
                <a:solidFill>
                  <a:schemeClr val="dk1"/>
                </a:solidFill>
                <a:latin typeface="Montserrat Light" panose="00000400000000000000" pitchFamily="50" charset="0"/>
              </a:rPr>
              <a:t>Formål:</a:t>
            </a:r>
            <a:br>
              <a:rPr lang="da" sz="1200" b="1" dirty="0">
                <a:solidFill>
                  <a:schemeClr val="dk1"/>
                </a:solidFill>
                <a:latin typeface="Montserrat Light" panose="00000400000000000000" pitchFamily="50" charset="0"/>
              </a:rPr>
            </a:br>
            <a:r>
              <a:rPr lang="da" sz="1200" dirty="0">
                <a:solidFill>
                  <a:schemeClr val="dk1"/>
                </a:solidFill>
                <a:latin typeface="Montserrat Light" panose="00000400000000000000" pitchFamily="50" charset="0"/>
              </a:rPr>
              <a:t>Eleverne skal undersøge sammenhængen mellem forbrugsvaner, miljøpåvirkning og personlig trivsel. Formålet er at give indsigt i, hvordan deres valg påvirker både dem selv og verden omkring dem.</a:t>
            </a:r>
            <a:endParaRPr sz="12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Clr>
                <a:schemeClr val="dk1"/>
              </a:buClr>
              <a:buSzPts val="1100"/>
              <a:buFont typeface="Arial"/>
              <a:buNone/>
            </a:pPr>
            <a:r>
              <a:rPr lang="da" sz="1200" b="1" dirty="0">
                <a:solidFill>
                  <a:schemeClr val="dk1"/>
                </a:solidFill>
                <a:latin typeface="Montserrat Light" panose="00000400000000000000" pitchFamily="50" charset="0"/>
              </a:rPr>
              <a:t>Forventninger:</a:t>
            </a:r>
            <a:endParaRPr sz="1200" b="1" dirty="0">
              <a:solidFill>
                <a:schemeClr val="dk1"/>
              </a:solidFill>
              <a:latin typeface="Montserrat Light" panose="00000400000000000000" pitchFamily="50" charset="0"/>
            </a:endParaRPr>
          </a:p>
          <a:p>
            <a:pPr marL="457200" lvl="0" indent="-317500" algn="l" rtl="0">
              <a:lnSpc>
                <a:spcPct val="115000"/>
              </a:lnSpc>
              <a:spcBef>
                <a:spcPts val="1200"/>
              </a:spcBef>
              <a:spcAft>
                <a:spcPts val="0"/>
              </a:spcAft>
              <a:buClr>
                <a:schemeClr val="dk1"/>
              </a:buClr>
              <a:buSzPts val="1400"/>
              <a:buChar char="➔"/>
            </a:pPr>
            <a:r>
              <a:rPr lang="da" sz="1200" dirty="0">
                <a:solidFill>
                  <a:schemeClr val="dk1"/>
                </a:solidFill>
                <a:latin typeface="Montserrat Light" panose="00000400000000000000" pitchFamily="50" charset="0"/>
              </a:rPr>
              <a:t>Reflekter ærligt over dine vaner.</a:t>
            </a:r>
            <a:endParaRPr sz="1200" dirty="0">
              <a:solidFill>
                <a:schemeClr val="dk1"/>
              </a:solidFill>
              <a:latin typeface="Montserrat Light" panose="00000400000000000000" pitchFamily="50" charset="0"/>
            </a:endParaRPr>
          </a:p>
          <a:p>
            <a:pPr marL="457200" lvl="0" indent="-317500" algn="l" rtl="0">
              <a:lnSpc>
                <a:spcPct val="115000"/>
              </a:lnSpc>
              <a:spcBef>
                <a:spcPts val="0"/>
              </a:spcBef>
              <a:spcAft>
                <a:spcPts val="0"/>
              </a:spcAft>
              <a:buClr>
                <a:schemeClr val="dk1"/>
              </a:buClr>
              <a:buSzPts val="1400"/>
              <a:buChar char="➔"/>
            </a:pPr>
            <a:r>
              <a:rPr lang="da" sz="1200" dirty="0">
                <a:solidFill>
                  <a:schemeClr val="dk1"/>
                </a:solidFill>
                <a:latin typeface="Montserrat Light" panose="00000400000000000000" pitchFamily="50" charset="0"/>
              </a:rPr>
              <a:t>Arbejd selvstændigt eller i små grupper.</a:t>
            </a:r>
            <a:endParaRPr sz="1200" dirty="0">
              <a:solidFill>
                <a:schemeClr val="dk1"/>
              </a:solidFill>
              <a:latin typeface="Montserrat Light" panose="00000400000000000000" pitchFamily="50" charset="0"/>
            </a:endParaRPr>
          </a:p>
          <a:p>
            <a:pPr marL="457200" lvl="0" indent="-317500" algn="l" rtl="0">
              <a:lnSpc>
                <a:spcPct val="115000"/>
              </a:lnSpc>
              <a:spcBef>
                <a:spcPts val="0"/>
              </a:spcBef>
              <a:spcAft>
                <a:spcPts val="0"/>
              </a:spcAft>
              <a:buClr>
                <a:schemeClr val="dk1"/>
              </a:buClr>
              <a:buSzPts val="1400"/>
              <a:buChar char="➔"/>
            </a:pPr>
            <a:r>
              <a:rPr lang="da" sz="1200" dirty="0">
                <a:solidFill>
                  <a:schemeClr val="dk1"/>
                </a:solidFill>
                <a:latin typeface="Montserrat Light" panose="00000400000000000000" pitchFamily="50" charset="0"/>
              </a:rPr>
              <a:t>Brug tid på at diskutere idéer med dine klassekammerater og læreren undervejs.</a:t>
            </a:r>
            <a:endParaRPr sz="1200" dirty="0">
              <a:solidFill>
                <a:schemeClr val="dk1"/>
              </a:solidFill>
              <a:latin typeface="Montserrat Light" panose="00000400000000000000" pitchFamily="50" charset="0"/>
            </a:endParaRPr>
          </a:p>
          <a:p>
            <a:pPr marL="0" lvl="0" indent="0" algn="l" rtl="0">
              <a:lnSpc>
                <a:spcPct val="115000"/>
              </a:lnSpc>
              <a:spcBef>
                <a:spcPts val="1200"/>
              </a:spcBef>
              <a:spcAft>
                <a:spcPts val="0"/>
              </a:spcAft>
              <a:buClr>
                <a:schemeClr val="dk1"/>
              </a:buClr>
              <a:buSzPts val="1100"/>
              <a:buFont typeface="Arial"/>
              <a:buNone/>
            </a:pPr>
            <a:r>
              <a:rPr lang="da" sz="1200" b="1" dirty="0">
                <a:solidFill>
                  <a:schemeClr val="dk1"/>
                </a:solidFill>
                <a:latin typeface="Montserrat Light" panose="00000400000000000000" pitchFamily="50" charset="0"/>
              </a:rPr>
              <a:t>Aflevering:</a:t>
            </a:r>
            <a:br>
              <a:rPr lang="da" sz="1200" b="1" dirty="0">
                <a:solidFill>
                  <a:schemeClr val="dk1"/>
                </a:solidFill>
                <a:latin typeface="Montserrat Light" panose="00000400000000000000" pitchFamily="50" charset="0"/>
              </a:rPr>
            </a:br>
            <a:r>
              <a:rPr lang="da" sz="1200" dirty="0">
                <a:solidFill>
                  <a:schemeClr val="dk1"/>
                </a:solidFill>
                <a:latin typeface="Montserrat Light" panose="00000400000000000000" pitchFamily="50" charset="0"/>
              </a:rPr>
              <a:t>Præsentationen skal fremvises i klassen, hvor der vil være tid til spørgsmål og diskussion.</a:t>
            </a:r>
            <a:endParaRPr sz="1200" dirty="0">
              <a:solidFill>
                <a:schemeClr val="dk1"/>
              </a:solidFill>
              <a:latin typeface="Montserrat Light" panose="00000400000000000000" pitchFamily="50" charset="0"/>
            </a:endParaRPr>
          </a:p>
          <a:p>
            <a:pPr marL="0" lvl="0" indent="0" algn="l" rtl="0">
              <a:spcBef>
                <a:spcPts val="1200"/>
              </a:spcBef>
              <a:spcAft>
                <a:spcPts val="0"/>
              </a:spcAft>
              <a:buNone/>
            </a:pPr>
            <a:r>
              <a:rPr lang="da" sz="1200" dirty="0">
                <a:solidFill>
                  <a:schemeClr val="dk2"/>
                </a:solidFill>
                <a:latin typeface="Montserrat Light" panose="00000400000000000000" pitchFamily="50" charset="0"/>
              </a:rPr>
              <a:t> </a:t>
            </a:r>
            <a:endParaRPr sz="1200" dirty="0">
              <a:solidFill>
                <a:schemeClr val="dk2"/>
              </a:solidFill>
              <a:latin typeface="Montserrat Light" panose="00000400000000000000" pitchFamily="50" charset="0"/>
            </a:endParaRPr>
          </a:p>
        </p:txBody>
      </p:sp>
      <p:sp>
        <p:nvSpPr>
          <p:cNvPr id="164" name="Google Shape;164;p25"/>
          <p:cNvSpPr txBox="1"/>
          <p:nvPr/>
        </p:nvSpPr>
        <p:spPr>
          <a:xfrm>
            <a:off x="7401112" y="357625"/>
            <a:ext cx="1265963" cy="38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F3A21"/>
                </a:solidFill>
                <a:latin typeface="Montserrat Light" panose="00000400000000000000" pitchFamily="50" charset="0"/>
              </a:rPr>
              <a:t>3.lektion</a:t>
            </a:r>
            <a:endParaRPr sz="1800" dirty="0">
              <a:solidFill>
                <a:srgbClr val="FF3A21"/>
              </a:solidFill>
              <a:latin typeface="Montserrat Light" panose="00000400000000000000" pitchFamily="50" charset="0"/>
            </a:endParaRPr>
          </a:p>
        </p:txBody>
      </p:sp>
      <p:pic>
        <p:nvPicPr>
          <p:cNvPr id="165" name="Google Shape;165;p25"/>
          <p:cNvPicPr preferRelativeResize="0"/>
          <p:nvPr/>
        </p:nvPicPr>
        <p:blipFill>
          <a:blip r:embed="rId4">
            <a:alphaModFix/>
          </a:blip>
          <a:stretch>
            <a:fillRect/>
          </a:stretch>
        </p:blipFill>
        <p:spPr>
          <a:xfrm>
            <a:off x="4419175" y="455647"/>
            <a:ext cx="940477" cy="940477"/>
          </a:xfrm>
          <a:prstGeom prst="rect">
            <a:avLst/>
          </a:prstGeom>
          <a:noFill/>
          <a:ln>
            <a:noFill/>
          </a:ln>
        </p:spPr>
      </p:pic>
      <p:sp>
        <p:nvSpPr>
          <p:cNvPr id="166" name="Google Shape;166;p25"/>
          <p:cNvSpPr/>
          <p:nvPr/>
        </p:nvSpPr>
        <p:spPr>
          <a:xfrm>
            <a:off x="5359650" y="597922"/>
            <a:ext cx="561000" cy="518700"/>
          </a:xfrm>
          <a:prstGeom prst="mathPlus">
            <a:avLst>
              <a:gd name="adj1" fmla="val 2352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67" name="Google Shape;167;p25"/>
          <p:cNvPicPr preferRelativeResize="0"/>
          <p:nvPr/>
        </p:nvPicPr>
        <p:blipFill>
          <a:blip r:embed="rId5">
            <a:alphaModFix/>
          </a:blip>
          <a:stretch>
            <a:fillRect/>
          </a:stretch>
        </p:blipFill>
        <p:spPr>
          <a:xfrm>
            <a:off x="5992525" y="455648"/>
            <a:ext cx="940477" cy="940477"/>
          </a:xfrm>
          <a:prstGeom prst="rect">
            <a:avLst/>
          </a:prstGeom>
          <a:noFill/>
          <a:ln>
            <a:noFill/>
          </a:ln>
        </p:spPr>
      </p:pic>
      <p:sp>
        <p:nvSpPr>
          <p:cNvPr id="2" name="Google Shape;111;p19">
            <a:extLst>
              <a:ext uri="{FF2B5EF4-FFF2-40B4-BE49-F238E27FC236}">
                <a16:creationId xmlns:a16="http://schemas.microsoft.com/office/drawing/2014/main" id="{E4A7C8F7-B198-CC30-5A20-F6CFDBE15795}"/>
              </a:ext>
            </a:extLst>
          </p:cNvPr>
          <p:cNvSpPr txBox="1"/>
          <p:nvPr/>
        </p:nvSpPr>
        <p:spPr>
          <a:xfrm>
            <a:off x="559800" y="443213"/>
            <a:ext cx="2591677" cy="672900"/>
          </a:xfrm>
          <a:prstGeom prst="rect">
            <a:avLst/>
          </a:prstGeom>
          <a:noFill/>
          <a:ln>
            <a:noFill/>
          </a:ln>
        </p:spPr>
        <p:txBody>
          <a:bodyPr spcFirstLastPara="1" wrap="square" lIns="91425" tIns="91425" rIns="91425" bIns="91425" anchor="t" anchorCtr="0">
            <a:noAutofit/>
          </a:bodyPr>
          <a:lstStyle/>
          <a:p>
            <a:pPr lvl="0"/>
            <a:r>
              <a:rPr lang="da" sz="3200" b="1" dirty="0">
                <a:solidFill>
                  <a:schemeClr val="tx1"/>
                </a:solidFill>
                <a:latin typeface="Bebas Neue" panose="020B0606020202050201" pitchFamily="34" charset="0"/>
              </a:rPr>
              <a:t>Elevopgave</a:t>
            </a:r>
            <a:endParaRPr lang="da-DK" sz="3200" b="1" dirty="0">
              <a:solidFill>
                <a:schemeClr val="tx1"/>
              </a:solidFill>
              <a:latin typeface="Bebas Neue" panose="020B0606020202050201"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26"/>
          <p:cNvPicPr preferRelativeResize="0"/>
          <p:nvPr/>
        </p:nvPicPr>
        <p:blipFill>
          <a:blip r:embed="rId3">
            <a:alphaModFix/>
          </a:blip>
          <a:stretch>
            <a:fillRect/>
          </a:stretch>
        </p:blipFill>
        <p:spPr>
          <a:xfrm>
            <a:off x="0" y="-33675"/>
            <a:ext cx="9144000" cy="5143500"/>
          </a:xfrm>
          <a:prstGeom prst="rect">
            <a:avLst/>
          </a:prstGeom>
          <a:noFill/>
          <a:ln>
            <a:noFill/>
          </a:ln>
        </p:spPr>
      </p:pic>
      <p:sp>
        <p:nvSpPr>
          <p:cNvPr id="173" name="Google Shape;173;p26"/>
          <p:cNvSpPr txBox="1"/>
          <p:nvPr/>
        </p:nvSpPr>
        <p:spPr>
          <a:xfrm>
            <a:off x="2490025" y="1278675"/>
            <a:ext cx="3307200" cy="251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74" name="Google Shape;174;p26"/>
          <p:cNvSpPr txBox="1"/>
          <p:nvPr/>
        </p:nvSpPr>
        <p:spPr>
          <a:xfrm>
            <a:off x="7488382" y="347100"/>
            <a:ext cx="1147143" cy="38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dirty="0">
                <a:solidFill>
                  <a:srgbClr val="FF3A21"/>
                </a:solidFill>
                <a:latin typeface="Montserrat Light" panose="00000400000000000000" pitchFamily="50" charset="0"/>
              </a:rPr>
              <a:t>4.lektion</a:t>
            </a:r>
            <a:endParaRPr sz="1800" dirty="0">
              <a:solidFill>
                <a:srgbClr val="FF3A21"/>
              </a:solidFill>
              <a:latin typeface="Montserrat Light" panose="00000400000000000000" pitchFamily="50" charset="0"/>
            </a:endParaRPr>
          </a:p>
        </p:txBody>
      </p:sp>
      <p:sp>
        <p:nvSpPr>
          <p:cNvPr id="175" name="Google Shape;175;p26"/>
          <p:cNvSpPr txBox="1"/>
          <p:nvPr/>
        </p:nvSpPr>
        <p:spPr>
          <a:xfrm>
            <a:off x="570000" y="1116975"/>
            <a:ext cx="7949700" cy="3913349"/>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1200"/>
              </a:spcBef>
              <a:spcAft>
                <a:spcPts val="0"/>
              </a:spcAft>
              <a:buClr>
                <a:schemeClr val="dk1"/>
              </a:buClr>
              <a:buSzPts val="1400"/>
              <a:buAutoNum type="arabicPeriod"/>
            </a:pPr>
            <a:r>
              <a:rPr lang="da" sz="1300" b="1" dirty="0">
                <a:solidFill>
                  <a:schemeClr val="dk1"/>
                </a:solidFill>
                <a:latin typeface="Montserrat Light" panose="00000400000000000000" pitchFamily="50" charset="0"/>
              </a:rPr>
              <a:t>Analyse af egne vaner:</a:t>
            </a:r>
            <a:endParaRPr sz="1300" b="1" dirty="0">
              <a:solidFill>
                <a:schemeClr val="dk1"/>
              </a:solidFill>
              <a:latin typeface="Montserrat Light" panose="00000400000000000000" pitchFamily="50" charset="0"/>
            </a:endParaRPr>
          </a:p>
          <a:p>
            <a:pPr marL="914400" lvl="1" indent="-317500" algn="l" rtl="0">
              <a:lnSpc>
                <a:spcPct val="115000"/>
              </a:lnSpc>
              <a:spcBef>
                <a:spcPts val="0"/>
              </a:spcBef>
              <a:spcAft>
                <a:spcPts val="0"/>
              </a:spcAft>
              <a:buClr>
                <a:schemeClr val="dk1"/>
              </a:buClr>
              <a:buSzPts val="1400"/>
              <a:buChar char="○"/>
            </a:pPr>
            <a:r>
              <a:rPr lang="da" sz="1300" dirty="0">
                <a:solidFill>
                  <a:schemeClr val="dk1"/>
                </a:solidFill>
                <a:latin typeface="Montserrat Light" panose="00000400000000000000" pitchFamily="50" charset="0"/>
              </a:rPr>
              <a:t>Lav en logbog over dit daglige forbrug i 3 dage (mad, tøj, elektronik osv.).</a:t>
            </a:r>
            <a:endParaRPr sz="1300" dirty="0">
              <a:solidFill>
                <a:schemeClr val="dk1"/>
              </a:solidFill>
              <a:latin typeface="Montserrat Light" panose="00000400000000000000" pitchFamily="50" charset="0"/>
            </a:endParaRPr>
          </a:p>
          <a:p>
            <a:pPr marL="914400" lvl="1" indent="-317500" algn="l" rtl="0">
              <a:lnSpc>
                <a:spcPct val="115000"/>
              </a:lnSpc>
              <a:spcBef>
                <a:spcPts val="0"/>
              </a:spcBef>
              <a:spcAft>
                <a:spcPts val="0"/>
              </a:spcAft>
              <a:buClr>
                <a:schemeClr val="dk1"/>
              </a:buClr>
              <a:buSzPts val="1400"/>
              <a:buChar char="○"/>
            </a:pPr>
            <a:r>
              <a:rPr lang="da" sz="1300" dirty="0">
                <a:solidFill>
                  <a:schemeClr val="dk1"/>
                </a:solidFill>
                <a:latin typeface="Montserrat Light" panose="00000400000000000000" pitchFamily="50" charset="0"/>
              </a:rPr>
              <a:t>Reflektér over, hvad der er nødvendigt, og hvad der kunne undværes.</a:t>
            </a:r>
            <a:endParaRPr sz="1300" dirty="0">
              <a:solidFill>
                <a:schemeClr val="dk1"/>
              </a:solidFill>
              <a:latin typeface="Montserrat Light" panose="00000400000000000000" pitchFamily="50" charset="0"/>
            </a:endParaRPr>
          </a:p>
          <a:p>
            <a:pPr marL="457200" lvl="0" indent="-317500" algn="l" rtl="0">
              <a:lnSpc>
                <a:spcPct val="115000"/>
              </a:lnSpc>
              <a:spcBef>
                <a:spcPts val="0"/>
              </a:spcBef>
              <a:spcAft>
                <a:spcPts val="0"/>
              </a:spcAft>
              <a:buClr>
                <a:schemeClr val="dk1"/>
              </a:buClr>
              <a:buSzPts val="1400"/>
              <a:buAutoNum type="arabicPeriod"/>
            </a:pPr>
            <a:r>
              <a:rPr lang="da" sz="1300" b="1" dirty="0">
                <a:solidFill>
                  <a:schemeClr val="dk1"/>
                </a:solidFill>
                <a:latin typeface="Montserrat Light" panose="00000400000000000000" pitchFamily="50" charset="0"/>
              </a:rPr>
              <a:t>Undersøgelse:</a:t>
            </a:r>
            <a:endParaRPr sz="1300" b="1" dirty="0">
              <a:solidFill>
                <a:schemeClr val="dk1"/>
              </a:solidFill>
              <a:latin typeface="Montserrat Light" panose="00000400000000000000" pitchFamily="50" charset="0"/>
            </a:endParaRPr>
          </a:p>
          <a:p>
            <a:pPr marL="914400" lvl="1" indent="-317500" algn="l" rtl="0">
              <a:lnSpc>
                <a:spcPct val="115000"/>
              </a:lnSpc>
              <a:spcBef>
                <a:spcPts val="0"/>
              </a:spcBef>
              <a:spcAft>
                <a:spcPts val="0"/>
              </a:spcAft>
              <a:buClr>
                <a:schemeClr val="dk1"/>
              </a:buClr>
              <a:buSzPts val="1400"/>
              <a:buChar char="○"/>
            </a:pPr>
            <a:r>
              <a:rPr lang="da" sz="1300" dirty="0">
                <a:solidFill>
                  <a:schemeClr val="dk1"/>
                </a:solidFill>
                <a:latin typeface="Montserrat Light" panose="00000400000000000000" pitchFamily="50" charset="0"/>
              </a:rPr>
              <a:t>Vælg et område, hvor du oplever overforbrug (f.eks. tøj, teknologi, mad).</a:t>
            </a:r>
            <a:endParaRPr sz="1300" dirty="0">
              <a:solidFill>
                <a:schemeClr val="dk1"/>
              </a:solidFill>
              <a:latin typeface="Montserrat Light" panose="00000400000000000000" pitchFamily="50" charset="0"/>
            </a:endParaRPr>
          </a:p>
          <a:p>
            <a:pPr marL="914400" lvl="1" indent="-317500" algn="l" rtl="0">
              <a:lnSpc>
                <a:spcPct val="115000"/>
              </a:lnSpc>
              <a:spcBef>
                <a:spcPts val="0"/>
              </a:spcBef>
              <a:spcAft>
                <a:spcPts val="0"/>
              </a:spcAft>
              <a:buClr>
                <a:schemeClr val="dk1"/>
              </a:buClr>
              <a:buSzPts val="1400"/>
              <a:buChar char="○"/>
            </a:pPr>
            <a:r>
              <a:rPr lang="da" sz="1300" dirty="0">
                <a:solidFill>
                  <a:schemeClr val="dk1"/>
                </a:solidFill>
                <a:latin typeface="Montserrat Light" panose="00000400000000000000" pitchFamily="50" charset="0"/>
              </a:rPr>
              <a:t>Undersøg, hvordan dette påvirker miljøet og din egen trivsel. Brug fakta fra introduktionen.</a:t>
            </a:r>
            <a:endParaRPr sz="1300" dirty="0">
              <a:solidFill>
                <a:schemeClr val="dk1"/>
              </a:solidFill>
              <a:latin typeface="Montserrat Light" panose="00000400000000000000" pitchFamily="50" charset="0"/>
            </a:endParaRPr>
          </a:p>
          <a:p>
            <a:pPr marL="457200" lvl="0" indent="-317500" algn="l" rtl="0">
              <a:lnSpc>
                <a:spcPct val="115000"/>
              </a:lnSpc>
              <a:spcBef>
                <a:spcPts val="0"/>
              </a:spcBef>
              <a:spcAft>
                <a:spcPts val="0"/>
              </a:spcAft>
              <a:buClr>
                <a:schemeClr val="dk1"/>
              </a:buClr>
              <a:buSzPts val="1400"/>
              <a:buAutoNum type="arabicPeriod"/>
            </a:pPr>
            <a:r>
              <a:rPr lang="da" sz="1300" b="1" dirty="0">
                <a:solidFill>
                  <a:schemeClr val="dk1"/>
                </a:solidFill>
                <a:latin typeface="Montserrat Light" panose="00000400000000000000" pitchFamily="50" charset="0"/>
              </a:rPr>
              <a:t>Løsningsforslag:</a:t>
            </a:r>
            <a:endParaRPr sz="1300" b="1" dirty="0">
              <a:solidFill>
                <a:schemeClr val="dk1"/>
              </a:solidFill>
              <a:latin typeface="Montserrat Light" panose="00000400000000000000" pitchFamily="50" charset="0"/>
            </a:endParaRPr>
          </a:p>
          <a:p>
            <a:pPr marL="914400" lvl="1" indent="-317500" algn="l" rtl="0">
              <a:lnSpc>
                <a:spcPct val="115000"/>
              </a:lnSpc>
              <a:spcBef>
                <a:spcPts val="0"/>
              </a:spcBef>
              <a:spcAft>
                <a:spcPts val="0"/>
              </a:spcAft>
              <a:buClr>
                <a:schemeClr val="dk1"/>
              </a:buClr>
              <a:buSzPts val="1400"/>
              <a:buChar char="○"/>
            </a:pPr>
            <a:r>
              <a:rPr lang="da" sz="1300" dirty="0">
                <a:solidFill>
                  <a:schemeClr val="dk1"/>
                </a:solidFill>
                <a:latin typeface="Montserrat Light" panose="00000400000000000000" pitchFamily="50" charset="0"/>
              </a:rPr>
              <a:t>Udarbejd en plan for, hvordan du kan ændre dine vaner til at være mere bæredygtige.</a:t>
            </a:r>
            <a:endParaRPr sz="1300" dirty="0">
              <a:solidFill>
                <a:schemeClr val="dk1"/>
              </a:solidFill>
              <a:latin typeface="Montserrat Light" panose="00000400000000000000" pitchFamily="50" charset="0"/>
            </a:endParaRPr>
          </a:p>
          <a:p>
            <a:pPr marL="914400" lvl="1" indent="-317500" algn="l" rtl="0">
              <a:lnSpc>
                <a:spcPct val="115000"/>
              </a:lnSpc>
              <a:spcBef>
                <a:spcPts val="0"/>
              </a:spcBef>
              <a:spcAft>
                <a:spcPts val="0"/>
              </a:spcAft>
              <a:buClr>
                <a:schemeClr val="dk1"/>
              </a:buClr>
              <a:buSzPts val="1400"/>
              <a:buChar char="○"/>
            </a:pPr>
            <a:r>
              <a:rPr lang="da" sz="1300" dirty="0">
                <a:solidFill>
                  <a:schemeClr val="dk1"/>
                </a:solidFill>
                <a:latin typeface="Montserrat Light" panose="00000400000000000000" pitchFamily="50" charset="0"/>
              </a:rPr>
              <a:t>Inkludér forslag til, hvordan disse ændringer kan forbedre både miljøet og din trivsel.</a:t>
            </a:r>
            <a:endParaRPr sz="1300" dirty="0">
              <a:solidFill>
                <a:schemeClr val="dk1"/>
              </a:solidFill>
              <a:latin typeface="Montserrat Light" panose="00000400000000000000" pitchFamily="50" charset="0"/>
            </a:endParaRPr>
          </a:p>
          <a:p>
            <a:pPr marL="457200" lvl="0" indent="-317500" algn="l" rtl="0">
              <a:lnSpc>
                <a:spcPct val="115000"/>
              </a:lnSpc>
              <a:spcBef>
                <a:spcPts val="0"/>
              </a:spcBef>
              <a:spcAft>
                <a:spcPts val="0"/>
              </a:spcAft>
              <a:buClr>
                <a:schemeClr val="dk1"/>
              </a:buClr>
              <a:buSzPts val="1400"/>
              <a:buAutoNum type="arabicPeriod"/>
            </a:pPr>
            <a:r>
              <a:rPr lang="da" sz="1300" b="1" dirty="0">
                <a:solidFill>
                  <a:schemeClr val="dk1"/>
                </a:solidFill>
                <a:latin typeface="Montserrat Light" panose="00000400000000000000" pitchFamily="50" charset="0"/>
              </a:rPr>
              <a:t>Præsentation:</a:t>
            </a:r>
            <a:endParaRPr sz="1300" b="1" dirty="0">
              <a:solidFill>
                <a:schemeClr val="dk1"/>
              </a:solidFill>
              <a:latin typeface="Montserrat Light" panose="00000400000000000000" pitchFamily="50" charset="0"/>
            </a:endParaRPr>
          </a:p>
          <a:p>
            <a:pPr marL="914400" lvl="1" indent="-317500" algn="l" rtl="0">
              <a:lnSpc>
                <a:spcPct val="115000"/>
              </a:lnSpc>
              <a:spcBef>
                <a:spcPts val="0"/>
              </a:spcBef>
              <a:spcAft>
                <a:spcPts val="0"/>
              </a:spcAft>
              <a:buClr>
                <a:schemeClr val="dk1"/>
              </a:buClr>
              <a:buSzPts val="1400"/>
              <a:buChar char="○"/>
            </a:pPr>
            <a:r>
              <a:rPr lang="da" sz="1300" dirty="0">
                <a:solidFill>
                  <a:schemeClr val="dk1"/>
                </a:solidFill>
                <a:latin typeface="Montserrat Light" panose="00000400000000000000" pitchFamily="50" charset="0"/>
              </a:rPr>
              <a:t>Lav en kreativ præsentation (plakat, video, PowerPoint) om dine fund og forslag.</a:t>
            </a:r>
            <a:endParaRPr sz="1300" dirty="0">
              <a:solidFill>
                <a:schemeClr val="dk1"/>
              </a:solidFill>
              <a:latin typeface="Montserrat Light" panose="00000400000000000000" pitchFamily="50" charset="0"/>
            </a:endParaRPr>
          </a:p>
          <a:p>
            <a:pPr marL="914400" lvl="1" indent="-317500" algn="l" rtl="0">
              <a:lnSpc>
                <a:spcPct val="115000"/>
              </a:lnSpc>
              <a:spcBef>
                <a:spcPts val="0"/>
              </a:spcBef>
              <a:spcAft>
                <a:spcPts val="0"/>
              </a:spcAft>
              <a:buClr>
                <a:schemeClr val="dk1"/>
              </a:buClr>
              <a:buSzPts val="1400"/>
              <a:buChar char="○"/>
            </a:pPr>
            <a:r>
              <a:rPr lang="da" sz="1300" dirty="0">
                <a:solidFill>
                  <a:schemeClr val="dk1"/>
                </a:solidFill>
                <a:latin typeface="Montserrat Light" panose="00000400000000000000" pitchFamily="50" charset="0"/>
              </a:rPr>
              <a:t>Inddrag mindst ét citat fra dialogpause-metoden som inspiration.</a:t>
            </a:r>
            <a:endParaRPr sz="1300" dirty="0">
              <a:solidFill>
                <a:schemeClr val="dk1"/>
              </a:solidFill>
              <a:latin typeface="Montserrat Light" panose="00000400000000000000" pitchFamily="50" charset="0"/>
            </a:endParaRPr>
          </a:p>
          <a:p>
            <a:pPr marL="0" lvl="0" indent="0" algn="l" rtl="0">
              <a:spcBef>
                <a:spcPts val="1200"/>
              </a:spcBef>
              <a:spcAft>
                <a:spcPts val="0"/>
              </a:spcAft>
              <a:buNone/>
            </a:pPr>
            <a:endParaRPr sz="1300" dirty="0">
              <a:solidFill>
                <a:schemeClr val="dk2"/>
              </a:solidFill>
              <a:latin typeface="Montserrat Light" panose="00000400000000000000" pitchFamily="50" charset="0"/>
            </a:endParaRPr>
          </a:p>
        </p:txBody>
      </p:sp>
      <p:sp>
        <p:nvSpPr>
          <p:cNvPr id="3" name="Google Shape;111;p19">
            <a:extLst>
              <a:ext uri="{FF2B5EF4-FFF2-40B4-BE49-F238E27FC236}">
                <a16:creationId xmlns:a16="http://schemas.microsoft.com/office/drawing/2014/main" id="{C7DFFB30-EBB8-6330-3A0B-C18A3840939D}"/>
              </a:ext>
            </a:extLst>
          </p:cNvPr>
          <p:cNvSpPr txBox="1"/>
          <p:nvPr/>
        </p:nvSpPr>
        <p:spPr>
          <a:xfrm>
            <a:off x="624300" y="489570"/>
            <a:ext cx="2591677" cy="672900"/>
          </a:xfrm>
          <a:prstGeom prst="rect">
            <a:avLst/>
          </a:prstGeom>
          <a:noFill/>
          <a:ln>
            <a:noFill/>
          </a:ln>
        </p:spPr>
        <p:txBody>
          <a:bodyPr spcFirstLastPara="1" wrap="square" lIns="91425" tIns="91425" rIns="91425" bIns="91425" anchor="t" anchorCtr="0">
            <a:noAutofit/>
          </a:bodyPr>
          <a:lstStyle/>
          <a:p>
            <a:pPr lvl="0"/>
            <a:r>
              <a:rPr lang="da" sz="3200" b="1" dirty="0">
                <a:solidFill>
                  <a:schemeClr val="tx1"/>
                </a:solidFill>
                <a:latin typeface="Bebas Neue" panose="020B0606020202050201" pitchFamily="34" charset="0"/>
              </a:rPr>
              <a:t>opgave</a:t>
            </a:r>
            <a:endParaRPr lang="da-DK" sz="3200" b="1" dirty="0">
              <a:solidFill>
                <a:schemeClr val="tx1"/>
              </a:solidFill>
              <a:latin typeface="Bebas Neue" panose="020B0606020202050201"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27"/>
          <p:cNvPicPr preferRelativeResize="0"/>
          <p:nvPr/>
        </p:nvPicPr>
        <p:blipFill>
          <a:blip r:embed="rId3">
            <a:alphaModFix/>
          </a:blip>
          <a:stretch>
            <a:fillRect/>
          </a:stretch>
        </p:blipFill>
        <p:spPr>
          <a:xfrm>
            <a:off x="-12" y="0"/>
            <a:ext cx="9144000" cy="5143500"/>
          </a:xfrm>
          <a:prstGeom prst="rect">
            <a:avLst/>
          </a:prstGeom>
          <a:noFill/>
          <a:ln>
            <a:noFill/>
          </a:ln>
        </p:spPr>
      </p:pic>
      <p:sp>
        <p:nvSpPr>
          <p:cNvPr id="181" name="Google Shape;181;p27"/>
          <p:cNvSpPr txBox="1"/>
          <p:nvPr/>
        </p:nvSpPr>
        <p:spPr>
          <a:xfrm>
            <a:off x="1134600" y="778000"/>
            <a:ext cx="6224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graphicFrame>
        <p:nvGraphicFramePr>
          <p:cNvPr id="182" name="Google Shape;182;p27"/>
          <p:cNvGraphicFramePr/>
          <p:nvPr>
            <p:extLst>
              <p:ext uri="{D42A27DB-BD31-4B8C-83A1-F6EECF244321}">
                <p14:modId xmlns:p14="http://schemas.microsoft.com/office/powerpoint/2010/main" val="722795704"/>
              </p:ext>
            </p:extLst>
          </p:nvPr>
        </p:nvGraphicFramePr>
        <p:xfrm>
          <a:off x="233575" y="280475"/>
          <a:ext cx="8676850" cy="4658625"/>
        </p:xfrm>
        <a:graphic>
          <a:graphicData uri="http://schemas.openxmlformats.org/drawingml/2006/table">
            <a:tbl>
              <a:tblPr>
                <a:noFill/>
                <a:tableStyleId>{979FD186-3DF1-4BE9-8A0E-07CBFC60E8EA}</a:tableStyleId>
              </a:tblPr>
              <a:tblGrid>
                <a:gridCol w="1037175">
                  <a:extLst>
                    <a:ext uri="{9D8B030D-6E8A-4147-A177-3AD203B41FA5}">
                      <a16:colId xmlns:a16="http://schemas.microsoft.com/office/drawing/2014/main" val="20000"/>
                    </a:ext>
                  </a:extLst>
                </a:gridCol>
                <a:gridCol w="2175900">
                  <a:extLst>
                    <a:ext uri="{9D8B030D-6E8A-4147-A177-3AD203B41FA5}">
                      <a16:colId xmlns:a16="http://schemas.microsoft.com/office/drawing/2014/main" val="20001"/>
                    </a:ext>
                  </a:extLst>
                </a:gridCol>
                <a:gridCol w="989225">
                  <a:extLst>
                    <a:ext uri="{9D8B030D-6E8A-4147-A177-3AD203B41FA5}">
                      <a16:colId xmlns:a16="http://schemas.microsoft.com/office/drawing/2014/main" val="20002"/>
                    </a:ext>
                  </a:extLst>
                </a:gridCol>
                <a:gridCol w="4474550">
                  <a:extLst>
                    <a:ext uri="{9D8B030D-6E8A-4147-A177-3AD203B41FA5}">
                      <a16:colId xmlns:a16="http://schemas.microsoft.com/office/drawing/2014/main" val="20003"/>
                    </a:ext>
                  </a:extLst>
                </a:gridCol>
              </a:tblGrid>
              <a:tr h="705550">
                <a:tc>
                  <a:txBody>
                    <a:bodyPr/>
                    <a:lstStyle/>
                    <a:p>
                      <a:pPr marL="0" lvl="0" indent="0" algn="l" rtl="0">
                        <a:lnSpc>
                          <a:spcPct val="115000"/>
                        </a:lnSpc>
                        <a:spcBef>
                          <a:spcPts val="0"/>
                        </a:spcBef>
                        <a:spcAft>
                          <a:spcPts val="0"/>
                        </a:spcAft>
                        <a:buNone/>
                      </a:pPr>
                      <a:r>
                        <a:rPr lang="da" sz="1200" b="1" dirty="0">
                          <a:latin typeface="Montserrat Light" panose="00000400000000000000" pitchFamily="50" charset="0"/>
                        </a:rPr>
                        <a:t>Tid på dagen</a:t>
                      </a:r>
                      <a:endParaRPr sz="1200" b="1"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b="1">
                          <a:latin typeface="Montserrat Light" panose="00000400000000000000" pitchFamily="50" charset="0"/>
                        </a:rPr>
                        <a:t>Hvad har jeg brugt eller købt?</a:t>
                      </a:r>
                      <a:endParaRPr sz="1200" b="1">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b="1">
                          <a:latin typeface="Montserrat Light" panose="00000400000000000000" pitchFamily="50" charset="0"/>
                        </a:rPr>
                        <a:t>Var det nødvendigt? (Ja/Nej)</a:t>
                      </a:r>
                      <a:endParaRPr sz="1200" b="1">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b="1">
                          <a:latin typeface="Montserrat Light" panose="00000400000000000000" pitchFamily="50" charset="0"/>
                        </a:rPr>
                        <a:t>Kommentar (Fx hvorfor gjorde jeg det?)</a:t>
                      </a:r>
                      <a:endParaRPr sz="1200" b="1">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92825">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Morgen</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Spiste havregryn</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Ja</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Det var min morgenmad</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564725">
                <a:tc>
                  <a:txBody>
                    <a:bodyPr/>
                    <a:lstStyle/>
                    <a:p>
                      <a:pPr marL="0" lvl="0" indent="0" algn="l" rtl="0">
                        <a:spcBef>
                          <a:spcPts val="0"/>
                        </a:spcBef>
                        <a:spcAft>
                          <a:spcPts val="0"/>
                        </a:spcAft>
                        <a:buNone/>
                      </a:pP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Tændte lyset på værelset</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Nej</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Jeg kunne have slukket lyset, da det blev lyst</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64725">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Formiddag</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Købte en sodavand i kantinen</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Nej</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Jeg kunne have taget en drikkedunk med hjemmefra</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64725">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Eftermiddag</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Tog bussen hjem</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Ja</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Det regnede, så cykel var ikke en mulighed</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64725">
                <a:tc>
                  <a:txBody>
                    <a:bodyPr/>
                    <a:lstStyle/>
                    <a:p>
                      <a:pPr marL="0" lvl="0" indent="0" algn="l" rtl="0">
                        <a:spcBef>
                          <a:spcPts val="0"/>
                        </a:spcBef>
                        <a:spcAft>
                          <a:spcPts val="0"/>
                        </a:spcAft>
                        <a:buNone/>
                      </a:pP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Spillede spil på min tablet</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Nej</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Kunne have lavet noget andet, som ikke bruger strøm</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564725">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Aften</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Spiste pizza til aftensmad</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Ja</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Jeg var sulten</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836625">
                <a:tc>
                  <a:txBody>
                    <a:bodyPr/>
                    <a:lstStyle/>
                    <a:p>
                      <a:pPr marL="0" lvl="0" indent="0" algn="l" rtl="0">
                        <a:spcBef>
                          <a:spcPts val="0"/>
                        </a:spcBef>
                        <a:spcAft>
                          <a:spcPts val="0"/>
                        </a:spcAft>
                        <a:buNone/>
                      </a:pP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Lod fjernsynet stå tændt, selvom jeg ikke så det</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a:latin typeface="Montserrat Light" panose="00000400000000000000" pitchFamily="50" charset="0"/>
                        </a:rPr>
                        <a:t>Nej</a:t>
                      </a:r>
                      <a:endParaRPr sz="120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da" sz="1200" dirty="0">
                          <a:latin typeface="Montserrat Light" panose="00000400000000000000" pitchFamily="50" charset="0"/>
                        </a:rPr>
                        <a:t>Jeg kunne have slukket fjernsynet</a:t>
                      </a:r>
                      <a:endParaRPr sz="1200" dirty="0">
                        <a:latin typeface="Montserrat Light" panose="00000400000000000000" pitchFamily="50" charset="0"/>
                      </a:endParaRPr>
                    </a:p>
                  </a:txBody>
                  <a:tcPr marL="9525" marR="9525" marT="9525" marB="95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8" descr="Kuva, joka sisältää kohteen teksti, kuvakaappaus, Fontti, graafinen suunnittelu&#10;&#10;Kuvaus luotu automaattisesti"/>
          <p:cNvPicPr preferRelativeResize="0"/>
          <p:nvPr/>
        </p:nvPicPr>
        <p:blipFill rotWithShape="1">
          <a:blip r:embed="rId3">
            <a:alphaModFix/>
          </a:blip>
          <a:srcRect/>
          <a:stretch/>
        </p:blipFill>
        <p:spPr>
          <a:xfrm>
            <a:off x="762381" y="1143000"/>
            <a:ext cx="7619237" cy="285749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902</Words>
  <Application>Microsoft Office PowerPoint</Application>
  <PresentationFormat>Näytössä katseltava esitys (16:9)</PresentationFormat>
  <Paragraphs>129</Paragraphs>
  <Slides>15</Slides>
  <Notes>15</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15</vt:i4>
      </vt:variant>
    </vt:vector>
  </HeadingPairs>
  <TitlesOfParts>
    <vt:vector size="20" baseType="lpstr">
      <vt:lpstr>Bebas Neue</vt:lpstr>
      <vt:lpstr>Arial</vt:lpstr>
      <vt:lpstr>Montserrat Light</vt:lpstr>
      <vt:lpstr>Amatic SC</vt:lpstr>
      <vt:lpstr>Simple Light</vt:lpstr>
      <vt:lpstr>PowerPoint-esitys</vt:lpstr>
      <vt:lpstr>Dagsorden </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Oona Mertoniemi</cp:lastModifiedBy>
  <cp:revision>5</cp:revision>
  <dcterms:modified xsi:type="dcterms:W3CDTF">2025-08-21T13:22:36Z</dcterms:modified>
</cp:coreProperties>
</file>